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9"/>
  </p:notesMasterIdLst>
  <p:handoutMasterIdLst>
    <p:handoutMasterId r:id="rId90"/>
  </p:handoutMasterIdLst>
  <p:sldIdLst>
    <p:sldId id="2134806516" r:id="rId2"/>
    <p:sldId id="2147471357" r:id="rId3"/>
    <p:sldId id="2134806653" r:id="rId4"/>
    <p:sldId id="2147471293" r:id="rId5"/>
    <p:sldId id="2147471269" r:id="rId6"/>
    <p:sldId id="2147471374" r:id="rId7"/>
    <p:sldId id="2147471367" r:id="rId8"/>
    <p:sldId id="2147471369" r:id="rId9"/>
    <p:sldId id="2147471305" r:id="rId10"/>
    <p:sldId id="2147471372" r:id="rId11"/>
    <p:sldId id="2147471373" r:id="rId12"/>
    <p:sldId id="2147471377" r:id="rId13"/>
    <p:sldId id="2147471364" r:id="rId14"/>
    <p:sldId id="2147471356" r:id="rId15"/>
    <p:sldId id="2147471300" r:id="rId16"/>
    <p:sldId id="2147471375" r:id="rId17"/>
    <p:sldId id="2147471376" r:id="rId18"/>
    <p:sldId id="2147471274" r:id="rId19"/>
    <p:sldId id="2147471275" r:id="rId20"/>
    <p:sldId id="2147471359" r:id="rId21"/>
    <p:sldId id="2147471363" r:id="rId22"/>
    <p:sldId id="2147471378" r:id="rId23"/>
    <p:sldId id="2147471387" r:id="rId24"/>
    <p:sldId id="2147471380" r:id="rId25"/>
    <p:sldId id="2147471381" r:id="rId26"/>
    <p:sldId id="2147471302" r:id="rId27"/>
    <p:sldId id="2147471362" r:id="rId28"/>
    <p:sldId id="2147471308" r:id="rId29"/>
    <p:sldId id="2147471304" r:id="rId30"/>
    <p:sldId id="2147471297" r:id="rId31"/>
    <p:sldId id="2147471382" r:id="rId32"/>
    <p:sldId id="2147471314" r:id="rId33"/>
    <p:sldId id="2147471310" r:id="rId34"/>
    <p:sldId id="2147471312" r:id="rId35"/>
    <p:sldId id="2147471336" r:id="rId36"/>
    <p:sldId id="2147471337" r:id="rId37"/>
    <p:sldId id="2147471338" r:id="rId38"/>
    <p:sldId id="2147471316" r:id="rId39"/>
    <p:sldId id="367" r:id="rId40"/>
    <p:sldId id="2147471320" r:id="rId41"/>
    <p:sldId id="2147471385" r:id="rId42"/>
    <p:sldId id="2147471386" r:id="rId43"/>
    <p:sldId id="2147471347" r:id="rId44"/>
    <p:sldId id="2147471348" r:id="rId45"/>
    <p:sldId id="2147471349" r:id="rId46"/>
    <p:sldId id="2147471351" r:id="rId47"/>
    <p:sldId id="2147471352" r:id="rId48"/>
    <p:sldId id="2147471353" r:id="rId49"/>
    <p:sldId id="2147471350" r:id="rId50"/>
    <p:sldId id="2147471361" r:id="rId51"/>
    <p:sldId id="2147471354" r:id="rId52"/>
    <p:sldId id="2147471355" r:id="rId53"/>
    <p:sldId id="2147471309" r:id="rId54"/>
    <p:sldId id="2147471278" r:id="rId55"/>
    <p:sldId id="2147471323" r:id="rId56"/>
    <p:sldId id="2147471324" r:id="rId57"/>
    <p:sldId id="2147471325" r:id="rId58"/>
    <p:sldId id="2147471327" r:id="rId59"/>
    <p:sldId id="2147471330" r:id="rId60"/>
    <p:sldId id="2147471331" r:id="rId61"/>
    <p:sldId id="2147471328" r:id="rId62"/>
    <p:sldId id="2147471333" r:id="rId63"/>
    <p:sldId id="2147471294" r:id="rId64"/>
    <p:sldId id="2147471334" r:id="rId65"/>
    <p:sldId id="2147471301" r:id="rId66"/>
    <p:sldId id="2147471329" r:id="rId67"/>
    <p:sldId id="2147471321" r:id="rId68"/>
    <p:sldId id="2147471335" r:id="rId69"/>
    <p:sldId id="2147471279" r:id="rId70"/>
    <p:sldId id="2147471281" r:id="rId71"/>
    <p:sldId id="2147471383" r:id="rId72"/>
    <p:sldId id="2147471384" r:id="rId73"/>
    <p:sldId id="2147471339" r:id="rId74"/>
    <p:sldId id="2147471340" r:id="rId75"/>
    <p:sldId id="2147471341" r:id="rId76"/>
    <p:sldId id="2147471342" r:id="rId77"/>
    <p:sldId id="2147471271" r:id="rId78"/>
    <p:sldId id="257" r:id="rId79"/>
    <p:sldId id="2147471287" r:id="rId80"/>
    <p:sldId id="258" r:id="rId81"/>
    <p:sldId id="2147471295" r:id="rId82"/>
    <p:sldId id="2147471289" r:id="rId83"/>
    <p:sldId id="2147471290" r:id="rId84"/>
    <p:sldId id="2147471277" r:id="rId85"/>
    <p:sldId id="2147471296" r:id="rId86"/>
    <p:sldId id="2147471285" r:id="rId87"/>
    <p:sldId id="213480651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4" userDrawn="1">
          <p15:clr>
            <a:srgbClr val="A4A3A4"/>
          </p15:clr>
        </p15:guide>
        <p15:guide id="2" orient="horz" pos="3480" userDrawn="1">
          <p15:clr>
            <a:srgbClr val="A4A3A4"/>
          </p15:clr>
        </p15:guide>
        <p15:guide id="3" orient="horz" pos="1968"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B820"/>
    <a:srgbClr val="EAC71D"/>
    <a:srgbClr val="B81E2D"/>
    <a:srgbClr val="424242"/>
    <a:srgbClr val="ECECEC"/>
    <a:srgbClr val="000048"/>
    <a:srgbClr val="777777"/>
    <a:srgbClr val="E9C71D"/>
    <a:srgbClr val="2E318E"/>
    <a:srgbClr val="85A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7" autoAdjust="0"/>
  </p:normalViewPr>
  <p:slideViewPr>
    <p:cSldViewPr snapToGrid="0">
      <p:cViewPr varScale="1">
        <p:scale>
          <a:sx n="67" d="100"/>
          <a:sy n="67" d="100"/>
        </p:scale>
        <p:origin x="644" y="44"/>
      </p:cViewPr>
      <p:guideLst>
        <p:guide orient="horz" pos="1584"/>
        <p:guide orient="horz" pos="3480"/>
        <p:guide orient="horz" pos="1968"/>
        <p:guide pos="3840"/>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10" d="100"/>
          <a:sy n="110" d="100"/>
        </p:scale>
        <p:origin x="416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lraj, Parthiban (Cognizant)" userId="86da1c06-bdce-4bf8-897a-f01813d8b6cf" providerId="ADAL" clId="{BFF0F912-2A90-4C18-A2B5-D7F0AC054E04}"/>
    <pc:docChg chg="delSld">
      <pc:chgData name="Balraj, Parthiban (Cognizant)" userId="86da1c06-bdce-4bf8-897a-f01813d8b6cf" providerId="ADAL" clId="{BFF0F912-2A90-4C18-A2B5-D7F0AC054E04}" dt="2022-11-18T14:06:52.656" v="0" actId="47"/>
      <pc:docMkLst>
        <pc:docMk/>
      </pc:docMkLst>
      <pc:sldChg chg="del">
        <pc:chgData name="Balraj, Parthiban (Cognizant)" userId="86da1c06-bdce-4bf8-897a-f01813d8b6cf" providerId="ADAL" clId="{BFF0F912-2A90-4C18-A2B5-D7F0AC054E04}" dt="2022-11-18T14:06:52.656" v="0" actId="47"/>
        <pc:sldMkLst>
          <pc:docMk/>
          <pc:sldMk cId="3135403225" sldId="214747135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11/18/2022</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11/18/2022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dirty="0"/>
          </a:p>
        </p:txBody>
      </p:sp>
    </p:spTree>
    <p:extLst>
      <p:ext uri="{BB962C8B-B14F-4D97-AF65-F5344CB8AC3E}">
        <p14:creationId xmlns:p14="http://schemas.microsoft.com/office/powerpoint/2010/main" val="20918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87</a:t>
            </a:fld>
            <a:endParaRPr lang="en-US" dirty="0"/>
          </a:p>
        </p:txBody>
      </p:sp>
    </p:spTree>
    <p:extLst>
      <p:ext uri="{BB962C8B-B14F-4D97-AF65-F5344CB8AC3E}">
        <p14:creationId xmlns:p14="http://schemas.microsoft.com/office/powerpoint/2010/main" val="3321765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2022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4" name="TextBox 3">
            <a:extLst>
              <a:ext uri="{FF2B5EF4-FFF2-40B4-BE49-F238E27FC236}">
                <a16:creationId xmlns:a16="http://schemas.microsoft.com/office/drawing/2014/main" id="{B0514FB0-4CED-294C-94C0-7AE48992D94A}"/>
              </a:ext>
            </a:extLst>
          </p:cNvPr>
          <p:cNvSpPr txBox="1"/>
          <p:nvPr userDrawn="1"/>
        </p:nvSpPr>
        <p:spPr>
          <a:xfrm>
            <a:off x="-1367942" y="168250"/>
            <a:ext cx="0" cy="0"/>
          </a:xfrm>
          <a:prstGeom prst="rect">
            <a:avLst/>
          </a:prstGeom>
          <a:noFill/>
        </p:spPr>
        <p:txBody>
          <a:bodyPr wrap="none" lIns="0" tIns="0" rIns="0" bIns="0" rtlCol="0">
            <a:noAutofit/>
          </a:bodyPr>
          <a:lstStyle/>
          <a:p>
            <a:pPr algn="l"/>
            <a:endParaRPr lang="en-US" sz="1600" dirty="0">
              <a:solidFill>
                <a:schemeClr val="tx2"/>
              </a:solidFill>
            </a:endParaRP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4"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9" name="Picture 5">
            <a:extLst>
              <a:ext uri="{FF2B5EF4-FFF2-40B4-BE49-F238E27FC236}">
                <a16:creationId xmlns:a16="http://schemas.microsoft.com/office/drawing/2014/main" id="{60840CD1-0279-BD46-8F25-1989D92D0337}"/>
              </a:ext>
            </a:extLst>
          </p:cNvPr>
          <p:cNvPicPr>
            <a:picLocks noChangeAspect="1"/>
          </p:cNvPicPr>
          <p:nvPr userDrawn="1"/>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2022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2022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2"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2022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2" cy="566677"/>
          </a:xfrm>
          <a:prstGeom prst="rect">
            <a:avLst/>
          </a:prstGeom>
        </p:spPr>
      </p:pic>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FBBC4-F316-4B6D-A5EC-96F57967E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A585DD-4A76-4161-A487-D78B7437DE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DB073-EFB4-4A87-93EB-1F1653671609}"/>
              </a:ext>
            </a:extLst>
          </p:cNvPr>
          <p:cNvSpPr>
            <a:spLocks noGrp="1"/>
          </p:cNvSpPr>
          <p:nvPr>
            <p:ph type="dt" sz="half" idx="10"/>
          </p:nvPr>
        </p:nvSpPr>
        <p:spPr/>
        <p:txBody>
          <a:bodyPr/>
          <a:lstStyle/>
          <a:p>
            <a:fld id="{EAEBDDF1-C974-4D14-941A-EE308F6D78EA}" type="datetimeFigureOut">
              <a:rPr lang="en-US" smtClean="0"/>
              <a:t>11/18/2022</a:t>
            </a:fld>
            <a:endParaRPr lang="en-US"/>
          </a:p>
        </p:txBody>
      </p:sp>
      <p:sp>
        <p:nvSpPr>
          <p:cNvPr id="5" name="Footer Placeholder 4">
            <a:extLst>
              <a:ext uri="{FF2B5EF4-FFF2-40B4-BE49-F238E27FC236}">
                <a16:creationId xmlns:a16="http://schemas.microsoft.com/office/drawing/2014/main" id="{412CC9A2-B33B-4764-A0B8-BAED985089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4C587-8A8E-458E-B3FE-F4837A799539}"/>
              </a:ext>
            </a:extLst>
          </p:cNvPr>
          <p:cNvSpPr>
            <a:spLocks noGrp="1"/>
          </p:cNvSpPr>
          <p:nvPr>
            <p:ph type="sldNum" sz="quarter" idx="12"/>
          </p:nvPr>
        </p:nvSpPr>
        <p:spPr/>
        <p:txBody>
          <a:bodyPr/>
          <a:lstStyle/>
          <a:p>
            <a:fld id="{87A1228D-4096-41CB-AF9C-1989672670CF}" type="slidenum">
              <a:rPr lang="en-US" smtClean="0"/>
              <a:t>‹#›</a:t>
            </a:fld>
            <a:endParaRPr lang="en-US"/>
          </a:p>
        </p:txBody>
      </p:sp>
    </p:spTree>
    <p:extLst>
      <p:ext uri="{BB962C8B-B14F-4D97-AF65-F5344CB8AC3E}">
        <p14:creationId xmlns:p14="http://schemas.microsoft.com/office/powerpoint/2010/main" val="23113865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fld id="{A6BE7440-A164-4BE7-A683-1DC89B30E100}" type="datetime1">
              <a:rPr lang="en-US" smtClean="0"/>
              <a:t>11/18/2022</a:t>
            </a:fld>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a:t>© 2018 Cognizant</a:t>
            </a:r>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cxnSp>
        <p:nvCxnSpPr>
          <p:cNvPr id="13" name="Straight Connector 12">
            <a:extLst>
              <a:ext uri="{FF2B5EF4-FFF2-40B4-BE49-F238E27FC236}">
                <a16:creationId xmlns:a16="http://schemas.microsoft.com/office/drawing/2014/main" id="{1A92D58F-27A5-440B-BDDC-757CC6F1E323}"/>
              </a:ext>
            </a:extLst>
          </p:cNvPr>
          <p:cNvCxnSpPr>
            <a:cxnSpLocks/>
          </p:cNvCxnSpPr>
          <p:nvPr userDrawn="1"/>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1801724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2022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1" cy="566677"/>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2022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pic>
        <p:nvPicPr>
          <p:cNvPr id="8" name="Picture 7">
            <a:extLst>
              <a:ext uri="{FF2B5EF4-FFF2-40B4-BE49-F238E27FC236}">
                <a16:creationId xmlns:a16="http://schemas.microsoft.com/office/drawing/2014/main" id="{6B63C380-E279-D44A-A6C8-6A5715D7BB4E}"/>
              </a:ext>
            </a:extLst>
          </p:cNvPr>
          <p:cNvPicPr>
            <a:picLocks/>
          </p:cNvPicPr>
          <p:nvPr userDrawn="1"/>
        </p:nvPicPr>
        <p:blipFill>
          <a:blip r:embed="rId3" cstate="screen">
            <a:extLst>
              <a:ext uri="{28A0092B-C50C-407E-A947-70E740481C1C}">
                <a14:useLocalDpi xmlns:a14="http://schemas.microsoft.com/office/drawing/2010/main"/>
              </a:ext>
            </a:extLst>
          </a:blip>
          <a:srcRect t="800" b="800"/>
          <a:stretch/>
        </p:blipFill>
        <p:spPr>
          <a:xfrm>
            <a:off x="0" y="0"/>
            <a:ext cx="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a:t>© 2022 Cognizant</a:t>
            </a:r>
            <a:endParaRPr lang="en-US" dirty="0"/>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dirty="0"/>
              <a:t>© 2022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 id="2147483819" r:id="rId30"/>
    <p:sldLayoutId id="2147483820" r:id="rId31"/>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6.xml"/><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6.xml"/><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www.tigera.io/" TargetMode="Externa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13" Type="http://schemas.microsoft.com/office/2007/relationships/hdphoto" Target="../media/hdphoto1.wdp"/><Relationship Id="rId18" Type="http://schemas.openxmlformats.org/officeDocument/2006/relationships/image" Target="../media/image69.pn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68.png"/><Relationship Id="rId2" Type="http://schemas.openxmlformats.org/officeDocument/2006/relationships/image" Target="../media/image56.png"/><Relationship Id="rId16" Type="http://schemas.openxmlformats.org/officeDocument/2006/relationships/image" Target="../media/image54.png"/><Relationship Id="rId1" Type="http://schemas.openxmlformats.org/officeDocument/2006/relationships/slideLayout" Target="../slideLayouts/slideLayout31.xml"/><Relationship Id="rId6" Type="http://schemas.openxmlformats.org/officeDocument/2006/relationships/image" Target="../media/image49.png"/><Relationship Id="rId11" Type="http://schemas.openxmlformats.org/officeDocument/2006/relationships/image" Target="../media/image64.png"/><Relationship Id="rId5" Type="http://schemas.openxmlformats.org/officeDocument/2006/relationships/image" Target="../media/image59.png"/><Relationship Id="rId15" Type="http://schemas.openxmlformats.org/officeDocument/2006/relationships/image" Target="../media/image67.png"/><Relationship Id="rId10" Type="http://schemas.openxmlformats.org/officeDocument/2006/relationships/image" Target="../media/image63.png"/><Relationship Id="rId19" Type="http://schemas.openxmlformats.org/officeDocument/2006/relationships/image" Target="../media/image70.pn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71.emf"/><Relationship Id="rId1" Type="http://schemas.openxmlformats.org/officeDocument/2006/relationships/slideLayout" Target="../slideLayouts/slideLayout16.xml"/><Relationship Id="rId4" Type="http://schemas.openxmlformats.org/officeDocument/2006/relationships/image" Target="../media/image72.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6.xml"/><Relationship Id="rId5" Type="http://schemas.openxmlformats.org/officeDocument/2006/relationships/image" Target="../media/image77.jpe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azure/aks/monitor-aks" TargetMode="External"/><Relationship Id="rId2" Type="http://schemas.openxmlformats.org/officeDocument/2006/relationships/hyperlink" Target="https://www.datadoghq.com/blog/how-to-collect-and-graph-kubernetes-metrics/" TargetMode="External"/><Relationship Id="rId1" Type="http://schemas.openxmlformats.org/officeDocument/2006/relationships/slideLayout" Target="../slideLayouts/slideLayout16.xml"/><Relationship Id="rId5" Type="http://schemas.openxmlformats.org/officeDocument/2006/relationships/hyperlink" Target="https://blog.seblab.be/posts/scraping-prometheus-metrics-from-aks-to-azure-monitor/" TargetMode="External"/><Relationship Id="rId4" Type="http://schemas.openxmlformats.org/officeDocument/2006/relationships/hyperlink" Target="https://docs.microsoft.com/en-us/azure/azure-monitor/containers/container-insights-prometheus-integratio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16.xml"/><Relationship Id="rId6" Type="http://schemas.openxmlformats.org/officeDocument/2006/relationships/image" Target="../media/image82.png"/><Relationship Id="rId11" Type="http://schemas.openxmlformats.org/officeDocument/2006/relationships/image" Target="../media/image85.png"/><Relationship Id="rId5" Type="http://schemas.openxmlformats.org/officeDocument/2006/relationships/image" Target="../media/image68.png"/><Relationship Id="rId10" Type="http://schemas.openxmlformats.org/officeDocument/2006/relationships/image" Target="../media/image84.png"/><Relationship Id="rId4" Type="http://schemas.openxmlformats.org/officeDocument/2006/relationships/image" Target="../media/image81.png"/><Relationship Id="rId9"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94.png"/><Relationship Id="rId3" Type="http://schemas.openxmlformats.org/officeDocument/2006/relationships/image" Target="../media/image87.png"/><Relationship Id="rId7" Type="http://schemas.openxmlformats.org/officeDocument/2006/relationships/image" Target="../media/image54.png"/><Relationship Id="rId12" Type="http://schemas.openxmlformats.org/officeDocument/2006/relationships/image" Target="../media/image93.png"/><Relationship Id="rId2" Type="http://schemas.openxmlformats.org/officeDocument/2006/relationships/image" Target="../media/image86.png"/><Relationship Id="rId16" Type="http://schemas.openxmlformats.org/officeDocument/2006/relationships/image" Target="../media/image96.pn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2.png"/><Relationship Id="rId5" Type="http://schemas.openxmlformats.org/officeDocument/2006/relationships/image" Target="../media/image88.png"/><Relationship Id="rId15" Type="http://schemas.openxmlformats.org/officeDocument/2006/relationships/image" Target="../media/image80.png"/><Relationship Id="rId10" Type="http://schemas.openxmlformats.org/officeDocument/2006/relationships/image" Target="../media/image91.png"/><Relationship Id="rId4" Type="http://schemas.openxmlformats.org/officeDocument/2006/relationships/image" Target="../media/image68.png"/><Relationship Id="rId9" Type="http://schemas.openxmlformats.org/officeDocument/2006/relationships/image" Target="../media/image90.png"/><Relationship Id="rId14" Type="http://schemas.openxmlformats.org/officeDocument/2006/relationships/image" Target="../media/image95.png"/></Relationships>
</file>

<file path=ppt/slides/_rels/slide8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81.png"/><Relationship Id="rId7" Type="http://schemas.openxmlformats.org/officeDocument/2006/relationships/image" Target="../media/image98.png"/><Relationship Id="rId2" Type="http://schemas.openxmlformats.org/officeDocument/2006/relationships/image" Target="../media/image80.png"/><Relationship Id="rId1" Type="http://schemas.openxmlformats.org/officeDocument/2006/relationships/slideLayout" Target="../slideLayouts/slideLayout16.xml"/><Relationship Id="rId6" Type="http://schemas.openxmlformats.org/officeDocument/2006/relationships/image" Target="../media/image97.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54.png"/><Relationship Id="rId9" Type="http://schemas.openxmlformats.org/officeDocument/2006/relationships/image" Target="../media/image88.png"/></Relationships>
</file>

<file path=ppt/slides/_rels/slide83.xml.rels><?xml version="1.0" encoding="UTF-8" standalone="yes"?>
<Relationships xmlns="http://schemas.openxmlformats.org/package/2006/relationships"><Relationship Id="rId2" Type="http://schemas.openxmlformats.org/officeDocument/2006/relationships/hyperlink" Target="https://docs.microsoft.com/en-us/azure/aks/kubernetes-helm#before-you-begin" TargetMode="Externa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6.xml"/><Relationship Id="rId4" Type="http://schemas.openxmlformats.org/officeDocument/2006/relationships/image" Target="../media/image1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p:txBody>
          <a:bodyPr/>
          <a:lstStyle/>
          <a:p>
            <a:r>
              <a:rPr lang="en-US" dirty="0"/>
              <a:t>CaaS</a:t>
            </a:r>
          </a:p>
        </p:txBody>
      </p:sp>
      <p:sp>
        <p:nvSpPr>
          <p:cNvPr id="17" name="Subtitle 16">
            <a:extLst>
              <a:ext uri="{FF2B5EF4-FFF2-40B4-BE49-F238E27FC236}">
                <a16:creationId xmlns:a16="http://schemas.microsoft.com/office/drawing/2014/main" id="{09899AD9-F05F-4448-84EC-C44E5A3155BE}"/>
              </a:ext>
            </a:extLst>
          </p:cNvPr>
          <p:cNvSpPr>
            <a:spLocks noGrp="1"/>
          </p:cNvSpPr>
          <p:nvPr>
            <p:ph type="subTitle" idx="1"/>
          </p:nvPr>
        </p:nvSpPr>
        <p:spPr/>
        <p:txBody>
          <a:bodyPr/>
          <a:lstStyle/>
          <a:p>
            <a:r>
              <a:rPr lang="en-US" dirty="0"/>
              <a:t>AKS Guidelines</a:t>
            </a:r>
          </a:p>
        </p:txBody>
      </p:sp>
      <p:sp>
        <p:nvSpPr>
          <p:cNvPr id="4" name="Footer Placeholder 3">
            <a:extLst>
              <a:ext uri="{FF2B5EF4-FFF2-40B4-BE49-F238E27FC236}">
                <a16:creationId xmlns:a16="http://schemas.microsoft.com/office/drawing/2014/main" id="{B7D25B54-6779-CD4A-A56B-DDD9A9221720}"/>
              </a:ext>
            </a:extLst>
          </p:cNvPr>
          <p:cNvSpPr>
            <a:spLocks noGrp="1"/>
          </p:cNvSpPr>
          <p:nvPr>
            <p:ph type="ftr" sz="quarter" idx="11"/>
          </p:nvPr>
        </p:nvSpPr>
        <p:spPr/>
        <p:txBody>
          <a:bodyPr/>
          <a:lstStyle/>
          <a:p>
            <a:r>
              <a:rPr lang="en-US"/>
              <a:t>© 2022 Cognizant</a:t>
            </a:r>
            <a:endParaRPr lang="en-US" dirty="0"/>
          </a:p>
        </p:txBody>
      </p:sp>
      <p:sp>
        <p:nvSpPr>
          <p:cNvPr id="13" name="Text Placeholder 12">
            <a:extLst>
              <a:ext uri="{FF2B5EF4-FFF2-40B4-BE49-F238E27FC236}">
                <a16:creationId xmlns:a16="http://schemas.microsoft.com/office/drawing/2014/main" id="{857CFC46-4918-294E-BE34-E346CD875261}"/>
              </a:ext>
            </a:extLst>
          </p:cNvPr>
          <p:cNvSpPr>
            <a:spLocks noGrp="1"/>
          </p:cNvSpPr>
          <p:nvPr>
            <p:ph type="body" idx="12"/>
          </p:nvPr>
        </p:nvSpPr>
        <p:spPr/>
        <p:txBody>
          <a:bodyPr/>
          <a:lstStyle/>
          <a:p>
            <a:r>
              <a:rPr lang="en-US" dirty="0"/>
              <a:t>March 2022</a:t>
            </a:r>
          </a:p>
        </p:txBody>
      </p:sp>
    </p:spTree>
    <p:extLst>
      <p:ext uri="{BB962C8B-B14F-4D97-AF65-F5344CB8AC3E}">
        <p14:creationId xmlns:p14="http://schemas.microsoft.com/office/powerpoint/2010/main" val="249961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96C7D04-E848-491A-85AB-73EC0A150A94}"/>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5EAB59D7-60C7-4190-AF5E-CB42ADAE6540}"/>
              </a:ext>
            </a:extLst>
          </p:cNvPr>
          <p:cNvSpPr>
            <a:spLocks noGrp="1"/>
          </p:cNvSpPr>
          <p:nvPr>
            <p:ph type="sldNum" sz="quarter" idx="4"/>
          </p:nvPr>
        </p:nvSpPr>
        <p:spPr/>
        <p:txBody>
          <a:bodyPr/>
          <a:lstStyle/>
          <a:p>
            <a:fld id="{C53E075B-3175-45CF-B3C7-FEDF3F5961E3}" type="slidenum">
              <a:rPr lang="en-US" smtClean="0"/>
              <a:pPr/>
              <a:t>10</a:t>
            </a:fld>
            <a:endParaRPr lang="en-US" dirty="0"/>
          </a:p>
        </p:txBody>
      </p:sp>
      <p:sp>
        <p:nvSpPr>
          <p:cNvPr id="10" name="Title 1">
            <a:extLst>
              <a:ext uri="{FF2B5EF4-FFF2-40B4-BE49-F238E27FC236}">
                <a16:creationId xmlns:a16="http://schemas.microsoft.com/office/drawing/2014/main" id="{CFD58FFB-B2BE-432D-94D1-9C2D5640E881}"/>
              </a:ext>
            </a:extLst>
          </p:cNvPr>
          <p:cNvSpPr txBox="1">
            <a:spLocks/>
          </p:cNvSpPr>
          <p:nvPr/>
        </p:nvSpPr>
        <p:spPr>
          <a:xfrm>
            <a:off x="456691" y="74713"/>
            <a:ext cx="10808209" cy="3077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dirty="0"/>
              <a:t>Cluster Namespace</a:t>
            </a:r>
          </a:p>
        </p:txBody>
      </p:sp>
      <p:cxnSp>
        <p:nvCxnSpPr>
          <p:cNvPr id="11" name="Straight Connector 10">
            <a:extLst>
              <a:ext uri="{FF2B5EF4-FFF2-40B4-BE49-F238E27FC236}">
                <a16:creationId xmlns:a16="http://schemas.microsoft.com/office/drawing/2014/main" id="{A4B0B46B-A599-4FF8-8E92-E7E4738ABAA3}"/>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 Placeholder 8">
            <a:extLst>
              <a:ext uri="{FF2B5EF4-FFF2-40B4-BE49-F238E27FC236}">
                <a16:creationId xmlns:a16="http://schemas.microsoft.com/office/drawing/2014/main" id="{ACA1739C-98F5-4886-8260-48A3AF0CF086}"/>
              </a:ext>
            </a:extLst>
          </p:cNvPr>
          <p:cNvSpPr>
            <a:spLocks noGrp="1"/>
          </p:cNvSpPr>
          <p:nvPr>
            <p:ph sz="quarter" idx="21"/>
          </p:nvPr>
        </p:nvSpPr>
        <p:spPr>
          <a:xfrm>
            <a:off x="457200" y="695327"/>
            <a:ext cx="10807700" cy="5486391"/>
          </a:xfrm>
        </p:spPr>
        <p:txBody>
          <a:bodyPr/>
          <a:lstStyle/>
          <a:p>
            <a:r>
              <a:rPr lang="en-US" dirty="0"/>
              <a:t>Namespaces are a way to organize clusters into virtual sub-clusters, it can be helpful when different teams or projects share a Kubernetes cluster. Any number of namespaces are supported within a cluster, each logically separated from others but with the ability to communicate with each other. Namespaces cannot be nested within each other</a:t>
            </a:r>
          </a:p>
          <a:p>
            <a:r>
              <a:rPr lang="en-US" b="1" dirty="0"/>
              <a:t>Isolation -</a:t>
            </a:r>
            <a:r>
              <a:rPr lang="en-US" dirty="0"/>
              <a:t> Large or growing teams can use namespaces to isolate their projects and microservices from each other. Teams can re-use the same resource names in different workspaces without a problem. Also, taking an action on items in one workspace never affects other workspaces.</a:t>
            </a:r>
          </a:p>
          <a:p>
            <a:r>
              <a:rPr lang="en-US" b="1" dirty="0"/>
              <a:t>Organization -</a:t>
            </a:r>
            <a:r>
              <a:rPr lang="en-US" dirty="0"/>
              <a:t> Organizations that use a single cluster for development, testing, and production can use namespaces to sandbox dev and test environments. This ensures production code is not affected by changes that developers or testers make in their own namespaces throughout the application lifecycle.</a:t>
            </a:r>
          </a:p>
          <a:p>
            <a:r>
              <a:rPr lang="en-US" b="1" dirty="0"/>
              <a:t>Permissions -</a:t>
            </a:r>
            <a:r>
              <a:rPr lang="en-US" dirty="0"/>
              <a:t> Namespaces enable the use of Kubernetes RBAC, so teams can define roles that group lists of permissions or abilities under a single name. This can ensure that only authorized users have access to resources in a given namespace. </a:t>
            </a:r>
          </a:p>
          <a:p>
            <a:r>
              <a:rPr lang="en-US" b="1" dirty="0"/>
              <a:t>Resource Control -</a:t>
            </a:r>
            <a:r>
              <a:rPr lang="en-US" dirty="0"/>
              <a:t> Policy-driven resource limits can be set on namespaces by defining resource quotas for CPU or memory utilization. This can ensure that every project or namespace has the resources it needs to run, and that no one namespace is hogging all available resources.</a:t>
            </a:r>
          </a:p>
          <a:p>
            <a:r>
              <a:rPr lang="en-US" b="1" dirty="0"/>
              <a:t>Performance -</a:t>
            </a:r>
            <a:r>
              <a:rPr lang="en-US" dirty="0"/>
              <a:t> Using namespaces can help improve performance of a given cluster. If a cluster is separated into multiple namespaces for different projects, the Kubernetes API will have fewer items to search when performing operations. This can reduce latency and speed overall application performance for each application running on the cluster.</a:t>
            </a:r>
          </a:p>
          <a:p>
            <a:endParaRPr lang="en-US" dirty="0"/>
          </a:p>
          <a:p>
            <a:endParaRPr lang="en-US" dirty="0"/>
          </a:p>
          <a:p>
            <a:pPr lvl="1"/>
            <a:endParaRPr lang="en-US" dirty="0"/>
          </a:p>
        </p:txBody>
      </p:sp>
    </p:spTree>
    <p:extLst>
      <p:ext uri="{BB962C8B-B14F-4D97-AF65-F5344CB8AC3E}">
        <p14:creationId xmlns:p14="http://schemas.microsoft.com/office/powerpoint/2010/main" val="1225507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FBEA99CB-9B24-433C-89EB-4FDA82BD45B6}"/>
              </a:ext>
            </a:extLst>
          </p:cNvPr>
          <p:cNvSpPr/>
          <p:nvPr/>
        </p:nvSpPr>
        <p:spPr>
          <a:xfrm>
            <a:off x="510919" y="1164643"/>
            <a:ext cx="11043347" cy="5087876"/>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3" name="Rectangle 2">
            <a:extLst>
              <a:ext uri="{FF2B5EF4-FFF2-40B4-BE49-F238E27FC236}">
                <a16:creationId xmlns:a16="http://schemas.microsoft.com/office/drawing/2014/main" id="{32537BAE-0565-4526-8506-38F61EA451EC}"/>
              </a:ext>
            </a:extLst>
          </p:cNvPr>
          <p:cNvSpPr/>
          <p:nvPr/>
        </p:nvSpPr>
        <p:spPr>
          <a:xfrm>
            <a:off x="982116" y="1853514"/>
            <a:ext cx="2996760" cy="3707027"/>
          </a:xfrm>
          <a:prstGeom prst="rect">
            <a:avLst/>
          </a:prstGeom>
          <a:solidFill>
            <a:schemeClr val="accent4">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065F0C2F-26A8-4F1E-8F0C-63D7A68B0831}"/>
              </a:ext>
            </a:extLst>
          </p:cNvPr>
          <p:cNvSpPr/>
          <p:nvPr/>
        </p:nvSpPr>
        <p:spPr>
          <a:xfrm>
            <a:off x="1362209" y="2383822"/>
            <a:ext cx="2236573" cy="1235676"/>
          </a:xfrm>
          <a:prstGeom prst="rect">
            <a:avLst/>
          </a:prstGeom>
          <a:solidFill>
            <a:schemeClr val="accent4">
              <a:lumMod val="75000"/>
            </a:schemeClr>
          </a:solidFill>
          <a:ln/>
        </p:spPr>
        <p:style>
          <a:lnRef idx="1">
            <a:schemeClr val="accent4"/>
          </a:lnRef>
          <a:fillRef idx="2">
            <a:schemeClr val="accent4"/>
          </a:fillRef>
          <a:effectRef idx="1">
            <a:schemeClr val="accent4"/>
          </a:effectRef>
          <a:fontRef idx="minor">
            <a:schemeClr val="dk1"/>
          </a:fontRef>
        </p:style>
        <p:txBody>
          <a:bodyPr rtlCol="0" anchor="t"/>
          <a:lstStyle/>
          <a:p>
            <a:pPr algn="ctr"/>
            <a:r>
              <a:rPr lang="en-IN"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Services</a:t>
            </a:r>
          </a:p>
        </p:txBody>
      </p:sp>
      <p:sp>
        <p:nvSpPr>
          <p:cNvPr id="64" name="Rectangle 63">
            <a:extLst>
              <a:ext uri="{FF2B5EF4-FFF2-40B4-BE49-F238E27FC236}">
                <a16:creationId xmlns:a16="http://schemas.microsoft.com/office/drawing/2014/main" id="{65BDF939-9FC9-44F6-9498-4F654E5D2C84}"/>
              </a:ext>
            </a:extLst>
          </p:cNvPr>
          <p:cNvSpPr/>
          <p:nvPr/>
        </p:nvSpPr>
        <p:spPr>
          <a:xfrm>
            <a:off x="1390127" y="3867150"/>
            <a:ext cx="982370" cy="1235676"/>
          </a:xfrm>
          <a:prstGeom prst="rect">
            <a:avLst/>
          </a:prstGeom>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POD 1</a:t>
            </a:r>
          </a:p>
        </p:txBody>
      </p:sp>
      <p:sp>
        <p:nvSpPr>
          <p:cNvPr id="66" name="Rectangle 65">
            <a:extLst>
              <a:ext uri="{FF2B5EF4-FFF2-40B4-BE49-F238E27FC236}">
                <a16:creationId xmlns:a16="http://schemas.microsoft.com/office/drawing/2014/main" id="{78B5A845-45EF-4583-ACC0-22FB1B7D5324}"/>
              </a:ext>
            </a:extLst>
          </p:cNvPr>
          <p:cNvSpPr/>
          <p:nvPr/>
        </p:nvSpPr>
        <p:spPr>
          <a:xfrm>
            <a:off x="2616412" y="3867150"/>
            <a:ext cx="982370" cy="1235676"/>
          </a:xfrm>
          <a:prstGeom prst="rect">
            <a:avLst/>
          </a:prstGeom>
          <a:solidFill>
            <a:schemeClr val="accent4">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POD 2</a:t>
            </a:r>
          </a:p>
        </p:txBody>
      </p:sp>
      <p:sp>
        <p:nvSpPr>
          <p:cNvPr id="7" name="Rectangle 6">
            <a:extLst>
              <a:ext uri="{FF2B5EF4-FFF2-40B4-BE49-F238E27FC236}">
                <a16:creationId xmlns:a16="http://schemas.microsoft.com/office/drawing/2014/main" id="{0B22929E-6DAF-413E-8839-86A1925B9693}"/>
              </a:ext>
            </a:extLst>
          </p:cNvPr>
          <p:cNvSpPr/>
          <p:nvPr/>
        </p:nvSpPr>
        <p:spPr>
          <a:xfrm>
            <a:off x="1541381" y="2916195"/>
            <a:ext cx="1869083" cy="4932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IP Address</a:t>
            </a:r>
          </a:p>
        </p:txBody>
      </p:sp>
      <p:sp>
        <p:nvSpPr>
          <p:cNvPr id="8" name="TextBox 7">
            <a:extLst>
              <a:ext uri="{FF2B5EF4-FFF2-40B4-BE49-F238E27FC236}">
                <a16:creationId xmlns:a16="http://schemas.microsoft.com/office/drawing/2014/main" id="{C7FFAB9D-116A-4F08-A7E1-699EE28370F7}"/>
              </a:ext>
            </a:extLst>
          </p:cNvPr>
          <p:cNvSpPr txBox="1"/>
          <p:nvPr/>
        </p:nvSpPr>
        <p:spPr>
          <a:xfrm>
            <a:off x="1178462" y="1977079"/>
            <a:ext cx="2594919" cy="246621"/>
          </a:xfrm>
          <a:prstGeom prst="rect">
            <a:avLst/>
          </a:prstGeom>
          <a:noFill/>
        </p:spPr>
        <p:txBody>
          <a:bodyPr wrap="square" lIns="0" tIns="0" rIns="0" bIns="0" rtlCol="0">
            <a:noAutofit/>
          </a:bodyPr>
          <a:lstStyle/>
          <a:p>
            <a:pPr algn="ctr"/>
            <a:r>
              <a:rPr lang="en-IN" sz="22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Namespace 1</a:t>
            </a:r>
          </a:p>
        </p:txBody>
      </p:sp>
      <p:sp>
        <p:nvSpPr>
          <p:cNvPr id="76" name="Rectangle 75">
            <a:extLst>
              <a:ext uri="{FF2B5EF4-FFF2-40B4-BE49-F238E27FC236}">
                <a16:creationId xmlns:a16="http://schemas.microsoft.com/office/drawing/2014/main" id="{41E960FD-D278-45E7-83E9-ED5F4688DD99}"/>
              </a:ext>
            </a:extLst>
          </p:cNvPr>
          <p:cNvSpPr/>
          <p:nvPr/>
        </p:nvSpPr>
        <p:spPr>
          <a:xfrm>
            <a:off x="7730965" y="1853514"/>
            <a:ext cx="2996760" cy="3707027"/>
          </a:xfrm>
          <a:prstGeom prst="rect">
            <a:avLst/>
          </a:prstGeom>
          <a:solidFill>
            <a:schemeClr val="bg2">
              <a:lumMod val="9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7" name="Rectangle 76">
            <a:extLst>
              <a:ext uri="{FF2B5EF4-FFF2-40B4-BE49-F238E27FC236}">
                <a16:creationId xmlns:a16="http://schemas.microsoft.com/office/drawing/2014/main" id="{250EBBCD-EA5D-4641-9A8A-A13868CD536C}"/>
              </a:ext>
            </a:extLst>
          </p:cNvPr>
          <p:cNvSpPr/>
          <p:nvPr/>
        </p:nvSpPr>
        <p:spPr>
          <a:xfrm>
            <a:off x="8111058" y="2383822"/>
            <a:ext cx="2236573" cy="1235676"/>
          </a:xfrm>
          <a:prstGeom prst="rect">
            <a:avLst/>
          </a:prstGeom>
          <a:solidFill>
            <a:schemeClr val="bg2">
              <a:lumMod val="75000"/>
            </a:schemeClr>
          </a:solidFill>
          <a:ln/>
        </p:spPr>
        <p:style>
          <a:lnRef idx="1">
            <a:schemeClr val="accent4"/>
          </a:lnRef>
          <a:fillRef idx="2">
            <a:schemeClr val="accent4"/>
          </a:fillRef>
          <a:effectRef idx="1">
            <a:schemeClr val="accent4"/>
          </a:effectRef>
          <a:fontRef idx="minor">
            <a:schemeClr val="dk1"/>
          </a:fontRef>
        </p:style>
        <p:txBody>
          <a:bodyPr rtlCol="0" anchor="t"/>
          <a:lstStyle/>
          <a:p>
            <a:pPr algn="ctr"/>
            <a:r>
              <a:rPr lang="en-IN"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Services</a:t>
            </a:r>
          </a:p>
        </p:txBody>
      </p:sp>
      <p:sp>
        <p:nvSpPr>
          <p:cNvPr id="78" name="Rectangle 77">
            <a:extLst>
              <a:ext uri="{FF2B5EF4-FFF2-40B4-BE49-F238E27FC236}">
                <a16:creationId xmlns:a16="http://schemas.microsoft.com/office/drawing/2014/main" id="{AE74F934-0BFE-4E47-A594-B35F4FEC0A52}"/>
              </a:ext>
            </a:extLst>
          </p:cNvPr>
          <p:cNvSpPr/>
          <p:nvPr/>
        </p:nvSpPr>
        <p:spPr>
          <a:xfrm>
            <a:off x="8138976" y="3867150"/>
            <a:ext cx="982370" cy="1235676"/>
          </a:xfrm>
          <a:prstGeom prst="rect">
            <a:avLst/>
          </a:prstGeom>
          <a:solidFill>
            <a:schemeClr val="bg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POD 1</a:t>
            </a:r>
          </a:p>
        </p:txBody>
      </p:sp>
      <p:sp>
        <p:nvSpPr>
          <p:cNvPr id="79" name="Rectangle 78">
            <a:extLst>
              <a:ext uri="{FF2B5EF4-FFF2-40B4-BE49-F238E27FC236}">
                <a16:creationId xmlns:a16="http://schemas.microsoft.com/office/drawing/2014/main" id="{C12D2717-2B3E-4B07-8D2E-510AF37BDE76}"/>
              </a:ext>
            </a:extLst>
          </p:cNvPr>
          <p:cNvSpPr/>
          <p:nvPr/>
        </p:nvSpPr>
        <p:spPr>
          <a:xfrm>
            <a:off x="9365261" y="3867150"/>
            <a:ext cx="982370" cy="1235676"/>
          </a:xfrm>
          <a:prstGeom prst="rect">
            <a:avLst/>
          </a:prstGeom>
          <a:solidFill>
            <a:schemeClr val="bg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POD 2</a:t>
            </a:r>
          </a:p>
        </p:txBody>
      </p:sp>
      <p:sp>
        <p:nvSpPr>
          <p:cNvPr id="80" name="Rectangle 79">
            <a:extLst>
              <a:ext uri="{FF2B5EF4-FFF2-40B4-BE49-F238E27FC236}">
                <a16:creationId xmlns:a16="http://schemas.microsoft.com/office/drawing/2014/main" id="{ABDFCE30-D876-4A97-A4F4-0DF0E4C67F4D}"/>
              </a:ext>
            </a:extLst>
          </p:cNvPr>
          <p:cNvSpPr/>
          <p:nvPr/>
        </p:nvSpPr>
        <p:spPr>
          <a:xfrm>
            <a:off x="8290230" y="2916195"/>
            <a:ext cx="1869083" cy="4932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IP Address</a:t>
            </a:r>
          </a:p>
        </p:txBody>
      </p:sp>
      <p:sp>
        <p:nvSpPr>
          <p:cNvPr id="81" name="TextBox 80">
            <a:extLst>
              <a:ext uri="{FF2B5EF4-FFF2-40B4-BE49-F238E27FC236}">
                <a16:creationId xmlns:a16="http://schemas.microsoft.com/office/drawing/2014/main" id="{B511E962-E151-48D9-B6E9-C231AD8E75D2}"/>
              </a:ext>
            </a:extLst>
          </p:cNvPr>
          <p:cNvSpPr txBox="1"/>
          <p:nvPr/>
        </p:nvSpPr>
        <p:spPr>
          <a:xfrm>
            <a:off x="7927311" y="1977079"/>
            <a:ext cx="2594919" cy="246621"/>
          </a:xfrm>
          <a:prstGeom prst="rect">
            <a:avLst/>
          </a:prstGeom>
          <a:noFill/>
        </p:spPr>
        <p:txBody>
          <a:bodyPr wrap="square" lIns="0" tIns="0" rIns="0" bIns="0" rtlCol="0">
            <a:noAutofit/>
          </a:bodyPr>
          <a:lstStyle/>
          <a:p>
            <a:pPr algn="ctr"/>
            <a:r>
              <a:rPr lang="en-IN" sz="22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Namespace 2</a:t>
            </a:r>
          </a:p>
        </p:txBody>
      </p:sp>
      <p:pic>
        <p:nvPicPr>
          <p:cNvPr id="82" name="Graphic 81" descr="Programmer male with solid fill">
            <a:extLst>
              <a:ext uri="{FF2B5EF4-FFF2-40B4-BE49-F238E27FC236}">
                <a16:creationId xmlns:a16="http://schemas.microsoft.com/office/drawing/2014/main" id="{78E38B20-680C-47A1-9CD4-B3B5A0E858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4603" y="3149001"/>
            <a:ext cx="637156" cy="637156"/>
          </a:xfrm>
          <a:prstGeom prst="rect">
            <a:avLst/>
          </a:prstGeom>
        </p:spPr>
      </p:pic>
      <p:pic>
        <p:nvPicPr>
          <p:cNvPr id="83" name="Graphic 82" descr="Programmer male with solid fill">
            <a:extLst>
              <a:ext uri="{FF2B5EF4-FFF2-40B4-BE49-F238E27FC236}">
                <a16:creationId xmlns:a16="http://schemas.microsoft.com/office/drawing/2014/main" id="{238C9F06-93FB-49D3-9BA7-999691087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9786" y="4377895"/>
            <a:ext cx="637156" cy="637156"/>
          </a:xfrm>
          <a:prstGeom prst="rect">
            <a:avLst/>
          </a:prstGeom>
        </p:spPr>
      </p:pic>
      <p:pic>
        <p:nvPicPr>
          <p:cNvPr id="84" name="Graphic 83" descr="Programmer male with solid fill">
            <a:extLst>
              <a:ext uri="{FF2B5EF4-FFF2-40B4-BE49-F238E27FC236}">
                <a16:creationId xmlns:a16="http://schemas.microsoft.com/office/drawing/2014/main" id="{1F50AB91-F4C5-4651-A86A-1B90E12F46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59786" y="1899068"/>
            <a:ext cx="637156" cy="637156"/>
          </a:xfrm>
          <a:prstGeom prst="rect">
            <a:avLst/>
          </a:prstGeom>
        </p:spPr>
      </p:pic>
      <p:sp>
        <p:nvSpPr>
          <p:cNvPr id="9" name="TextBox 8">
            <a:extLst>
              <a:ext uri="{FF2B5EF4-FFF2-40B4-BE49-F238E27FC236}">
                <a16:creationId xmlns:a16="http://schemas.microsoft.com/office/drawing/2014/main" id="{C5C7785E-E232-4570-9FAD-52BF082143B9}"/>
              </a:ext>
            </a:extLst>
          </p:cNvPr>
          <p:cNvSpPr txBox="1"/>
          <p:nvPr/>
        </p:nvSpPr>
        <p:spPr>
          <a:xfrm>
            <a:off x="5616859" y="2567787"/>
            <a:ext cx="958281" cy="241291"/>
          </a:xfrm>
          <a:prstGeom prst="rect">
            <a:avLst/>
          </a:prstGeom>
          <a:noFill/>
        </p:spPr>
        <p:txBody>
          <a:bodyPr wrap="square" lIns="0" tIns="0" rIns="0" bIns="0" rtlCol="0">
            <a:noAutofit/>
          </a:bodyPr>
          <a:lstStyle/>
          <a:p>
            <a:pPr algn="l"/>
            <a:r>
              <a:rPr lang="en-IN" sz="2000" b="1" dirty="0">
                <a:solidFill>
                  <a:schemeClr val="tx2"/>
                </a:solidFill>
                <a:latin typeface="Segoe UI" panose="020B0502040204020203" pitchFamily="34" charset="0"/>
                <a:cs typeface="Segoe UI" panose="020B0502040204020203" pitchFamily="34" charset="0"/>
              </a:rPr>
              <a:t>Admin</a:t>
            </a:r>
          </a:p>
        </p:txBody>
      </p:sp>
      <p:sp>
        <p:nvSpPr>
          <p:cNvPr id="85" name="TextBox 84">
            <a:extLst>
              <a:ext uri="{FF2B5EF4-FFF2-40B4-BE49-F238E27FC236}">
                <a16:creationId xmlns:a16="http://schemas.microsoft.com/office/drawing/2014/main" id="{5825D6DE-0928-4F21-875D-4B904FD5D9A4}"/>
              </a:ext>
            </a:extLst>
          </p:cNvPr>
          <p:cNvSpPr txBox="1"/>
          <p:nvPr/>
        </p:nvSpPr>
        <p:spPr>
          <a:xfrm>
            <a:off x="5596306" y="3896008"/>
            <a:ext cx="958281" cy="241291"/>
          </a:xfrm>
          <a:prstGeom prst="rect">
            <a:avLst/>
          </a:prstGeom>
          <a:noFill/>
        </p:spPr>
        <p:txBody>
          <a:bodyPr wrap="square" lIns="0" tIns="0" rIns="0" bIns="0" rtlCol="0">
            <a:noAutofit/>
          </a:bodyPr>
          <a:lstStyle/>
          <a:p>
            <a:pPr algn="l"/>
            <a:r>
              <a:rPr lang="en-IN" sz="2000" b="1" dirty="0">
                <a:solidFill>
                  <a:schemeClr val="tx2"/>
                </a:solidFill>
                <a:latin typeface="Segoe UI" panose="020B0502040204020203" pitchFamily="34" charset="0"/>
                <a:cs typeface="Segoe UI" panose="020B0502040204020203" pitchFamily="34" charset="0"/>
              </a:rPr>
              <a:t>User 1</a:t>
            </a:r>
          </a:p>
        </p:txBody>
      </p:sp>
      <p:sp>
        <p:nvSpPr>
          <p:cNvPr id="86" name="TextBox 85">
            <a:extLst>
              <a:ext uri="{FF2B5EF4-FFF2-40B4-BE49-F238E27FC236}">
                <a16:creationId xmlns:a16="http://schemas.microsoft.com/office/drawing/2014/main" id="{D2DF7311-D0B5-4D37-9F22-B86D61AEFDEE}"/>
              </a:ext>
            </a:extLst>
          </p:cNvPr>
          <p:cNvSpPr txBox="1"/>
          <p:nvPr/>
        </p:nvSpPr>
        <p:spPr>
          <a:xfrm>
            <a:off x="5596306" y="5167211"/>
            <a:ext cx="958281" cy="241291"/>
          </a:xfrm>
          <a:prstGeom prst="rect">
            <a:avLst/>
          </a:prstGeom>
          <a:noFill/>
        </p:spPr>
        <p:txBody>
          <a:bodyPr wrap="square" lIns="0" tIns="0" rIns="0" bIns="0" rtlCol="0">
            <a:noAutofit/>
          </a:bodyPr>
          <a:lstStyle/>
          <a:p>
            <a:pPr algn="l"/>
            <a:r>
              <a:rPr lang="en-IN" sz="2000" b="1" dirty="0">
                <a:solidFill>
                  <a:schemeClr val="tx2"/>
                </a:solidFill>
                <a:latin typeface="Segoe UI" panose="020B0502040204020203" pitchFamily="34" charset="0"/>
                <a:cs typeface="Segoe UI" panose="020B0502040204020203" pitchFamily="34" charset="0"/>
              </a:rPr>
              <a:t>User 2</a:t>
            </a:r>
          </a:p>
        </p:txBody>
      </p:sp>
      <p:cxnSp>
        <p:nvCxnSpPr>
          <p:cNvPr id="13" name="Straight Arrow Connector 12">
            <a:extLst>
              <a:ext uri="{FF2B5EF4-FFF2-40B4-BE49-F238E27FC236}">
                <a16:creationId xmlns:a16="http://schemas.microsoft.com/office/drawing/2014/main" id="{72E8F342-E0AD-4A32-A8B2-2D7C31089693}"/>
              </a:ext>
            </a:extLst>
          </p:cNvPr>
          <p:cNvCxnSpPr/>
          <p:nvPr/>
        </p:nvCxnSpPr>
        <p:spPr>
          <a:xfrm>
            <a:off x="6296942" y="2217646"/>
            <a:ext cx="127775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A65F5BF3-3DAC-4319-9921-4A47C2BA6E69}"/>
              </a:ext>
            </a:extLst>
          </p:cNvPr>
          <p:cNvCxnSpPr>
            <a:stCxn id="84" idx="1"/>
          </p:cNvCxnSpPr>
          <p:nvPr/>
        </p:nvCxnSpPr>
        <p:spPr>
          <a:xfrm flipH="1">
            <a:off x="4114800" y="2217646"/>
            <a:ext cx="154498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16F0418F-EDB7-41D1-9ADE-A9DC17D423BC}"/>
              </a:ext>
            </a:extLst>
          </p:cNvPr>
          <p:cNvCxnSpPr>
            <a:stCxn id="82" idx="1"/>
          </p:cNvCxnSpPr>
          <p:nvPr/>
        </p:nvCxnSpPr>
        <p:spPr>
          <a:xfrm flipH="1">
            <a:off x="4114800" y="3467579"/>
            <a:ext cx="1509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5F9A531-E3AA-4C04-81B2-61E24CF60D50}"/>
              </a:ext>
            </a:extLst>
          </p:cNvPr>
          <p:cNvCxnSpPr>
            <a:stCxn id="83" idx="3"/>
          </p:cNvCxnSpPr>
          <p:nvPr/>
        </p:nvCxnSpPr>
        <p:spPr>
          <a:xfrm>
            <a:off x="6296942" y="4696473"/>
            <a:ext cx="1277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98FD1A-B999-4829-9644-0DA66FC38A85}"/>
              </a:ext>
            </a:extLst>
          </p:cNvPr>
          <p:cNvCxnSpPr>
            <a:stCxn id="82" idx="3"/>
          </p:cNvCxnSpPr>
          <p:nvPr/>
        </p:nvCxnSpPr>
        <p:spPr>
          <a:xfrm>
            <a:off x="6261759" y="3467579"/>
            <a:ext cx="13129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E93E92B-624F-47C0-A616-C2FF2ABC0FF9}"/>
              </a:ext>
            </a:extLst>
          </p:cNvPr>
          <p:cNvCxnSpPr>
            <a:stCxn id="83" idx="1"/>
          </p:cNvCxnSpPr>
          <p:nvPr/>
        </p:nvCxnSpPr>
        <p:spPr>
          <a:xfrm flipH="1">
            <a:off x="4114800" y="4696473"/>
            <a:ext cx="15449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Close with solid fill">
            <a:extLst>
              <a:ext uri="{FF2B5EF4-FFF2-40B4-BE49-F238E27FC236}">
                <a16:creationId xmlns:a16="http://schemas.microsoft.com/office/drawing/2014/main" id="{EED3B3A2-B6F1-4986-A186-95678C56CF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3091" y="3223355"/>
            <a:ext cx="495779" cy="495779"/>
          </a:xfrm>
          <a:prstGeom prst="rect">
            <a:avLst/>
          </a:prstGeom>
        </p:spPr>
      </p:pic>
      <p:pic>
        <p:nvPicPr>
          <p:cNvPr id="87" name="Graphic 86" descr="Close with solid fill">
            <a:extLst>
              <a:ext uri="{FF2B5EF4-FFF2-40B4-BE49-F238E27FC236}">
                <a16:creationId xmlns:a16="http://schemas.microsoft.com/office/drawing/2014/main" id="{1850F1DA-3E2C-496A-9887-1D340B6808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75160" y="4484988"/>
            <a:ext cx="495779" cy="495779"/>
          </a:xfrm>
          <a:prstGeom prst="rect">
            <a:avLst/>
          </a:prstGeom>
        </p:spPr>
      </p:pic>
      <p:sp>
        <p:nvSpPr>
          <p:cNvPr id="31" name="Title 1">
            <a:extLst>
              <a:ext uri="{FF2B5EF4-FFF2-40B4-BE49-F238E27FC236}">
                <a16:creationId xmlns:a16="http://schemas.microsoft.com/office/drawing/2014/main" id="{6E2299FF-537A-41FF-8AAF-03F3DF9B40A5}"/>
              </a:ext>
            </a:extLst>
          </p:cNvPr>
          <p:cNvSpPr txBox="1">
            <a:spLocks/>
          </p:cNvSpPr>
          <p:nvPr/>
        </p:nvSpPr>
        <p:spPr>
          <a:xfrm>
            <a:off x="456691" y="74713"/>
            <a:ext cx="10808209" cy="3077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dirty="0"/>
              <a:t>AKS Namespace RBAC Diagram</a:t>
            </a:r>
          </a:p>
        </p:txBody>
      </p:sp>
      <p:cxnSp>
        <p:nvCxnSpPr>
          <p:cNvPr id="32" name="Straight Connector 31">
            <a:extLst>
              <a:ext uri="{FF2B5EF4-FFF2-40B4-BE49-F238E27FC236}">
                <a16:creationId xmlns:a16="http://schemas.microsoft.com/office/drawing/2014/main" id="{75D9E404-BFB4-4D0C-AECA-CB6B5AE6DA39}"/>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145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ED8C5F-7CA1-4B2D-AAFA-C40A227A79F0}"/>
              </a:ext>
            </a:extLst>
          </p:cNvPr>
          <p:cNvSpPr>
            <a:spLocks noGrp="1"/>
          </p:cNvSpPr>
          <p:nvPr>
            <p:ph type="ftr" sz="quarter" idx="3"/>
          </p:nvPr>
        </p:nvSpPr>
        <p:spPr>
          <a:xfrm>
            <a:off x="1032891" y="6228798"/>
            <a:ext cx="1198179" cy="203703"/>
          </a:xfrm>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1CB3929C-381B-4724-AD74-AEC78B8AA418}"/>
              </a:ext>
            </a:extLst>
          </p:cNvPr>
          <p:cNvSpPr>
            <a:spLocks noGrp="1"/>
          </p:cNvSpPr>
          <p:nvPr>
            <p:ph type="sldNum" sz="quarter" idx="4"/>
          </p:nvPr>
        </p:nvSpPr>
        <p:spPr>
          <a:xfrm>
            <a:off x="447674" y="6229101"/>
            <a:ext cx="352097" cy="204057"/>
          </a:xfrm>
        </p:spPr>
        <p:txBody>
          <a:bodyPr/>
          <a:lstStyle/>
          <a:p>
            <a:fld id="{C53E075B-3175-45CF-B3C7-FEDF3F5961E3}" type="slidenum">
              <a:rPr lang="en-US" smtClean="0"/>
              <a:pPr/>
              <a:t>12</a:t>
            </a:fld>
            <a:endParaRPr lang="en-US" dirty="0"/>
          </a:p>
        </p:txBody>
      </p:sp>
      <p:sp>
        <p:nvSpPr>
          <p:cNvPr id="6" name="Rectangle 5">
            <a:extLst>
              <a:ext uri="{FF2B5EF4-FFF2-40B4-BE49-F238E27FC236}">
                <a16:creationId xmlns:a16="http://schemas.microsoft.com/office/drawing/2014/main" id="{9BCC5796-C76E-41C3-BDEC-EB125CF0C5FD}"/>
              </a:ext>
            </a:extLst>
          </p:cNvPr>
          <p:cNvSpPr/>
          <p:nvPr/>
        </p:nvSpPr>
        <p:spPr>
          <a:xfrm>
            <a:off x="447674" y="718436"/>
            <a:ext cx="11257281" cy="5472814"/>
          </a:xfrm>
          <a:prstGeom prst="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dirty="0"/>
          </a:p>
        </p:txBody>
      </p:sp>
      <p:sp>
        <p:nvSpPr>
          <p:cNvPr id="7" name="Rectangle 6">
            <a:extLst>
              <a:ext uri="{FF2B5EF4-FFF2-40B4-BE49-F238E27FC236}">
                <a16:creationId xmlns:a16="http://schemas.microsoft.com/office/drawing/2014/main" id="{4F1E5BD4-880B-4B4C-A3B1-4C558A7CE1A3}"/>
              </a:ext>
            </a:extLst>
          </p:cNvPr>
          <p:cNvSpPr/>
          <p:nvPr/>
        </p:nvSpPr>
        <p:spPr>
          <a:xfrm>
            <a:off x="628362" y="1121938"/>
            <a:ext cx="5286704" cy="4770914"/>
          </a:xfrm>
          <a:prstGeom prst="rect">
            <a:avLst/>
          </a:prstGeom>
          <a:ln>
            <a:solidFill>
              <a:srgbClr val="00CC0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252650CE-AF24-4544-8B69-1DB6E40189F4}"/>
              </a:ext>
            </a:extLst>
          </p:cNvPr>
          <p:cNvSpPr/>
          <p:nvPr/>
        </p:nvSpPr>
        <p:spPr>
          <a:xfrm>
            <a:off x="6086475" y="1121938"/>
            <a:ext cx="5286704" cy="4770913"/>
          </a:xfrm>
          <a:prstGeom prst="rect">
            <a:avLst/>
          </a:prstGeom>
          <a:ln>
            <a:solidFill>
              <a:schemeClr val="accent4">
                <a:lumMod val="75000"/>
              </a:schemeClr>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10" name="Graphic 9">
            <a:extLst>
              <a:ext uri="{FF2B5EF4-FFF2-40B4-BE49-F238E27FC236}">
                <a16:creationId xmlns:a16="http://schemas.microsoft.com/office/drawing/2014/main" id="{D76FF484-AD08-4D1D-A3B5-201AEE3913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6576" y="2035534"/>
            <a:ext cx="530899" cy="5679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1" name="Graphic 10">
            <a:extLst>
              <a:ext uri="{FF2B5EF4-FFF2-40B4-BE49-F238E27FC236}">
                <a16:creationId xmlns:a16="http://schemas.microsoft.com/office/drawing/2014/main" id="{387752F0-17D0-457E-8541-B69D862FB8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0057" y="3083648"/>
            <a:ext cx="518429" cy="593918"/>
          </a:xfrm>
          <a:prstGeom prst="rect">
            <a:avLst/>
          </a:prstGeom>
        </p:spPr>
      </p:pic>
      <p:pic>
        <p:nvPicPr>
          <p:cNvPr id="12" name="Graphic 11">
            <a:extLst>
              <a:ext uri="{FF2B5EF4-FFF2-40B4-BE49-F238E27FC236}">
                <a16:creationId xmlns:a16="http://schemas.microsoft.com/office/drawing/2014/main" id="{C345F504-45CA-41DF-B549-F8EF8F2C3F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6716" y="3187869"/>
            <a:ext cx="518429" cy="593918"/>
          </a:xfrm>
          <a:prstGeom prst="rect">
            <a:avLst/>
          </a:prstGeom>
        </p:spPr>
      </p:pic>
      <p:pic>
        <p:nvPicPr>
          <p:cNvPr id="13" name="Graphic 12">
            <a:extLst>
              <a:ext uri="{FF2B5EF4-FFF2-40B4-BE49-F238E27FC236}">
                <a16:creationId xmlns:a16="http://schemas.microsoft.com/office/drawing/2014/main" id="{211D5DA0-307E-452A-9E9E-0425118B55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67363" y="3122003"/>
            <a:ext cx="518429" cy="593918"/>
          </a:xfrm>
          <a:prstGeom prst="rect">
            <a:avLst/>
          </a:prstGeom>
        </p:spPr>
      </p:pic>
      <p:sp>
        <p:nvSpPr>
          <p:cNvPr id="14" name="TextBox 13">
            <a:extLst>
              <a:ext uri="{FF2B5EF4-FFF2-40B4-BE49-F238E27FC236}">
                <a16:creationId xmlns:a16="http://schemas.microsoft.com/office/drawing/2014/main" id="{06D511E9-CBF6-4205-B719-AB89DDDC9F6D}"/>
              </a:ext>
            </a:extLst>
          </p:cNvPr>
          <p:cNvSpPr txBox="1"/>
          <p:nvPr/>
        </p:nvSpPr>
        <p:spPr>
          <a:xfrm>
            <a:off x="1010776" y="1770268"/>
            <a:ext cx="1063066" cy="272695"/>
          </a:xfrm>
          <a:prstGeom prst="rect">
            <a:avLst/>
          </a:prstGeom>
          <a:noFill/>
        </p:spPr>
        <p:txBody>
          <a:bodyPr wrap="square" lIns="0" tIns="0" rIns="0" bIns="0" rtlCol="0">
            <a:noAutofit/>
          </a:bodyPr>
          <a:lstStyle/>
          <a:p>
            <a:pPr algn="l"/>
            <a:r>
              <a:rPr lang="en-IN" sz="1400" dirty="0">
                <a:solidFill>
                  <a:schemeClr val="tx2"/>
                </a:solidFill>
              </a:rPr>
              <a:t>Development </a:t>
            </a:r>
          </a:p>
        </p:txBody>
      </p:sp>
      <p:sp>
        <p:nvSpPr>
          <p:cNvPr id="15" name="TextBox 14">
            <a:extLst>
              <a:ext uri="{FF2B5EF4-FFF2-40B4-BE49-F238E27FC236}">
                <a16:creationId xmlns:a16="http://schemas.microsoft.com/office/drawing/2014/main" id="{99B7B0E4-BCAD-4112-B862-4AD7655ED669}"/>
              </a:ext>
            </a:extLst>
          </p:cNvPr>
          <p:cNvSpPr txBox="1"/>
          <p:nvPr/>
        </p:nvSpPr>
        <p:spPr>
          <a:xfrm>
            <a:off x="3053243" y="1846344"/>
            <a:ext cx="481902" cy="232231"/>
          </a:xfrm>
          <a:prstGeom prst="rect">
            <a:avLst/>
          </a:prstGeom>
          <a:noFill/>
        </p:spPr>
        <p:txBody>
          <a:bodyPr wrap="square" lIns="0" tIns="0" rIns="0" bIns="0" rtlCol="0">
            <a:noAutofit/>
          </a:bodyPr>
          <a:lstStyle/>
          <a:p>
            <a:pPr algn="l"/>
            <a:r>
              <a:rPr lang="en-IN" sz="1400" dirty="0">
                <a:solidFill>
                  <a:schemeClr val="tx2"/>
                </a:solidFill>
              </a:rPr>
              <a:t>Test </a:t>
            </a:r>
          </a:p>
        </p:txBody>
      </p:sp>
      <p:sp>
        <p:nvSpPr>
          <p:cNvPr id="16" name="TextBox 15">
            <a:extLst>
              <a:ext uri="{FF2B5EF4-FFF2-40B4-BE49-F238E27FC236}">
                <a16:creationId xmlns:a16="http://schemas.microsoft.com/office/drawing/2014/main" id="{E7967815-27F8-44A9-9E9D-9C1FA02BA86D}"/>
              </a:ext>
            </a:extLst>
          </p:cNvPr>
          <p:cNvSpPr txBox="1"/>
          <p:nvPr/>
        </p:nvSpPr>
        <p:spPr>
          <a:xfrm>
            <a:off x="4508078" y="1790978"/>
            <a:ext cx="501013" cy="228809"/>
          </a:xfrm>
          <a:prstGeom prst="rect">
            <a:avLst/>
          </a:prstGeom>
          <a:noFill/>
        </p:spPr>
        <p:txBody>
          <a:bodyPr wrap="square" lIns="0" tIns="0" rIns="0" bIns="0" rtlCol="0">
            <a:noAutofit/>
          </a:bodyPr>
          <a:lstStyle/>
          <a:p>
            <a:pPr algn="l"/>
            <a:r>
              <a:rPr lang="en-IN" sz="1400" dirty="0">
                <a:solidFill>
                  <a:schemeClr val="tx2"/>
                </a:solidFill>
              </a:rPr>
              <a:t>Stage </a:t>
            </a:r>
          </a:p>
        </p:txBody>
      </p:sp>
      <p:cxnSp>
        <p:nvCxnSpPr>
          <p:cNvPr id="27" name="Straight Connector 26">
            <a:extLst>
              <a:ext uri="{FF2B5EF4-FFF2-40B4-BE49-F238E27FC236}">
                <a16:creationId xmlns:a16="http://schemas.microsoft.com/office/drawing/2014/main" id="{14E53B2D-4AE0-420F-9682-24E195BB8323}"/>
              </a:ext>
            </a:extLst>
          </p:cNvPr>
          <p:cNvCxnSpPr>
            <a:cxnSpLocks/>
          </p:cNvCxnSpPr>
          <p:nvPr/>
        </p:nvCxnSpPr>
        <p:spPr>
          <a:xfrm>
            <a:off x="1598311" y="2634072"/>
            <a:ext cx="0" cy="457106"/>
          </a:xfrm>
          <a:prstGeom prst="line">
            <a:avLst/>
          </a:prstGeom>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AF6D3307-DBD1-449B-B4E7-6B284F216CD9}"/>
              </a:ext>
            </a:extLst>
          </p:cNvPr>
          <p:cNvCxnSpPr>
            <a:cxnSpLocks/>
          </p:cNvCxnSpPr>
          <p:nvPr/>
        </p:nvCxnSpPr>
        <p:spPr>
          <a:xfrm>
            <a:off x="1638197" y="3692474"/>
            <a:ext cx="0" cy="278409"/>
          </a:xfrm>
          <a:prstGeom prst="line">
            <a:avLst/>
          </a:prstGeom>
        </p:spPr>
        <p:style>
          <a:lnRef idx="3">
            <a:schemeClr val="accent2"/>
          </a:lnRef>
          <a:fillRef idx="0">
            <a:schemeClr val="accent2"/>
          </a:fillRef>
          <a:effectRef idx="2">
            <a:schemeClr val="accent2"/>
          </a:effectRef>
          <a:fontRef idx="minor">
            <a:schemeClr val="tx1"/>
          </a:fontRef>
        </p:style>
      </p:cxnSp>
      <p:sp>
        <p:nvSpPr>
          <p:cNvPr id="35" name="TextBox 34">
            <a:extLst>
              <a:ext uri="{FF2B5EF4-FFF2-40B4-BE49-F238E27FC236}">
                <a16:creationId xmlns:a16="http://schemas.microsoft.com/office/drawing/2014/main" id="{42024C51-0E55-4462-AB3F-AEA49E87CE76}"/>
              </a:ext>
            </a:extLst>
          </p:cNvPr>
          <p:cNvSpPr txBox="1"/>
          <p:nvPr/>
        </p:nvSpPr>
        <p:spPr>
          <a:xfrm>
            <a:off x="776151" y="4283922"/>
            <a:ext cx="862045" cy="158352"/>
          </a:xfrm>
          <a:prstGeom prst="rect">
            <a:avLst/>
          </a:prstGeom>
          <a:noFill/>
        </p:spPr>
        <p:txBody>
          <a:bodyPr wrap="square" lIns="0" tIns="0" rIns="0" bIns="0" rtlCol="0">
            <a:noAutofit/>
          </a:bodyPr>
          <a:lstStyle/>
          <a:p>
            <a:pPr algn="l"/>
            <a:r>
              <a:rPr lang="en-IN" sz="900" dirty="0">
                <a:solidFill>
                  <a:schemeClr val="tx2"/>
                </a:solidFill>
              </a:rPr>
              <a:t>Namespace 1</a:t>
            </a:r>
          </a:p>
        </p:txBody>
      </p:sp>
      <p:cxnSp>
        <p:nvCxnSpPr>
          <p:cNvPr id="57" name="Straight Connector 56">
            <a:extLst>
              <a:ext uri="{FF2B5EF4-FFF2-40B4-BE49-F238E27FC236}">
                <a16:creationId xmlns:a16="http://schemas.microsoft.com/office/drawing/2014/main" id="{EEF91071-2375-4F13-8B52-10CF116F7B1C}"/>
              </a:ext>
            </a:extLst>
          </p:cNvPr>
          <p:cNvCxnSpPr>
            <a:cxnSpLocks/>
          </p:cNvCxnSpPr>
          <p:nvPr/>
        </p:nvCxnSpPr>
        <p:spPr>
          <a:xfrm>
            <a:off x="1116887" y="3995717"/>
            <a:ext cx="0" cy="294933"/>
          </a:xfrm>
          <a:prstGeom prst="line">
            <a:avLst/>
          </a:prstGeom>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8989C244-DFFC-4803-94E8-CC13B06A8DCC}"/>
              </a:ext>
            </a:extLst>
          </p:cNvPr>
          <p:cNvSpPr txBox="1"/>
          <p:nvPr/>
        </p:nvSpPr>
        <p:spPr>
          <a:xfrm>
            <a:off x="885477" y="4798596"/>
            <a:ext cx="439011" cy="158352"/>
          </a:xfrm>
          <a:prstGeom prst="rect">
            <a:avLst/>
          </a:prstGeom>
          <a:noFill/>
        </p:spPr>
        <p:txBody>
          <a:bodyPr wrap="square" lIns="0" tIns="0" rIns="0" bIns="0" rtlCol="0">
            <a:noAutofit/>
          </a:bodyPr>
          <a:lstStyle/>
          <a:p>
            <a:pPr algn="l"/>
            <a:r>
              <a:rPr lang="en-IN" sz="900" dirty="0">
                <a:solidFill>
                  <a:schemeClr val="tx2"/>
                </a:solidFill>
              </a:rPr>
              <a:t>App 1</a:t>
            </a:r>
          </a:p>
        </p:txBody>
      </p:sp>
      <p:sp>
        <p:nvSpPr>
          <p:cNvPr id="51" name="TextBox 50">
            <a:extLst>
              <a:ext uri="{FF2B5EF4-FFF2-40B4-BE49-F238E27FC236}">
                <a16:creationId xmlns:a16="http://schemas.microsoft.com/office/drawing/2014/main" id="{97B4BB30-ED75-48A1-805F-67ADA8AD7D55}"/>
              </a:ext>
            </a:extLst>
          </p:cNvPr>
          <p:cNvSpPr txBox="1"/>
          <p:nvPr/>
        </p:nvSpPr>
        <p:spPr>
          <a:xfrm>
            <a:off x="1911788" y="4792995"/>
            <a:ext cx="436304" cy="158353"/>
          </a:xfrm>
          <a:prstGeom prst="rect">
            <a:avLst/>
          </a:prstGeom>
          <a:noFill/>
        </p:spPr>
        <p:txBody>
          <a:bodyPr wrap="square" lIns="0" tIns="0" rIns="0" bIns="0" rtlCol="0">
            <a:noAutofit/>
          </a:bodyPr>
          <a:lstStyle/>
          <a:p>
            <a:pPr algn="l"/>
            <a:r>
              <a:rPr lang="en-IN" sz="900" dirty="0">
                <a:solidFill>
                  <a:schemeClr val="tx2"/>
                </a:solidFill>
              </a:rPr>
              <a:t>App 2</a:t>
            </a:r>
          </a:p>
        </p:txBody>
      </p:sp>
      <p:sp>
        <p:nvSpPr>
          <p:cNvPr id="2" name="TextBox 1">
            <a:extLst>
              <a:ext uri="{FF2B5EF4-FFF2-40B4-BE49-F238E27FC236}">
                <a16:creationId xmlns:a16="http://schemas.microsoft.com/office/drawing/2014/main" id="{7530EBB9-D886-4C84-B8E9-71CE90CD473F}"/>
              </a:ext>
            </a:extLst>
          </p:cNvPr>
          <p:cNvSpPr txBox="1"/>
          <p:nvPr/>
        </p:nvSpPr>
        <p:spPr>
          <a:xfrm>
            <a:off x="3556897" y="1230288"/>
            <a:ext cx="2103341" cy="483227"/>
          </a:xfrm>
          <a:prstGeom prst="rect">
            <a:avLst/>
          </a:prstGeom>
          <a:noFill/>
        </p:spPr>
        <p:txBody>
          <a:bodyPr wrap="square" lIns="0" tIns="0" rIns="0" bIns="0" rtlCol="0">
            <a:noAutofit/>
          </a:bodyPr>
          <a:lstStyle/>
          <a:p>
            <a:pPr algn="l"/>
            <a:r>
              <a:rPr lang="en-US" sz="2000" b="1" dirty="0">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Non-Production</a:t>
            </a:r>
            <a:endParaRPr lang="en-IN" sz="2000" b="1" dirty="0">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70" name="TextBox 69">
            <a:extLst>
              <a:ext uri="{FF2B5EF4-FFF2-40B4-BE49-F238E27FC236}">
                <a16:creationId xmlns:a16="http://schemas.microsoft.com/office/drawing/2014/main" id="{333B0C95-3578-490C-84E0-4109F361C77C}"/>
              </a:ext>
            </a:extLst>
          </p:cNvPr>
          <p:cNvSpPr txBox="1"/>
          <p:nvPr/>
        </p:nvSpPr>
        <p:spPr>
          <a:xfrm>
            <a:off x="9841706" y="1154485"/>
            <a:ext cx="1613939" cy="353985"/>
          </a:xfrm>
          <a:prstGeom prst="rect">
            <a:avLst/>
          </a:prstGeom>
          <a:noFill/>
        </p:spPr>
        <p:txBody>
          <a:bodyPr wrap="square" lIns="0" tIns="0" rIns="0" bIns="0" rtlCol="0">
            <a:noAutofit/>
          </a:bodyPr>
          <a:lstStyle/>
          <a:p>
            <a:pPr algn="l"/>
            <a:r>
              <a:rPr lang="en-US" sz="2000" b="1" dirty="0">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Production</a:t>
            </a:r>
            <a:endParaRPr lang="en-IN" sz="2000" b="1" dirty="0">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cxnSp>
        <p:nvCxnSpPr>
          <p:cNvPr id="69" name="Straight Connector 68">
            <a:extLst>
              <a:ext uri="{FF2B5EF4-FFF2-40B4-BE49-F238E27FC236}">
                <a16:creationId xmlns:a16="http://schemas.microsoft.com/office/drawing/2014/main" id="{35F2A9F8-DF85-46EA-B038-BDCADFAE2953}"/>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2" name="Title 1">
            <a:extLst>
              <a:ext uri="{FF2B5EF4-FFF2-40B4-BE49-F238E27FC236}">
                <a16:creationId xmlns:a16="http://schemas.microsoft.com/office/drawing/2014/main" id="{EFB4CC11-17D0-4F86-B38F-DD6023398732}"/>
              </a:ext>
            </a:extLst>
          </p:cNvPr>
          <p:cNvSpPr txBox="1">
            <a:spLocks/>
          </p:cNvSpPr>
          <p:nvPr/>
        </p:nvSpPr>
        <p:spPr>
          <a:xfrm>
            <a:off x="456691" y="74713"/>
            <a:ext cx="10808209" cy="307777"/>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dirty="0"/>
              <a:t>AKS Cluster &amp; Namespace Sample Topology</a:t>
            </a:r>
          </a:p>
        </p:txBody>
      </p:sp>
      <p:cxnSp>
        <p:nvCxnSpPr>
          <p:cNvPr id="72" name="Straight Connector 71">
            <a:extLst>
              <a:ext uri="{FF2B5EF4-FFF2-40B4-BE49-F238E27FC236}">
                <a16:creationId xmlns:a16="http://schemas.microsoft.com/office/drawing/2014/main" id="{80ADAC86-324B-425C-A19F-FE3CEFECA791}"/>
              </a:ext>
            </a:extLst>
          </p:cNvPr>
          <p:cNvCxnSpPr>
            <a:cxnSpLocks/>
          </p:cNvCxnSpPr>
          <p:nvPr/>
        </p:nvCxnSpPr>
        <p:spPr>
          <a:xfrm>
            <a:off x="3348734" y="2717729"/>
            <a:ext cx="0" cy="457106"/>
          </a:xfrm>
          <a:prstGeom prst="line">
            <a:avLst/>
          </a:prstGeom>
        </p:spPr>
        <p:style>
          <a:lnRef idx="3">
            <a:schemeClr val="accent2"/>
          </a:lnRef>
          <a:fillRef idx="0">
            <a:schemeClr val="accent2"/>
          </a:fillRef>
          <a:effectRef idx="2">
            <a:schemeClr val="accent2"/>
          </a:effectRef>
          <a:fontRef idx="minor">
            <a:schemeClr val="tx1"/>
          </a:fontRef>
        </p:style>
      </p:cxnSp>
      <p:pic>
        <p:nvPicPr>
          <p:cNvPr id="73" name="Graphic 72">
            <a:extLst>
              <a:ext uri="{FF2B5EF4-FFF2-40B4-BE49-F238E27FC236}">
                <a16:creationId xmlns:a16="http://schemas.microsoft.com/office/drawing/2014/main" id="{4E44A9BC-B460-41C1-A4AD-8FFC9FBD9F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8744" y="2116426"/>
            <a:ext cx="530899" cy="5679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cxnSp>
        <p:nvCxnSpPr>
          <p:cNvPr id="74" name="Straight Connector 73">
            <a:extLst>
              <a:ext uri="{FF2B5EF4-FFF2-40B4-BE49-F238E27FC236}">
                <a16:creationId xmlns:a16="http://schemas.microsoft.com/office/drawing/2014/main" id="{B67FC06F-B606-4F1B-8DD7-87CDF8E9DC03}"/>
              </a:ext>
            </a:extLst>
          </p:cNvPr>
          <p:cNvCxnSpPr>
            <a:cxnSpLocks/>
          </p:cNvCxnSpPr>
          <p:nvPr/>
        </p:nvCxnSpPr>
        <p:spPr>
          <a:xfrm>
            <a:off x="4915861" y="2671377"/>
            <a:ext cx="0" cy="457106"/>
          </a:xfrm>
          <a:prstGeom prst="line">
            <a:avLst/>
          </a:prstGeom>
        </p:spPr>
        <p:style>
          <a:lnRef idx="3">
            <a:schemeClr val="accent2"/>
          </a:lnRef>
          <a:fillRef idx="0">
            <a:schemeClr val="accent2"/>
          </a:fillRef>
          <a:effectRef idx="2">
            <a:schemeClr val="accent2"/>
          </a:effectRef>
          <a:fontRef idx="minor">
            <a:schemeClr val="tx1"/>
          </a:fontRef>
        </p:style>
      </p:cxnSp>
      <p:pic>
        <p:nvPicPr>
          <p:cNvPr id="75" name="Graphic 74">
            <a:extLst>
              <a:ext uri="{FF2B5EF4-FFF2-40B4-BE49-F238E27FC236}">
                <a16:creationId xmlns:a16="http://schemas.microsoft.com/office/drawing/2014/main" id="{C5E55728-D088-4527-97B1-E398B5DC81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1642" y="2116426"/>
            <a:ext cx="530899" cy="5679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cxnSp>
        <p:nvCxnSpPr>
          <p:cNvPr id="82" name="Straight Connector 81">
            <a:extLst>
              <a:ext uri="{FF2B5EF4-FFF2-40B4-BE49-F238E27FC236}">
                <a16:creationId xmlns:a16="http://schemas.microsoft.com/office/drawing/2014/main" id="{7D6B1F2F-6B1D-490D-BA9A-149B586DA0BC}"/>
              </a:ext>
            </a:extLst>
          </p:cNvPr>
          <p:cNvCxnSpPr>
            <a:cxnSpLocks/>
          </p:cNvCxnSpPr>
          <p:nvPr/>
        </p:nvCxnSpPr>
        <p:spPr>
          <a:xfrm flipH="1">
            <a:off x="1115870" y="4003986"/>
            <a:ext cx="101407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3" name="Straight Connector 82">
            <a:extLst>
              <a:ext uri="{FF2B5EF4-FFF2-40B4-BE49-F238E27FC236}">
                <a16:creationId xmlns:a16="http://schemas.microsoft.com/office/drawing/2014/main" id="{D7845ED2-BF5C-4B35-8DA3-AF6F1A3E7BBC}"/>
              </a:ext>
            </a:extLst>
          </p:cNvPr>
          <p:cNvCxnSpPr>
            <a:cxnSpLocks/>
          </p:cNvCxnSpPr>
          <p:nvPr/>
        </p:nvCxnSpPr>
        <p:spPr>
          <a:xfrm>
            <a:off x="2129940" y="4003986"/>
            <a:ext cx="0" cy="297232"/>
          </a:xfrm>
          <a:prstGeom prst="line">
            <a:avLst/>
          </a:prstGeom>
        </p:spPr>
        <p:style>
          <a:lnRef idx="3">
            <a:schemeClr val="accent2"/>
          </a:lnRef>
          <a:fillRef idx="0">
            <a:schemeClr val="accent2"/>
          </a:fillRef>
          <a:effectRef idx="2">
            <a:schemeClr val="accent2"/>
          </a:effectRef>
          <a:fontRef idx="minor">
            <a:schemeClr val="tx1"/>
          </a:fontRef>
        </p:style>
      </p:cxnSp>
      <p:sp>
        <p:nvSpPr>
          <p:cNvPr id="84" name="TextBox 83">
            <a:extLst>
              <a:ext uri="{FF2B5EF4-FFF2-40B4-BE49-F238E27FC236}">
                <a16:creationId xmlns:a16="http://schemas.microsoft.com/office/drawing/2014/main" id="{53BD8BDB-FEF0-4549-AF67-6A1658EAE567}"/>
              </a:ext>
            </a:extLst>
          </p:cNvPr>
          <p:cNvSpPr txBox="1"/>
          <p:nvPr/>
        </p:nvSpPr>
        <p:spPr>
          <a:xfrm>
            <a:off x="1767891" y="4285961"/>
            <a:ext cx="862045" cy="158352"/>
          </a:xfrm>
          <a:prstGeom prst="rect">
            <a:avLst/>
          </a:prstGeom>
          <a:noFill/>
        </p:spPr>
        <p:txBody>
          <a:bodyPr wrap="square" lIns="0" tIns="0" rIns="0" bIns="0" rtlCol="0">
            <a:noAutofit/>
          </a:bodyPr>
          <a:lstStyle/>
          <a:p>
            <a:pPr algn="l"/>
            <a:r>
              <a:rPr lang="en-IN" sz="900" dirty="0">
                <a:solidFill>
                  <a:schemeClr val="tx2"/>
                </a:solidFill>
              </a:rPr>
              <a:t>Namespace 2</a:t>
            </a:r>
          </a:p>
        </p:txBody>
      </p:sp>
      <p:cxnSp>
        <p:nvCxnSpPr>
          <p:cNvPr id="85" name="Straight Connector 84">
            <a:extLst>
              <a:ext uri="{FF2B5EF4-FFF2-40B4-BE49-F238E27FC236}">
                <a16:creationId xmlns:a16="http://schemas.microsoft.com/office/drawing/2014/main" id="{D95F1BC0-782C-4AF4-9A63-052A2446FDA3}"/>
              </a:ext>
            </a:extLst>
          </p:cNvPr>
          <p:cNvCxnSpPr>
            <a:cxnSpLocks/>
          </p:cNvCxnSpPr>
          <p:nvPr/>
        </p:nvCxnSpPr>
        <p:spPr>
          <a:xfrm>
            <a:off x="1115870" y="4447384"/>
            <a:ext cx="0" cy="303201"/>
          </a:xfrm>
          <a:prstGeom prst="line">
            <a:avLst/>
          </a:prstGeom>
        </p:spPr>
        <p:style>
          <a:lnRef idx="3">
            <a:schemeClr val="accent2"/>
          </a:lnRef>
          <a:fillRef idx="0">
            <a:schemeClr val="accent2"/>
          </a:fillRef>
          <a:effectRef idx="2">
            <a:schemeClr val="accent2"/>
          </a:effectRef>
          <a:fontRef idx="minor">
            <a:schemeClr val="tx1"/>
          </a:fontRef>
        </p:style>
      </p:cxnSp>
      <p:cxnSp>
        <p:nvCxnSpPr>
          <p:cNvPr id="86" name="Straight Connector 85">
            <a:extLst>
              <a:ext uri="{FF2B5EF4-FFF2-40B4-BE49-F238E27FC236}">
                <a16:creationId xmlns:a16="http://schemas.microsoft.com/office/drawing/2014/main" id="{A842D68D-46D2-4481-93C6-ED518FD9ED33}"/>
              </a:ext>
            </a:extLst>
          </p:cNvPr>
          <p:cNvCxnSpPr>
            <a:cxnSpLocks/>
          </p:cNvCxnSpPr>
          <p:nvPr/>
        </p:nvCxnSpPr>
        <p:spPr>
          <a:xfrm>
            <a:off x="2129940" y="4461805"/>
            <a:ext cx="0" cy="303201"/>
          </a:xfrm>
          <a:prstGeom prst="line">
            <a:avLst/>
          </a:prstGeom>
        </p:spPr>
        <p:style>
          <a:lnRef idx="3">
            <a:schemeClr val="accent2"/>
          </a:lnRef>
          <a:fillRef idx="0">
            <a:schemeClr val="accent2"/>
          </a:fillRef>
          <a:effectRef idx="2">
            <a:schemeClr val="accent2"/>
          </a:effectRef>
          <a:fontRef idx="minor">
            <a:schemeClr val="tx1"/>
          </a:fontRef>
        </p:style>
      </p:cxnSp>
      <p:cxnSp>
        <p:nvCxnSpPr>
          <p:cNvPr id="112" name="Straight Connector 111">
            <a:extLst>
              <a:ext uri="{FF2B5EF4-FFF2-40B4-BE49-F238E27FC236}">
                <a16:creationId xmlns:a16="http://schemas.microsoft.com/office/drawing/2014/main" id="{98600E2D-1D71-4C65-B2A3-5E8E7ACD9943}"/>
              </a:ext>
            </a:extLst>
          </p:cNvPr>
          <p:cNvCxnSpPr>
            <a:cxnSpLocks/>
          </p:cNvCxnSpPr>
          <p:nvPr/>
        </p:nvCxnSpPr>
        <p:spPr>
          <a:xfrm>
            <a:off x="3360900" y="3843564"/>
            <a:ext cx="0" cy="278409"/>
          </a:xfrm>
          <a:prstGeom prst="line">
            <a:avLst/>
          </a:prstGeom>
        </p:spPr>
        <p:style>
          <a:lnRef idx="3">
            <a:schemeClr val="accent2"/>
          </a:lnRef>
          <a:fillRef idx="0">
            <a:schemeClr val="accent2"/>
          </a:fillRef>
          <a:effectRef idx="2">
            <a:schemeClr val="accent2"/>
          </a:effectRef>
          <a:fontRef idx="minor">
            <a:schemeClr val="tx1"/>
          </a:fontRef>
        </p:style>
      </p:cxnSp>
      <p:sp>
        <p:nvSpPr>
          <p:cNvPr id="113" name="TextBox 112">
            <a:extLst>
              <a:ext uri="{FF2B5EF4-FFF2-40B4-BE49-F238E27FC236}">
                <a16:creationId xmlns:a16="http://schemas.microsoft.com/office/drawing/2014/main" id="{54BFE16B-1A29-4857-BF88-47BAE10B61F0}"/>
              </a:ext>
            </a:extLst>
          </p:cNvPr>
          <p:cNvSpPr txBox="1"/>
          <p:nvPr/>
        </p:nvSpPr>
        <p:spPr>
          <a:xfrm>
            <a:off x="2498854" y="4435012"/>
            <a:ext cx="862045" cy="158352"/>
          </a:xfrm>
          <a:prstGeom prst="rect">
            <a:avLst/>
          </a:prstGeom>
          <a:noFill/>
        </p:spPr>
        <p:txBody>
          <a:bodyPr wrap="square" lIns="0" tIns="0" rIns="0" bIns="0" rtlCol="0">
            <a:noAutofit/>
          </a:bodyPr>
          <a:lstStyle/>
          <a:p>
            <a:pPr algn="l"/>
            <a:r>
              <a:rPr lang="en-IN" sz="900" dirty="0">
                <a:solidFill>
                  <a:schemeClr val="tx2"/>
                </a:solidFill>
              </a:rPr>
              <a:t>Namespace 1</a:t>
            </a:r>
          </a:p>
        </p:txBody>
      </p:sp>
      <p:cxnSp>
        <p:nvCxnSpPr>
          <p:cNvPr id="114" name="Straight Connector 113">
            <a:extLst>
              <a:ext uri="{FF2B5EF4-FFF2-40B4-BE49-F238E27FC236}">
                <a16:creationId xmlns:a16="http://schemas.microsoft.com/office/drawing/2014/main" id="{8318D514-19B4-4DAA-91FB-D643408E322B}"/>
              </a:ext>
            </a:extLst>
          </p:cNvPr>
          <p:cNvCxnSpPr>
            <a:cxnSpLocks/>
          </p:cNvCxnSpPr>
          <p:nvPr/>
        </p:nvCxnSpPr>
        <p:spPr>
          <a:xfrm>
            <a:off x="2839590" y="4146807"/>
            <a:ext cx="0" cy="294933"/>
          </a:xfrm>
          <a:prstGeom prst="line">
            <a:avLst/>
          </a:prstGeom>
        </p:spPr>
        <p:style>
          <a:lnRef idx="3">
            <a:schemeClr val="accent2"/>
          </a:lnRef>
          <a:fillRef idx="0">
            <a:schemeClr val="accent2"/>
          </a:fillRef>
          <a:effectRef idx="2">
            <a:schemeClr val="accent2"/>
          </a:effectRef>
          <a:fontRef idx="minor">
            <a:schemeClr val="tx1"/>
          </a:fontRef>
        </p:style>
      </p:cxnSp>
      <p:sp>
        <p:nvSpPr>
          <p:cNvPr id="115" name="TextBox 114">
            <a:extLst>
              <a:ext uri="{FF2B5EF4-FFF2-40B4-BE49-F238E27FC236}">
                <a16:creationId xmlns:a16="http://schemas.microsoft.com/office/drawing/2014/main" id="{31D419BE-6344-4BD8-9A85-DCADD597B8C1}"/>
              </a:ext>
            </a:extLst>
          </p:cNvPr>
          <p:cNvSpPr txBox="1"/>
          <p:nvPr/>
        </p:nvSpPr>
        <p:spPr>
          <a:xfrm>
            <a:off x="2608180" y="4949686"/>
            <a:ext cx="439011" cy="158352"/>
          </a:xfrm>
          <a:prstGeom prst="rect">
            <a:avLst/>
          </a:prstGeom>
          <a:noFill/>
        </p:spPr>
        <p:txBody>
          <a:bodyPr wrap="square" lIns="0" tIns="0" rIns="0" bIns="0" rtlCol="0">
            <a:noAutofit/>
          </a:bodyPr>
          <a:lstStyle/>
          <a:p>
            <a:pPr algn="l"/>
            <a:r>
              <a:rPr lang="en-IN" sz="900" dirty="0">
                <a:solidFill>
                  <a:schemeClr val="tx2"/>
                </a:solidFill>
              </a:rPr>
              <a:t>App 1</a:t>
            </a:r>
          </a:p>
        </p:txBody>
      </p:sp>
      <p:sp>
        <p:nvSpPr>
          <p:cNvPr id="116" name="TextBox 115">
            <a:extLst>
              <a:ext uri="{FF2B5EF4-FFF2-40B4-BE49-F238E27FC236}">
                <a16:creationId xmlns:a16="http://schemas.microsoft.com/office/drawing/2014/main" id="{4777265F-6F2B-4CD4-A58A-D754F56034C1}"/>
              </a:ext>
            </a:extLst>
          </p:cNvPr>
          <p:cNvSpPr txBox="1"/>
          <p:nvPr/>
        </p:nvSpPr>
        <p:spPr>
          <a:xfrm>
            <a:off x="3634491" y="4944085"/>
            <a:ext cx="436304" cy="158353"/>
          </a:xfrm>
          <a:prstGeom prst="rect">
            <a:avLst/>
          </a:prstGeom>
          <a:noFill/>
        </p:spPr>
        <p:txBody>
          <a:bodyPr wrap="square" lIns="0" tIns="0" rIns="0" bIns="0" rtlCol="0">
            <a:noAutofit/>
          </a:bodyPr>
          <a:lstStyle/>
          <a:p>
            <a:pPr algn="l"/>
            <a:r>
              <a:rPr lang="en-IN" sz="900" dirty="0">
                <a:solidFill>
                  <a:schemeClr val="tx2"/>
                </a:solidFill>
              </a:rPr>
              <a:t>App 2</a:t>
            </a:r>
          </a:p>
        </p:txBody>
      </p:sp>
      <p:cxnSp>
        <p:nvCxnSpPr>
          <p:cNvPr id="117" name="Straight Connector 116">
            <a:extLst>
              <a:ext uri="{FF2B5EF4-FFF2-40B4-BE49-F238E27FC236}">
                <a16:creationId xmlns:a16="http://schemas.microsoft.com/office/drawing/2014/main" id="{44044D0E-CCB8-4B86-88FA-B9F6BDC65107}"/>
              </a:ext>
            </a:extLst>
          </p:cNvPr>
          <p:cNvCxnSpPr>
            <a:cxnSpLocks/>
          </p:cNvCxnSpPr>
          <p:nvPr/>
        </p:nvCxnSpPr>
        <p:spPr>
          <a:xfrm flipH="1">
            <a:off x="2838573" y="4155076"/>
            <a:ext cx="101407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8" name="Straight Connector 117">
            <a:extLst>
              <a:ext uri="{FF2B5EF4-FFF2-40B4-BE49-F238E27FC236}">
                <a16:creationId xmlns:a16="http://schemas.microsoft.com/office/drawing/2014/main" id="{8546195F-2B1A-40E5-BC49-1E2D488AD600}"/>
              </a:ext>
            </a:extLst>
          </p:cNvPr>
          <p:cNvCxnSpPr>
            <a:cxnSpLocks/>
          </p:cNvCxnSpPr>
          <p:nvPr/>
        </p:nvCxnSpPr>
        <p:spPr>
          <a:xfrm>
            <a:off x="3852643" y="4155076"/>
            <a:ext cx="0" cy="297232"/>
          </a:xfrm>
          <a:prstGeom prst="line">
            <a:avLst/>
          </a:prstGeom>
        </p:spPr>
        <p:style>
          <a:lnRef idx="3">
            <a:schemeClr val="accent2"/>
          </a:lnRef>
          <a:fillRef idx="0">
            <a:schemeClr val="accent2"/>
          </a:fillRef>
          <a:effectRef idx="2">
            <a:schemeClr val="accent2"/>
          </a:effectRef>
          <a:fontRef idx="minor">
            <a:schemeClr val="tx1"/>
          </a:fontRef>
        </p:style>
      </p:cxnSp>
      <p:cxnSp>
        <p:nvCxnSpPr>
          <p:cNvPr id="119" name="Straight Connector 118">
            <a:extLst>
              <a:ext uri="{FF2B5EF4-FFF2-40B4-BE49-F238E27FC236}">
                <a16:creationId xmlns:a16="http://schemas.microsoft.com/office/drawing/2014/main" id="{76C2D388-2154-49C1-AE3D-A6FA5BCB5E46}"/>
              </a:ext>
            </a:extLst>
          </p:cNvPr>
          <p:cNvCxnSpPr>
            <a:cxnSpLocks/>
          </p:cNvCxnSpPr>
          <p:nvPr/>
        </p:nvCxnSpPr>
        <p:spPr>
          <a:xfrm>
            <a:off x="2838573" y="4598474"/>
            <a:ext cx="0" cy="303201"/>
          </a:xfrm>
          <a:prstGeom prst="line">
            <a:avLst/>
          </a:prstGeom>
        </p:spPr>
        <p:style>
          <a:lnRef idx="3">
            <a:schemeClr val="accent2"/>
          </a:lnRef>
          <a:fillRef idx="0">
            <a:schemeClr val="accent2"/>
          </a:fillRef>
          <a:effectRef idx="2">
            <a:schemeClr val="accent2"/>
          </a:effectRef>
          <a:fontRef idx="minor">
            <a:schemeClr val="tx1"/>
          </a:fontRef>
        </p:style>
      </p:cxnSp>
      <p:cxnSp>
        <p:nvCxnSpPr>
          <p:cNvPr id="120" name="Straight Connector 119">
            <a:extLst>
              <a:ext uri="{FF2B5EF4-FFF2-40B4-BE49-F238E27FC236}">
                <a16:creationId xmlns:a16="http://schemas.microsoft.com/office/drawing/2014/main" id="{2841B239-F155-4DA0-8150-13532CC9EFA6}"/>
              </a:ext>
            </a:extLst>
          </p:cNvPr>
          <p:cNvCxnSpPr>
            <a:cxnSpLocks/>
          </p:cNvCxnSpPr>
          <p:nvPr/>
        </p:nvCxnSpPr>
        <p:spPr>
          <a:xfrm>
            <a:off x="3852643" y="4612895"/>
            <a:ext cx="0" cy="303201"/>
          </a:xfrm>
          <a:prstGeom prst="line">
            <a:avLst/>
          </a:prstGeom>
        </p:spPr>
        <p:style>
          <a:lnRef idx="3">
            <a:schemeClr val="accent2"/>
          </a:lnRef>
          <a:fillRef idx="0">
            <a:schemeClr val="accent2"/>
          </a:fillRef>
          <a:effectRef idx="2">
            <a:schemeClr val="accent2"/>
          </a:effectRef>
          <a:fontRef idx="minor">
            <a:schemeClr val="tx1"/>
          </a:fontRef>
        </p:style>
      </p:cxnSp>
      <p:sp>
        <p:nvSpPr>
          <p:cNvPr id="121" name="TextBox 120">
            <a:extLst>
              <a:ext uri="{FF2B5EF4-FFF2-40B4-BE49-F238E27FC236}">
                <a16:creationId xmlns:a16="http://schemas.microsoft.com/office/drawing/2014/main" id="{46BD01E9-3669-47F2-8F32-5F946E68A0FD}"/>
              </a:ext>
            </a:extLst>
          </p:cNvPr>
          <p:cNvSpPr txBox="1"/>
          <p:nvPr/>
        </p:nvSpPr>
        <p:spPr>
          <a:xfrm>
            <a:off x="3557146" y="4469207"/>
            <a:ext cx="862045" cy="158352"/>
          </a:xfrm>
          <a:prstGeom prst="rect">
            <a:avLst/>
          </a:prstGeom>
          <a:noFill/>
        </p:spPr>
        <p:txBody>
          <a:bodyPr wrap="square" lIns="0" tIns="0" rIns="0" bIns="0" rtlCol="0">
            <a:noAutofit/>
          </a:bodyPr>
          <a:lstStyle/>
          <a:p>
            <a:pPr algn="l"/>
            <a:r>
              <a:rPr lang="en-IN" sz="900" dirty="0">
                <a:solidFill>
                  <a:schemeClr val="tx2"/>
                </a:solidFill>
              </a:rPr>
              <a:t>Namespace 2</a:t>
            </a:r>
          </a:p>
        </p:txBody>
      </p:sp>
      <p:cxnSp>
        <p:nvCxnSpPr>
          <p:cNvPr id="122" name="Straight Connector 121">
            <a:extLst>
              <a:ext uri="{FF2B5EF4-FFF2-40B4-BE49-F238E27FC236}">
                <a16:creationId xmlns:a16="http://schemas.microsoft.com/office/drawing/2014/main" id="{E09FB674-C892-412D-B540-78921BEF244E}"/>
              </a:ext>
            </a:extLst>
          </p:cNvPr>
          <p:cNvCxnSpPr>
            <a:cxnSpLocks/>
          </p:cNvCxnSpPr>
          <p:nvPr/>
        </p:nvCxnSpPr>
        <p:spPr>
          <a:xfrm>
            <a:off x="5009092" y="3680837"/>
            <a:ext cx="0" cy="278409"/>
          </a:xfrm>
          <a:prstGeom prst="line">
            <a:avLst/>
          </a:prstGeom>
        </p:spPr>
        <p:style>
          <a:lnRef idx="3">
            <a:schemeClr val="accent2"/>
          </a:lnRef>
          <a:fillRef idx="0">
            <a:schemeClr val="accent2"/>
          </a:fillRef>
          <a:effectRef idx="2">
            <a:schemeClr val="accent2"/>
          </a:effectRef>
          <a:fontRef idx="minor">
            <a:schemeClr val="tx1"/>
          </a:fontRef>
        </p:style>
      </p:cxnSp>
      <p:sp>
        <p:nvSpPr>
          <p:cNvPr id="123" name="TextBox 122">
            <a:extLst>
              <a:ext uri="{FF2B5EF4-FFF2-40B4-BE49-F238E27FC236}">
                <a16:creationId xmlns:a16="http://schemas.microsoft.com/office/drawing/2014/main" id="{069800D6-A768-4890-8566-821C22871F65}"/>
              </a:ext>
            </a:extLst>
          </p:cNvPr>
          <p:cNvSpPr txBox="1"/>
          <p:nvPr/>
        </p:nvSpPr>
        <p:spPr>
          <a:xfrm>
            <a:off x="4147046" y="4272285"/>
            <a:ext cx="862045" cy="158352"/>
          </a:xfrm>
          <a:prstGeom prst="rect">
            <a:avLst/>
          </a:prstGeom>
          <a:noFill/>
        </p:spPr>
        <p:txBody>
          <a:bodyPr wrap="square" lIns="0" tIns="0" rIns="0" bIns="0" rtlCol="0">
            <a:noAutofit/>
          </a:bodyPr>
          <a:lstStyle/>
          <a:p>
            <a:pPr algn="l"/>
            <a:r>
              <a:rPr lang="en-IN" sz="900" dirty="0">
                <a:solidFill>
                  <a:schemeClr val="tx2"/>
                </a:solidFill>
              </a:rPr>
              <a:t>Namespace 1</a:t>
            </a:r>
          </a:p>
        </p:txBody>
      </p:sp>
      <p:cxnSp>
        <p:nvCxnSpPr>
          <p:cNvPr id="124" name="Straight Connector 123">
            <a:extLst>
              <a:ext uri="{FF2B5EF4-FFF2-40B4-BE49-F238E27FC236}">
                <a16:creationId xmlns:a16="http://schemas.microsoft.com/office/drawing/2014/main" id="{4713E033-B6A0-44D3-A06B-CB6901233E7B}"/>
              </a:ext>
            </a:extLst>
          </p:cNvPr>
          <p:cNvCxnSpPr>
            <a:cxnSpLocks/>
          </p:cNvCxnSpPr>
          <p:nvPr/>
        </p:nvCxnSpPr>
        <p:spPr>
          <a:xfrm>
            <a:off x="4487782" y="3984080"/>
            <a:ext cx="0" cy="294933"/>
          </a:xfrm>
          <a:prstGeom prst="line">
            <a:avLst/>
          </a:prstGeom>
        </p:spPr>
        <p:style>
          <a:lnRef idx="3">
            <a:schemeClr val="accent2"/>
          </a:lnRef>
          <a:fillRef idx="0">
            <a:schemeClr val="accent2"/>
          </a:fillRef>
          <a:effectRef idx="2">
            <a:schemeClr val="accent2"/>
          </a:effectRef>
          <a:fontRef idx="minor">
            <a:schemeClr val="tx1"/>
          </a:fontRef>
        </p:style>
      </p:cxnSp>
      <p:sp>
        <p:nvSpPr>
          <p:cNvPr id="125" name="TextBox 124">
            <a:extLst>
              <a:ext uri="{FF2B5EF4-FFF2-40B4-BE49-F238E27FC236}">
                <a16:creationId xmlns:a16="http://schemas.microsoft.com/office/drawing/2014/main" id="{E0B64E22-C1D3-41FB-BC09-F321DF8CDBE6}"/>
              </a:ext>
            </a:extLst>
          </p:cNvPr>
          <p:cNvSpPr txBox="1"/>
          <p:nvPr/>
        </p:nvSpPr>
        <p:spPr>
          <a:xfrm>
            <a:off x="4256372" y="4786959"/>
            <a:ext cx="439011" cy="158352"/>
          </a:xfrm>
          <a:prstGeom prst="rect">
            <a:avLst/>
          </a:prstGeom>
          <a:noFill/>
        </p:spPr>
        <p:txBody>
          <a:bodyPr wrap="square" lIns="0" tIns="0" rIns="0" bIns="0" rtlCol="0">
            <a:noAutofit/>
          </a:bodyPr>
          <a:lstStyle/>
          <a:p>
            <a:pPr algn="l"/>
            <a:r>
              <a:rPr lang="en-IN" sz="900" dirty="0">
                <a:solidFill>
                  <a:schemeClr val="tx2"/>
                </a:solidFill>
              </a:rPr>
              <a:t>App 1</a:t>
            </a:r>
          </a:p>
        </p:txBody>
      </p:sp>
      <p:cxnSp>
        <p:nvCxnSpPr>
          <p:cNvPr id="126" name="Straight Connector 125">
            <a:extLst>
              <a:ext uri="{FF2B5EF4-FFF2-40B4-BE49-F238E27FC236}">
                <a16:creationId xmlns:a16="http://schemas.microsoft.com/office/drawing/2014/main" id="{0DEF955F-EF4F-4921-89E9-885192EF62EA}"/>
              </a:ext>
            </a:extLst>
          </p:cNvPr>
          <p:cNvCxnSpPr>
            <a:cxnSpLocks/>
          </p:cNvCxnSpPr>
          <p:nvPr/>
        </p:nvCxnSpPr>
        <p:spPr>
          <a:xfrm flipH="1">
            <a:off x="4486765" y="3992349"/>
            <a:ext cx="101407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7" name="Straight Connector 126">
            <a:extLst>
              <a:ext uri="{FF2B5EF4-FFF2-40B4-BE49-F238E27FC236}">
                <a16:creationId xmlns:a16="http://schemas.microsoft.com/office/drawing/2014/main" id="{E60AA463-BD2F-4D1E-BB6A-BC50FC551D2B}"/>
              </a:ext>
            </a:extLst>
          </p:cNvPr>
          <p:cNvCxnSpPr>
            <a:cxnSpLocks/>
          </p:cNvCxnSpPr>
          <p:nvPr/>
        </p:nvCxnSpPr>
        <p:spPr>
          <a:xfrm>
            <a:off x="5500835" y="3992349"/>
            <a:ext cx="0" cy="297232"/>
          </a:xfrm>
          <a:prstGeom prst="line">
            <a:avLst/>
          </a:prstGeom>
        </p:spPr>
        <p:style>
          <a:lnRef idx="3">
            <a:schemeClr val="accent2"/>
          </a:lnRef>
          <a:fillRef idx="0">
            <a:schemeClr val="accent2"/>
          </a:fillRef>
          <a:effectRef idx="2">
            <a:schemeClr val="accent2"/>
          </a:effectRef>
          <a:fontRef idx="minor">
            <a:schemeClr val="tx1"/>
          </a:fontRef>
        </p:style>
      </p:cxnSp>
      <p:cxnSp>
        <p:nvCxnSpPr>
          <p:cNvPr id="128" name="Straight Connector 127">
            <a:extLst>
              <a:ext uri="{FF2B5EF4-FFF2-40B4-BE49-F238E27FC236}">
                <a16:creationId xmlns:a16="http://schemas.microsoft.com/office/drawing/2014/main" id="{89A45918-FBFB-4260-98FD-0D838E62BA2B}"/>
              </a:ext>
            </a:extLst>
          </p:cNvPr>
          <p:cNvCxnSpPr>
            <a:cxnSpLocks/>
          </p:cNvCxnSpPr>
          <p:nvPr/>
        </p:nvCxnSpPr>
        <p:spPr>
          <a:xfrm>
            <a:off x="4486765" y="4435747"/>
            <a:ext cx="0" cy="303201"/>
          </a:xfrm>
          <a:prstGeom prst="line">
            <a:avLst/>
          </a:prstGeom>
        </p:spPr>
        <p:style>
          <a:lnRef idx="3">
            <a:schemeClr val="accent2"/>
          </a:lnRef>
          <a:fillRef idx="0">
            <a:schemeClr val="accent2"/>
          </a:fillRef>
          <a:effectRef idx="2">
            <a:schemeClr val="accent2"/>
          </a:effectRef>
          <a:fontRef idx="minor">
            <a:schemeClr val="tx1"/>
          </a:fontRef>
        </p:style>
      </p:cxnSp>
      <p:cxnSp>
        <p:nvCxnSpPr>
          <p:cNvPr id="129" name="Straight Connector 128">
            <a:extLst>
              <a:ext uri="{FF2B5EF4-FFF2-40B4-BE49-F238E27FC236}">
                <a16:creationId xmlns:a16="http://schemas.microsoft.com/office/drawing/2014/main" id="{59A4E250-D764-4980-8EA1-7257B56DA6A3}"/>
              </a:ext>
            </a:extLst>
          </p:cNvPr>
          <p:cNvCxnSpPr>
            <a:cxnSpLocks/>
          </p:cNvCxnSpPr>
          <p:nvPr/>
        </p:nvCxnSpPr>
        <p:spPr>
          <a:xfrm>
            <a:off x="5500835" y="4450168"/>
            <a:ext cx="0" cy="303201"/>
          </a:xfrm>
          <a:prstGeom prst="line">
            <a:avLst/>
          </a:prstGeom>
        </p:spPr>
        <p:style>
          <a:lnRef idx="3">
            <a:schemeClr val="accent2"/>
          </a:lnRef>
          <a:fillRef idx="0">
            <a:schemeClr val="accent2"/>
          </a:fillRef>
          <a:effectRef idx="2">
            <a:schemeClr val="accent2"/>
          </a:effectRef>
          <a:fontRef idx="minor">
            <a:schemeClr val="tx1"/>
          </a:fontRef>
        </p:style>
      </p:cxnSp>
      <p:sp>
        <p:nvSpPr>
          <p:cNvPr id="130" name="TextBox 129">
            <a:extLst>
              <a:ext uri="{FF2B5EF4-FFF2-40B4-BE49-F238E27FC236}">
                <a16:creationId xmlns:a16="http://schemas.microsoft.com/office/drawing/2014/main" id="{6A37ABA4-778B-4E21-9331-A1B33A13D8F5}"/>
              </a:ext>
            </a:extLst>
          </p:cNvPr>
          <p:cNvSpPr txBox="1"/>
          <p:nvPr/>
        </p:nvSpPr>
        <p:spPr>
          <a:xfrm>
            <a:off x="5129945" y="4283388"/>
            <a:ext cx="862045" cy="158352"/>
          </a:xfrm>
          <a:prstGeom prst="rect">
            <a:avLst/>
          </a:prstGeom>
          <a:noFill/>
        </p:spPr>
        <p:txBody>
          <a:bodyPr wrap="square" lIns="0" tIns="0" rIns="0" bIns="0" rtlCol="0">
            <a:noAutofit/>
          </a:bodyPr>
          <a:lstStyle/>
          <a:p>
            <a:pPr algn="l"/>
            <a:r>
              <a:rPr lang="en-IN" sz="900" dirty="0">
                <a:solidFill>
                  <a:schemeClr val="tx2"/>
                </a:solidFill>
              </a:rPr>
              <a:t>Namespace 2</a:t>
            </a:r>
          </a:p>
        </p:txBody>
      </p:sp>
      <p:sp>
        <p:nvSpPr>
          <p:cNvPr id="131" name="TextBox 130">
            <a:extLst>
              <a:ext uri="{FF2B5EF4-FFF2-40B4-BE49-F238E27FC236}">
                <a16:creationId xmlns:a16="http://schemas.microsoft.com/office/drawing/2014/main" id="{62D8156D-1C62-4979-BD55-A5A15421A641}"/>
              </a:ext>
            </a:extLst>
          </p:cNvPr>
          <p:cNvSpPr txBox="1"/>
          <p:nvPr/>
        </p:nvSpPr>
        <p:spPr>
          <a:xfrm>
            <a:off x="5305410" y="4792995"/>
            <a:ext cx="436304" cy="158353"/>
          </a:xfrm>
          <a:prstGeom prst="rect">
            <a:avLst/>
          </a:prstGeom>
          <a:noFill/>
        </p:spPr>
        <p:txBody>
          <a:bodyPr wrap="square" lIns="0" tIns="0" rIns="0" bIns="0" rtlCol="0">
            <a:noAutofit/>
          </a:bodyPr>
          <a:lstStyle/>
          <a:p>
            <a:pPr algn="l"/>
            <a:r>
              <a:rPr lang="en-IN" sz="900" dirty="0">
                <a:solidFill>
                  <a:schemeClr val="tx2"/>
                </a:solidFill>
              </a:rPr>
              <a:t>App 2</a:t>
            </a:r>
          </a:p>
        </p:txBody>
      </p:sp>
      <p:pic>
        <p:nvPicPr>
          <p:cNvPr id="133" name="Graphic 132">
            <a:extLst>
              <a:ext uri="{FF2B5EF4-FFF2-40B4-BE49-F238E27FC236}">
                <a16:creationId xmlns:a16="http://schemas.microsoft.com/office/drawing/2014/main" id="{0607635A-AD0D-4C15-A927-EC096DA0A7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0155" y="2116426"/>
            <a:ext cx="530899" cy="5679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34" name="Graphic 133">
            <a:extLst>
              <a:ext uri="{FF2B5EF4-FFF2-40B4-BE49-F238E27FC236}">
                <a16:creationId xmlns:a16="http://schemas.microsoft.com/office/drawing/2014/main" id="{790FA411-4F77-4FC1-BC21-D28B2FAE39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3636" y="3164540"/>
            <a:ext cx="518429" cy="593918"/>
          </a:xfrm>
          <a:prstGeom prst="rect">
            <a:avLst/>
          </a:prstGeom>
        </p:spPr>
      </p:pic>
      <p:sp>
        <p:nvSpPr>
          <p:cNvPr id="135" name="TextBox 134">
            <a:extLst>
              <a:ext uri="{FF2B5EF4-FFF2-40B4-BE49-F238E27FC236}">
                <a16:creationId xmlns:a16="http://schemas.microsoft.com/office/drawing/2014/main" id="{E6C49601-FA3F-4303-BAD0-B449D8993FEC}"/>
              </a:ext>
            </a:extLst>
          </p:cNvPr>
          <p:cNvSpPr txBox="1"/>
          <p:nvPr/>
        </p:nvSpPr>
        <p:spPr>
          <a:xfrm>
            <a:off x="6804354" y="1851161"/>
            <a:ext cx="1260649" cy="113642"/>
          </a:xfrm>
          <a:prstGeom prst="rect">
            <a:avLst/>
          </a:prstGeom>
          <a:noFill/>
        </p:spPr>
        <p:txBody>
          <a:bodyPr wrap="square" lIns="0" tIns="0" rIns="0" bIns="0" rtlCol="0">
            <a:noAutofit/>
          </a:bodyPr>
          <a:lstStyle/>
          <a:p>
            <a:pPr algn="l"/>
            <a:r>
              <a:rPr lang="en-IN" sz="1400" dirty="0">
                <a:solidFill>
                  <a:schemeClr val="tx2"/>
                </a:solidFill>
              </a:rPr>
              <a:t>Business Unit 1</a:t>
            </a:r>
          </a:p>
        </p:txBody>
      </p:sp>
      <p:cxnSp>
        <p:nvCxnSpPr>
          <p:cNvPr id="136" name="Straight Connector 135">
            <a:extLst>
              <a:ext uri="{FF2B5EF4-FFF2-40B4-BE49-F238E27FC236}">
                <a16:creationId xmlns:a16="http://schemas.microsoft.com/office/drawing/2014/main" id="{433CFE3C-9591-4AD2-BEE6-57500970FCE8}"/>
              </a:ext>
            </a:extLst>
          </p:cNvPr>
          <p:cNvCxnSpPr>
            <a:cxnSpLocks/>
          </p:cNvCxnSpPr>
          <p:nvPr/>
        </p:nvCxnSpPr>
        <p:spPr>
          <a:xfrm>
            <a:off x="7391890" y="2714964"/>
            <a:ext cx="0" cy="457106"/>
          </a:xfrm>
          <a:prstGeom prst="line">
            <a:avLst/>
          </a:prstGeom>
        </p:spPr>
        <p:style>
          <a:lnRef idx="3">
            <a:schemeClr val="accent2"/>
          </a:lnRef>
          <a:fillRef idx="0">
            <a:schemeClr val="accent2"/>
          </a:fillRef>
          <a:effectRef idx="2">
            <a:schemeClr val="accent2"/>
          </a:effectRef>
          <a:fontRef idx="minor">
            <a:schemeClr val="tx1"/>
          </a:fontRef>
        </p:style>
      </p:cxnSp>
      <p:cxnSp>
        <p:nvCxnSpPr>
          <p:cNvPr id="137" name="Straight Connector 136">
            <a:extLst>
              <a:ext uri="{FF2B5EF4-FFF2-40B4-BE49-F238E27FC236}">
                <a16:creationId xmlns:a16="http://schemas.microsoft.com/office/drawing/2014/main" id="{35EEC400-1CE1-4F12-B310-322BCF3EFE14}"/>
              </a:ext>
            </a:extLst>
          </p:cNvPr>
          <p:cNvCxnSpPr>
            <a:cxnSpLocks/>
          </p:cNvCxnSpPr>
          <p:nvPr/>
        </p:nvCxnSpPr>
        <p:spPr>
          <a:xfrm>
            <a:off x="7431776" y="3773366"/>
            <a:ext cx="0" cy="278409"/>
          </a:xfrm>
          <a:prstGeom prst="line">
            <a:avLst/>
          </a:prstGeom>
        </p:spPr>
        <p:style>
          <a:lnRef idx="3">
            <a:schemeClr val="accent2"/>
          </a:lnRef>
          <a:fillRef idx="0">
            <a:schemeClr val="accent2"/>
          </a:fillRef>
          <a:effectRef idx="2">
            <a:schemeClr val="accent2"/>
          </a:effectRef>
          <a:fontRef idx="minor">
            <a:schemeClr val="tx1"/>
          </a:fontRef>
        </p:style>
      </p:cxnSp>
      <p:sp>
        <p:nvSpPr>
          <p:cNvPr id="138" name="TextBox 137">
            <a:extLst>
              <a:ext uri="{FF2B5EF4-FFF2-40B4-BE49-F238E27FC236}">
                <a16:creationId xmlns:a16="http://schemas.microsoft.com/office/drawing/2014/main" id="{D017D3AC-3055-41B3-A21C-5EFFFD733ADF}"/>
              </a:ext>
            </a:extLst>
          </p:cNvPr>
          <p:cNvSpPr txBox="1"/>
          <p:nvPr/>
        </p:nvSpPr>
        <p:spPr>
          <a:xfrm>
            <a:off x="6569730" y="4364814"/>
            <a:ext cx="862045" cy="158352"/>
          </a:xfrm>
          <a:prstGeom prst="rect">
            <a:avLst/>
          </a:prstGeom>
          <a:noFill/>
        </p:spPr>
        <p:txBody>
          <a:bodyPr wrap="square" lIns="0" tIns="0" rIns="0" bIns="0" rtlCol="0">
            <a:noAutofit/>
          </a:bodyPr>
          <a:lstStyle/>
          <a:p>
            <a:pPr algn="l"/>
            <a:r>
              <a:rPr lang="en-IN" sz="900" dirty="0">
                <a:solidFill>
                  <a:schemeClr val="tx2"/>
                </a:solidFill>
              </a:rPr>
              <a:t>Namespace 1</a:t>
            </a:r>
          </a:p>
        </p:txBody>
      </p:sp>
      <p:cxnSp>
        <p:nvCxnSpPr>
          <p:cNvPr id="139" name="Straight Connector 138">
            <a:extLst>
              <a:ext uri="{FF2B5EF4-FFF2-40B4-BE49-F238E27FC236}">
                <a16:creationId xmlns:a16="http://schemas.microsoft.com/office/drawing/2014/main" id="{4BF64CDA-C75F-4F2E-8EDE-2D87B8E5093D}"/>
              </a:ext>
            </a:extLst>
          </p:cNvPr>
          <p:cNvCxnSpPr>
            <a:cxnSpLocks/>
          </p:cNvCxnSpPr>
          <p:nvPr/>
        </p:nvCxnSpPr>
        <p:spPr>
          <a:xfrm>
            <a:off x="6910466" y="4076609"/>
            <a:ext cx="0" cy="294933"/>
          </a:xfrm>
          <a:prstGeom prst="line">
            <a:avLst/>
          </a:prstGeom>
        </p:spPr>
        <p:style>
          <a:lnRef idx="3">
            <a:schemeClr val="accent2"/>
          </a:lnRef>
          <a:fillRef idx="0">
            <a:schemeClr val="accent2"/>
          </a:fillRef>
          <a:effectRef idx="2">
            <a:schemeClr val="accent2"/>
          </a:effectRef>
          <a:fontRef idx="minor">
            <a:schemeClr val="tx1"/>
          </a:fontRef>
        </p:style>
      </p:cxnSp>
      <p:sp>
        <p:nvSpPr>
          <p:cNvPr id="140" name="TextBox 139">
            <a:extLst>
              <a:ext uri="{FF2B5EF4-FFF2-40B4-BE49-F238E27FC236}">
                <a16:creationId xmlns:a16="http://schemas.microsoft.com/office/drawing/2014/main" id="{324871D9-2C2A-468E-86BB-D17F1F578373}"/>
              </a:ext>
            </a:extLst>
          </p:cNvPr>
          <p:cNvSpPr txBox="1"/>
          <p:nvPr/>
        </p:nvSpPr>
        <p:spPr>
          <a:xfrm>
            <a:off x="6679056" y="4879488"/>
            <a:ext cx="439011" cy="158352"/>
          </a:xfrm>
          <a:prstGeom prst="rect">
            <a:avLst/>
          </a:prstGeom>
          <a:noFill/>
        </p:spPr>
        <p:txBody>
          <a:bodyPr wrap="square" lIns="0" tIns="0" rIns="0" bIns="0" rtlCol="0">
            <a:noAutofit/>
          </a:bodyPr>
          <a:lstStyle/>
          <a:p>
            <a:pPr algn="l"/>
            <a:r>
              <a:rPr lang="en-IN" sz="900" dirty="0">
                <a:solidFill>
                  <a:schemeClr val="tx2"/>
                </a:solidFill>
              </a:rPr>
              <a:t>App 1</a:t>
            </a:r>
          </a:p>
        </p:txBody>
      </p:sp>
      <p:sp>
        <p:nvSpPr>
          <p:cNvPr id="141" name="TextBox 140">
            <a:extLst>
              <a:ext uri="{FF2B5EF4-FFF2-40B4-BE49-F238E27FC236}">
                <a16:creationId xmlns:a16="http://schemas.microsoft.com/office/drawing/2014/main" id="{B4C671F2-8D2A-4B5E-9802-EFB5429C5FC2}"/>
              </a:ext>
            </a:extLst>
          </p:cNvPr>
          <p:cNvSpPr txBox="1"/>
          <p:nvPr/>
        </p:nvSpPr>
        <p:spPr>
          <a:xfrm>
            <a:off x="7705367" y="4873887"/>
            <a:ext cx="436304" cy="158353"/>
          </a:xfrm>
          <a:prstGeom prst="rect">
            <a:avLst/>
          </a:prstGeom>
          <a:noFill/>
        </p:spPr>
        <p:txBody>
          <a:bodyPr wrap="square" lIns="0" tIns="0" rIns="0" bIns="0" rtlCol="0">
            <a:noAutofit/>
          </a:bodyPr>
          <a:lstStyle/>
          <a:p>
            <a:pPr algn="l"/>
            <a:r>
              <a:rPr lang="en-IN" sz="900" dirty="0">
                <a:solidFill>
                  <a:schemeClr val="tx2"/>
                </a:solidFill>
              </a:rPr>
              <a:t>App 2</a:t>
            </a:r>
          </a:p>
        </p:txBody>
      </p:sp>
      <p:cxnSp>
        <p:nvCxnSpPr>
          <p:cNvPr id="142" name="Straight Connector 141">
            <a:extLst>
              <a:ext uri="{FF2B5EF4-FFF2-40B4-BE49-F238E27FC236}">
                <a16:creationId xmlns:a16="http://schemas.microsoft.com/office/drawing/2014/main" id="{C7FC5C02-7A12-4EA7-9D9E-0F3D4E90C9E3}"/>
              </a:ext>
            </a:extLst>
          </p:cNvPr>
          <p:cNvCxnSpPr>
            <a:cxnSpLocks/>
          </p:cNvCxnSpPr>
          <p:nvPr/>
        </p:nvCxnSpPr>
        <p:spPr>
          <a:xfrm flipH="1">
            <a:off x="6909449" y="4084878"/>
            <a:ext cx="101407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3" name="Straight Connector 142">
            <a:extLst>
              <a:ext uri="{FF2B5EF4-FFF2-40B4-BE49-F238E27FC236}">
                <a16:creationId xmlns:a16="http://schemas.microsoft.com/office/drawing/2014/main" id="{511EC774-66DC-4DB7-8101-898351098090}"/>
              </a:ext>
            </a:extLst>
          </p:cNvPr>
          <p:cNvCxnSpPr>
            <a:cxnSpLocks/>
          </p:cNvCxnSpPr>
          <p:nvPr/>
        </p:nvCxnSpPr>
        <p:spPr>
          <a:xfrm>
            <a:off x="7923519" y="4084878"/>
            <a:ext cx="0" cy="297232"/>
          </a:xfrm>
          <a:prstGeom prst="line">
            <a:avLst/>
          </a:prstGeom>
        </p:spPr>
        <p:style>
          <a:lnRef idx="3">
            <a:schemeClr val="accent2"/>
          </a:lnRef>
          <a:fillRef idx="0">
            <a:schemeClr val="accent2"/>
          </a:fillRef>
          <a:effectRef idx="2">
            <a:schemeClr val="accent2"/>
          </a:effectRef>
          <a:fontRef idx="minor">
            <a:schemeClr val="tx1"/>
          </a:fontRef>
        </p:style>
      </p:cxnSp>
      <p:cxnSp>
        <p:nvCxnSpPr>
          <p:cNvPr id="144" name="Straight Connector 143">
            <a:extLst>
              <a:ext uri="{FF2B5EF4-FFF2-40B4-BE49-F238E27FC236}">
                <a16:creationId xmlns:a16="http://schemas.microsoft.com/office/drawing/2014/main" id="{B0C485E6-EA55-4804-8542-4E75131B2AB3}"/>
              </a:ext>
            </a:extLst>
          </p:cNvPr>
          <p:cNvCxnSpPr>
            <a:cxnSpLocks/>
          </p:cNvCxnSpPr>
          <p:nvPr/>
        </p:nvCxnSpPr>
        <p:spPr>
          <a:xfrm>
            <a:off x="6909449" y="4528276"/>
            <a:ext cx="0" cy="303201"/>
          </a:xfrm>
          <a:prstGeom prst="line">
            <a:avLst/>
          </a:prstGeom>
        </p:spPr>
        <p:style>
          <a:lnRef idx="3">
            <a:schemeClr val="accent2"/>
          </a:lnRef>
          <a:fillRef idx="0">
            <a:schemeClr val="accent2"/>
          </a:fillRef>
          <a:effectRef idx="2">
            <a:schemeClr val="accent2"/>
          </a:effectRef>
          <a:fontRef idx="minor">
            <a:schemeClr val="tx1"/>
          </a:fontRef>
        </p:style>
      </p:cxnSp>
      <p:cxnSp>
        <p:nvCxnSpPr>
          <p:cNvPr id="145" name="Straight Connector 144">
            <a:extLst>
              <a:ext uri="{FF2B5EF4-FFF2-40B4-BE49-F238E27FC236}">
                <a16:creationId xmlns:a16="http://schemas.microsoft.com/office/drawing/2014/main" id="{6EA2D9BC-AEC1-45B5-8ADD-B8A25D87DF34}"/>
              </a:ext>
            </a:extLst>
          </p:cNvPr>
          <p:cNvCxnSpPr>
            <a:cxnSpLocks/>
          </p:cNvCxnSpPr>
          <p:nvPr/>
        </p:nvCxnSpPr>
        <p:spPr>
          <a:xfrm>
            <a:off x="7923519" y="4542697"/>
            <a:ext cx="0" cy="303201"/>
          </a:xfrm>
          <a:prstGeom prst="line">
            <a:avLst/>
          </a:prstGeom>
        </p:spPr>
        <p:style>
          <a:lnRef idx="3">
            <a:schemeClr val="accent2"/>
          </a:lnRef>
          <a:fillRef idx="0">
            <a:schemeClr val="accent2"/>
          </a:fillRef>
          <a:effectRef idx="2">
            <a:schemeClr val="accent2"/>
          </a:effectRef>
          <a:fontRef idx="minor">
            <a:schemeClr val="tx1"/>
          </a:fontRef>
        </p:style>
      </p:cxnSp>
      <p:sp>
        <p:nvSpPr>
          <p:cNvPr id="146" name="TextBox 145">
            <a:extLst>
              <a:ext uri="{FF2B5EF4-FFF2-40B4-BE49-F238E27FC236}">
                <a16:creationId xmlns:a16="http://schemas.microsoft.com/office/drawing/2014/main" id="{DCBFEB0E-FB41-4F92-9635-7AF3DF0968F3}"/>
              </a:ext>
            </a:extLst>
          </p:cNvPr>
          <p:cNvSpPr txBox="1"/>
          <p:nvPr/>
        </p:nvSpPr>
        <p:spPr>
          <a:xfrm>
            <a:off x="7660827" y="4364814"/>
            <a:ext cx="862045" cy="158352"/>
          </a:xfrm>
          <a:prstGeom prst="rect">
            <a:avLst/>
          </a:prstGeom>
          <a:noFill/>
        </p:spPr>
        <p:txBody>
          <a:bodyPr wrap="square" lIns="0" tIns="0" rIns="0" bIns="0" rtlCol="0">
            <a:noAutofit/>
          </a:bodyPr>
          <a:lstStyle/>
          <a:p>
            <a:pPr algn="l"/>
            <a:r>
              <a:rPr lang="en-IN" sz="900" dirty="0">
                <a:solidFill>
                  <a:schemeClr val="tx2"/>
                </a:solidFill>
              </a:rPr>
              <a:t>Namespace 2</a:t>
            </a:r>
          </a:p>
        </p:txBody>
      </p:sp>
      <p:pic>
        <p:nvPicPr>
          <p:cNvPr id="147" name="Graphic 146">
            <a:extLst>
              <a:ext uri="{FF2B5EF4-FFF2-40B4-BE49-F238E27FC236}">
                <a16:creationId xmlns:a16="http://schemas.microsoft.com/office/drawing/2014/main" id="{AB65F795-D96B-4166-8EBE-8E86D1E152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93146" y="2116426"/>
            <a:ext cx="530899" cy="5679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48" name="Graphic 147">
            <a:extLst>
              <a:ext uri="{FF2B5EF4-FFF2-40B4-BE49-F238E27FC236}">
                <a16:creationId xmlns:a16="http://schemas.microsoft.com/office/drawing/2014/main" id="{CD6C5829-92D1-465A-96CA-CA03226A16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6627" y="3164540"/>
            <a:ext cx="518429" cy="593918"/>
          </a:xfrm>
          <a:prstGeom prst="rect">
            <a:avLst/>
          </a:prstGeom>
        </p:spPr>
      </p:pic>
      <p:sp>
        <p:nvSpPr>
          <p:cNvPr id="149" name="TextBox 148">
            <a:extLst>
              <a:ext uri="{FF2B5EF4-FFF2-40B4-BE49-F238E27FC236}">
                <a16:creationId xmlns:a16="http://schemas.microsoft.com/office/drawing/2014/main" id="{32842413-3694-45D8-95EF-F2ABAF13810A}"/>
              </a:ext>
            </a:extLst>
          </p:cNvPr>
          <p:cNvSpPr txBox="1"/>
          <p:nvPr/>
        </p:nvSpPr>
        <p:spPr>
          <a:xfrm>
            <a:off x="9377345" y="1851161"/>
            <a:ext cx="1260649" cy="113642"/>
          </a:xfrm>
          <a:prstGeom prst="rect">
            <a:avLst/>
          </a:prstGeom>
          <a:noFill/>
        </p:spPr>
        <p:txBody>
          <a:bodyPr wrap="square" lIns="0" tIns="0" rIns="0" bIns="0" rtlCol="0">
            <a:noAutofit/>
          </a:bodyPr>
          <a:lstStyle/>
          <a:p>
            <a:pPr algn="l"/>
            <a:r>
              <a:rPr lang="en-IN" sz="1400" dirty="0">
                <a:solidFill>
                  <a:schemeClr val="tx2"/>
                </a:solidFill>
              </a:rPr>
              <a:t>Business Unit 2</a:t>
            </a:r>
          </a:p>
        </p:txBody>
      </p:sp>
      <p:cxnSp>
        <p:nvCxnSpPr>
          <p:cNvPr id="150" name="Straight Connector 149">
            <a:extLst>
              <a:ext uri="{FF2B5EF4-FFF2-40B4-BE49-F238E27FC236}">
                <a16:creationId xmlns:a16="http://schemas.microsoft.com/office/drawing/2014/main" id="{F9D5FD78-5F01-4F1A-B669-32DE4106C4DB}"/>
              </a:ext>
            </a:extLst>
          </p:cNvPr>
          <p:cNvCxnSpPr>
            <a:cxnSpLocks/>
          </p:cNvCxnSpPr>
          <p:nvPr/>
        </p:nvCxnSpPr>
        <p:spPr>
          <a:xfrm>
            <a:off x="9964881" y="2714964"/>
            <a:ext cx="0" cy="457106"/>
          </a:xfrm>
          <a:prstGeom prst="line">
            <a:avLst/>
          </a:prstGeom>
        </p:spPr>
        <p:style>
          <a:lnRef idx="3">
            <a:schemeClr val="accent2"/>
          </a:lnRef>
          <a:fillRef idx="0">
            <a:schemeClr val="accent2"/>
          </a:fillRef>
          <a:effectRef idx="2">
            <a:schemeClr val="accent2"/>
          </a:effectRef>
          <a:fontRef idx="minor">
            <a:schemeClr val="tx1"/>
          </a:fontRef>
        </p:style>
      </p:cxnSp>
      <p:cxnSp>
        <p:nvCxnSpPr>
          <p:cNvPr id="151" name="Straight Connector 150">
            <a:extLst>
              <a:ext uri="{FF2B5EF4-FFF2-40B4-BE49-F238E27FC236}">
                <a16:creationId xmlns:a16="http://schemas.microsoft.com/office/drawing/2014/main" id="{22022B7D-E86E-47DD-AAB2-99661AF4D70F}"/>
              </a:ext>
            </a:extLst>
          </p:cNvPr>
          <p:cNvCxnSpPr>
            <a:cxnSpLocks/>
          </p:cNvCxnSpPr>
          <p:nvPr/>
        </p:nvCxnSpPr>
        <p:spPr>
          <a:xfrm>
            <a:off x="10004767" y="3773366"/>
            <a:ext cx="0" cy="278409"/>
          </a:xfrm>
          <a:prstGeom prst="line">
            <a:avLst/>
          </a:prstGeom>
        </p:spPr>
        <p:style>
          <a:lnRef idx="3">
            <a:schemeClr val="accent2"/>
          </a:lnRef>
          <a:fillRef idx="0">
            <a:schemeClr val="accent2"/>
          </a:fillRef>
          <a:effectRef idx="2">
            <a:schemeClr val="accent2"/>
          </a:effectRef>
          <a:fontRef idx="minor">
            <a:schemeClr val="tx1"/>
          </a:fontRef>
        </p:style>
      </p:cxnSp>
      <p:sp>
        <p:nvSpPr>
          <p:cNvPr id="152" name="TextBox 151">
            <a:extLst>
              <a:ext uri="{FF2B5EF4-FFF2-40B4-BE49-F238E27FC236}">
                <a16:creationId xmlns:a16="http://schemas.microsoft.com/office/drawing/2014/main" id="{8F8B116C-5116-4296-A8FF-BD25A37F79B4}"/>
              </a:ext>
            </a:extLst>
          </p:cNvPr>
          <p:cNvSpPr txBox="1"/>
          <p:nvPr/>
        </p:nvSpPr>
        <p:spPr>
          <a:xfrm>
            <a:off x="9142721" y="4364814"/>
            <a:ext cx="862045" cy="158352"/>
          </a:xfrm>
          <a:prstGeom prst="rect">
            <a:avLst/>
          </a:prstGeom>
          <a:noFill/>
        </p:spPr>
        <p:txBody>
          <a:bodyPr wrap="square" lIns="0" tIns="0" rIns="0" bIns="0" rtlCol="0">
            <a:noAutofit/>
          </a:bodyPr>
          <a:lstStyle/>
          <a:p>
            <a:pPr algn="l"/>
            <a:r>
              <a:rPr lang="en-IN" sz="900" dirty="0">
                <a:solidFill>
                  <a:schemeClr val="tx2"/>
                </a:solidFill>
              </a:rPr>
              <a:t>Namespace 1</a:t>
            </a:r>
          </a:p>
        </p:txBody>
      </p:sp>
      <p:cxnSp>
        <p:nvCxnSpPr>
          <p:cNvPr id="153" name="Straight Connector 152">
            <a:extLst>
              <a:ext uri="{FF2B5EF4-FFF2-40B4-BE49-F238E27FC236}">
                <a16:creationId xmlns:a16="http://schemas.microsoft.com/office/drawing/2014/main" id="{FEE8A41A-D3B0-4149-8320-EB4314A8BF50}"/>
              </a:ext>
            </a:extLst>
          </p:cNvPr>
          <p:cNvCxnSpPr>
            <a:cxnSpLocks/>
          </p:cNvCxnSpPr>
          <p:nvPr/>
        </p:nvCxnSpPr>
        <p:spPr>
          <a:xfrm>
            <a:off x="9483457" y="4076609"/>
            <a:ext cx="0" cy="294933"/>
          </a:xfrm>
          <a:prstGeom prst="line">
            <a:avLst/>
          </a:prstGeom>
        </p:spPr>
        <p:style>
          <a:lnRef idx="3">
            <a:schemeClr val="accent2"/>
          </a:lnRef>
          <a:fillRef idx="0">
            <a:schemeClr val="accent2"/>
          </a:fillRef>
          <a:effectRef idx="2">
            <a:schemeClr val="accent2"/>
          </a:effectRef>
          <a:fontRef idx="minor">
            <a:schemeClr val="tx1"/>
          </a:fontRef>
        </p:style>
      </p:cxnSp>
      <p:sp>
        <p:nvSpPr>
          <p:cNvPr id="154" name="TextBox 153">
            <a:extLst>
              <a:ext uri="{FF2B5EF4-FFF2-40B4-BE49-F238E27FC236}">
                <a16:creationId xmlns:a16="http://schemas.microsoft.com/office/drawing/2014/main" id="{1F53F4BE-4983-4999-9F57-26BC2039824D}"/>
              </a:ext>
            </a:extLst>
          </p:cNvPr>
          <p:cNvSpPr txBox="1"/>
          <p:nvPr/>
        </p:nvSpPr>
        <p:spPr>
          <a:xfrm>
            <a:off x="9252047" y="4879488"/>
            <a:ext cx="439011" cy="158352"/>
          </a:xfrm>
          <a:prstGeom prst="rect">
            <a:avLst/>
          </a:prstGeom>
          <a:noFill/>
        </p:spPr>
        <p:txBody>
          <a:bodyPr wrap="square" lIns="0" tIns="0" rIns="0" bIns="0" rtlCol="0">
            <a:noAutofit/>
          </a:bodyPr>
          <a:lstStyle/>
          <a:p>
            <a:pPr algn="l"/>
            <a:r>
              <a:rPr lang="en-IN" sz="900" dirty="0">
                <a:solidFill>
                  <a:schemeClr val="tx2"/>
                </a:solidFill>
              </a:rPr>
              <a:t>App 1</a:t>
            </a:r>
          </a:p>
        </p:txBody>
      </p:sp>
      <p:sp>
        <p:nvSpPr>
          <p:cNvPr id="155" name="TextBox 154">
            <a:extLst>
              <a:ext uri="{FF2B5EF4-FFF2-40B4-BE49-F238E27FC236}">
                <a16:creationId xmlns:a16="http://schemas.microsoft.com/office/drawing/2014/main" id="{B6496198-B244-422D-A19E-173C28F654C3}"/>
              </a:ext>
            </a:extLst>
          </p:cNvPr>
          <p:cNvSpPr txBox="1"/>
          <p:nvPr/>
        </p:nvSpPr>
        <p:spPr>
          <a:xfrm>
            <a:off x="10278358" y="4873887"/>
            <a:ext cx="436304" cy="158353"/>
          </a:xfrm>
          <a:prstGeom prst="rect">
            <a:avLst/>
          </a:prstGeom>
          <a:noFill/>
        </p:spPr>
        <p:txBody>
          <a:bodyPr wrap="square" lIns="0" tIns="0" rIns="0" bIns="0" rtlCol="0">
            <a:noAutofit/>
          </a:bodyPr>
          <a:lstStyle/>
          <a:p>
            <a:pPr algn="l"/>
            <a:r>
              <a:rPr lang="en-IN" sz="900" dirty="0">
                <a:solidFill>
                  <a:schemeClr val="tx2"/>
                </a:solidFill>
              </a:rPr>
              <a:t>App 2</a:t>
            </a:r>
          </a:p>
        </p:txBody>
      </p:sp>
      <p:cxnSp>
        <p:nvCxnSpPr>
          <p:cNvPr id="156" name="Straight Connector 155">
            <a:extLst>
              <a:ext uri="{FF2B5EF4-FFF2-40B4-BE49-F238E27FC236}">
                <a16:creationId xmlns:a16="http://schemas.microsoft.com/office/drawing/2014/main" id="{60F6AB4F-5A99-4C7F-86EB-BD254F4399B3}"/>
              </a:ext>
            </a:extLst>
          </p:cNvPr>
          <p:cNvCxnSpPr>
            <a:cxnSpLocks/>
          </p:cNvCxnSpPr>
          <p:nvPr/>
        </p:nvCxnSpPr>
        <p:spPr>
          <a:xfrm flipH="1">
            <a:off x="9482440" y="4084878"/>
            <a:ext cx="101407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7" name="Straight Connector 156">
            <a:extLst>
              <a:ext uri="{FF2B5EF4-FFF2-40B4-BE49-F238E27FC236}">
                <a16:creationId xmlns:a16="http://schemas.microsoft.com/office/drawing/2014/main" id="{F11F54DA-F48E-41BF-9FD1-A6EF39F6E186}"/>
              </a:ext>
            </a:extLst>
          </p:cNvPr>
          <p:cNvCxnSpPr>
            <a:cxnSpLocks/>
          </p:cNvCxnSpPr>
          <p:nvPr/>
        </p:nvCxnSpPr>
        <p:spPr>
          <a:xfrm>
            <a:off x="10496510" y="4084878"/>
            <a:ext cx="0" cy="297232"/>
          </a:xfrm>
          <a:prstGeom prst="line">
            <a:avLst/>
          </a:prstGeom>
        </p:spPr>
        <p:style>
          <a:lnRef idx="3">
            <a:schemeClr val="accent2"/>
          </a:lnRef>
          <a:fillRef idx="0">
            <a:schemeClr val="accent2"/>
          </a:fillRef>
          <a:effectRef idx="2">
            <a:schemeClr val="accent2"/>
          </a:effectRef>
          <a:fontRef idx="minor">
            <a:schemeClr val="tx1"/>
          </a:fontRef>
        </p:style>
      </p:cxnSp>
      <p:cxnSp>
        <p:nvCxnSpPr>
          <p:cNvPr id="158" name="Straight Connector 157">
            <a:extLst>
              <a:ext uri="{FF2B5EF4-FFF2-40B4-BE49-F238E27FC236}">
                <a16:creationId xmlns:a16="http://schemas.microsoft.com/office/drawing/2014/main" id="{D2A18516-6E8B-46B1-BC60-8791513D72C3}"/>
              </a:ext>
            </a:extLst>
          </p:cNvPr>
          <p:cNvCxnSpPr>
            <a:cxnSpLocks/>
          </p:cNvCxnSpPr>
          <p:nvPr/>
        </p:nvCxnSpPr>
        <p:spPr>
          <a:xfrm>
            <a:off x="9482440" y="4528276"/>
            <a:ext cx="0" cy="303201"/>
          </a:xfrm>
          <a:prstGeom prst="line">
            <a:avLst/>
          </a:prstGeom>
        </p:spPr>
        <p:style>
          <a:lnRef idx="3">
            <a:schemeClr val="accent2"/>
          </a:lnRef>
          <a:fillRef idx="0">
            <a:schemeClr val="accent2"/>
          </a:fillRef>
          <a:effectRef idx="2">
            <a:schemeClr val="accent2"/>
          </a:effectRef>
          <a:fontRef idx="minor">
            <a:schemeClr val="tx1"/>
          </a:fontRef>
        </p:style>
      </p:cxnSp>
      <p:cxnSp>
        <p:nvCxnSpPr>
          <p:cNvPr id="159" name="Straight Connector 158">
            <a:extLst>
              <a:ext uri="{FF2B5EF4-FFF2-40B4-BE49-F238E27FC236}">
                <a16:creationId xmlns:a16="http://schemas.microsoft.com/office/drawing/2014/main" id="{CEB6A79D-A537-4BE2-8B54-078E5015FD9B}"/>
              </a:ext>
            </a:extLst>
          </p:cNvPr>
          <p:cNvCxnSpPr>
            <a:cxnSpLocks/>
          </p:cNvCxnSpPr>
          <p:nvPr/>
        </p:nvCxnSpPr>
        <p:spPr>
          <a:xfrm>
            <a:off x="10496510" y="4542697"/>
            <a:ext cx="0" cy="303201"/>
          </a:xfrm>
          <a:prstGeom prst="line">
            <a:avLst/>
          </a:prstGeom>
        </p:spPr>
        <p:style>
          <a:lnRef idx="3">
            <a:schemeClr val="accent2"/>
          </a:lnRef>
          <a:fillRef idx="0">
            <a:schemeClr val="accent2"/>
          </a:fillRef>
          <a:effectRef idx="2">
            <a:schemeClr val="accent2"/>
          </a:effectRef>
          <a:fontRef idx="minor">
            <a:schemeClr val="tx1"/>
          </a:fontRef>
        </p:style>
      </p:cxnSp>
      <p:sp>
        <p:nvSpPr>
          <p:cNvPr id="160" name="TextBox 159">
            <a:extLst>
              <a:ext uri="{FF2B5EF4-FFF2-40B4-BE49-F238E27FC236}">
                <a16:creationId xmlns:a16="http://schemas.microsoft.com/office/drawing/2014/main" id="{0E090A07-5634-4347-8A08-2C1C947BF00B}"/>
              </a:ext>
            </a:extLst>
          </p:cNvPr>
          <p:cNvSpPr txBox="1"/>
          <p:nvPr/>
        </p:nvSpPr>
        <p:spPr>
          <a:xfrm>
            <a:off x="10183029" y="4359196"/>
            <a:ext cx="730516" cy="177879"/>
          </a:xfrm>
          <a:prstGeom prst="rect">
            <a:avLst/>
          </a:prstGeom>
          <a:noFill/>
        </p:spPr>
        <p:txBody>
          <a:bodyPr wrap="square" lIns="0" tIns="0" rIns="0" bIns="0" rtlCol="0">
            <a:noAutofit/>
          </a:bodyPr>
          <a:lstStyle/>
          <a:p>
            <a:pPr algn="l"/>
            <a:r>
              <a:rPr lang="en-IN" sz="900" dirty="0">
                <a:solidFill>
                  <a:schemeClr val="tx2"/>
                </a:solidFill>
              </a:rPr>
              <a:t>Namespace 2</a:t>
            </a:r>
          </a:p>
        </p:txBody>
      </p:sp>
    </p:spTree>
    <p:extLst>
      <p:ext uri="{BB962C8B-B14F-4D97-AF65-F5344CB8AC3E}">
        <p14:creationId xmlns:p14="http://schemas.microsoft.com/office/powerpoint/2010/main" val="385954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13</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Basic Components</a:t>
            </a:r>
          </a:p>
        </p:txBody>
      </p:sp>
    </p:spTree>
    <p:extLst>
      <p:ext uri="{BB962C8B-B14F-4D97-AF65-F5344CB8AC3E}">
        <p14:creationId xmlns:p14="http://schemas.microsoft.com/office/powerpoint/2010/main" val="510193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14</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Networking</a:t>
            </a:r>
          </a:p>
        </p:txBody>
      </p:sp>
    </p:spTree>
    <p:extLst>
      <p:ext uri="{BB962C8B-B14F-4D97-AF65-F5344CB8AC3E}">
        <p14:creationId xmlns:p14="http://schemas.microsoft.com/office/powerpoint/2010/main" val="3102181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200" y="695328"/>
            <a:ext cx="10807700" cy="4191000"/>
          </a:xfrm>
        </p:spPr>
        <p:txBody>
          <a:bodyPr/>
          <a:lstStyle/>
          <a:p>
            <a:r>
              <a:rPr lang="en-US" dirty="0"/>
              <a:t>Topics covered</a:t>
            </a:r>
          </a:p>
          <a:p>
            <a:pPr lvl="1"/>
            <a:r>
              <a:rPr lang="en-US" dirty="0"/>
              <a:t>Networking Models – </a:t>
            </a:r>
          </a:p>
          <a:p>
            <a:pPr lvl="2"/>
            <a:r>
              <a:rPr lang="en-US" b="1" dirty="0"/>
              <a:t>Azure CNI </a:t>
            </a:r>
            <a:r>
              <a:rPr lang="en-US" dirty="0"/>
              <a:t>:  Azure CNI is a vendor-neutral protocol that lets the container runtime make requests to a network provider. It assigns IP addresses to pods and nodes, and provides IP address management (IPAM) features as you connect to existing Azure virtual networks.</a:t>
            </a:r>
          </a:p>
          <a:p>
            <a:pPr lvl="2"/>
            <a:r>
              <a:rPr lang="en-US" b="1" dirty="0"/>
              <a:t>Kubenet</a:t>
            </a:r>
            <a:r>
              <a:rPr lang="en-US" dirty="0"/>
              <a:t> : Nodes and pods are placed on different IP subnets, User Defined Routing (UDR) and IP forwarding routes traffic between pods and nodes. </a:t>
            </a:r>
          </a:p>
          <a:p>
            <a:pPr lvl="1"/>
            <a:r>
              <a:rPr lang="en-US" dirty="0"/>
              <a:t>Network Policy Types</a:t>
            </a:r>
          </a:p>
          <a:p>
            <a:pPr lvl="2"/>
            <a:r>
              <a:rPr lang="en-US" b="1" dirty="0"/>
              <a:t>Azure Network Policies </a:t>
            </a:r>
            <a:r>
              <a:rPr lang="en-US" i="1" dirty="0"/>
              <a:t>:  </a:t>
            </a:r>
            <a:r>
              <a:rPr lang="en-US" dirty="0"/>
              <a:t>Azure's own implementation of policies</a:t>
            </a:r>
          </a:p>
          <a:p>
            <a:pPr lvl="2"/>
            <a:r>
              <a:rPr lang="en-US" b="1" dirty="0"/>
              <a:t>Calico Network Policies </a:t>
            </a:r>
            <a:r>
              <a:rPr lang="en-US" i="1" dirty="0"/>
              <a:t>: </a:t>
            </a:r>
            <a:r>
              <a:rPr lang="en-US" dirty="0"/>
              <a:t> An open-source network and network security solution founded by </a:t>
            </a:r>
            <a:r>
              <a:rPr lang="en-US" u="sng" dirty="0" err="1">
                <a:hlinkClick r:id="rId2"/>
              </a:rPr>
              <a:t>Tigera</a:t>
            </a:r>
            <a:r>
              <a:rPr lang="en-US" dirty="0"/>
              <a:t> </a:t>
            </a:r>
          </a:p>
          <a:p>
            <a:pPr lvl="2"/>
            <a:endParaRPr lang="en-US" dirty="0"/>
          </a:p>
          <a:p>
            <a:pPr lvl="1"/>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Networking Guidelines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15</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23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516914-EBF5-466A-8624-499EDF7BD3B3}"/>
              </a:ext>
            </a:extLst>
          </p:cNvPr>
          <p:cNvSpPr>
            <a:spLocks noGrp="1"/>
          </p:cNvSpPr>
          <p:nvPr>
            <p:ph type="ftr" sz="quarter" idx="3"/>
          </p:nvPr>
        </p:nvSpPr>
        <p:spPr>
          <a:xfrm>
            <a:off x="1710375" y="6442293"/>
            <a:ext cx="1198179" cy="190416"/>
          </a:xfrm>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B0F4913-0CAC-4D4C-ABBF-9246646106ED}"/>
              </a:ext>
            </a:extLst>
          </p:cNvPr>
          <p:cNvSpPr>
            <a:spLocks noGrp="1"/>
          </p:cNvSpPr>
          <p:nvPr>
            <p:ph type="sldNum" sz="quarter" idx="4"/>
          </p:nvPr>
        </p:nvSpPr>
        <p:spPr>
          <a:xfrm>
            <a:off x="1125158" y="6442595"/>
            <a:ext cx="352097" cy="190747"/>
          </a:xfrm>
        </p:spPr>
        <p:txBody>
          <a:bodyPr/>
          <a:lstStyle/>
          <a:p>
            <a:fld id="{C53E075B-3175-45CF-B3C7-FEDF3F5961E3}" type="slidenum">
              <a:rPr lang="en-US" smtClean="0"/>
              <a:pPr/>
              <a:t>16</a:t>
            </a:fld>
            <a:endParaRPr lang="en-US" dirty="0"/>
          </a:p>
        </p:txBody>
      </p:sp>
      <p:sp>
        <p:nvSpPr>
          <p:cNvPr id="6" name="Rectangle 5">
            <a:extLst>
              <a:ext uri="{FF2B5EF4-FFF2-40B4-BE49-F238E27FC236}">
                <a16:creationId xmlns:a16="http://schemas.microsoft.com/office/drawing/2014/main" id="{6BE8F803-1C5F-430C-9458-67DAE00DEB7B}"/>
              </a:ext>
            </a:extLst>
          </p:cNvPr>
          <p:cNvSpPr/>
          <p:nvPr/>
        </p:nvSpPr>
        <p:spPr>
          <a:xfrm>
            <a:off x="831556" y="909620"/>
            <a:ext cx="6058693" cy="26770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33F5963-8546-43DD-83BA-DAF4FF711863}"/>
              </a:ext>
            </a:extLst>
          </p:cNvPr>
          <p:cNvSpPr/>
          <p:nvPr/>
        </p:nvSpPr>
        <p:spPr>
          <a:xfrm>
            <a:off x="983872" y="1331901"/>
            <a:ext cx="1803867" cy="21403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7468331-5E7D-4AA4-92D9-72BFB1B3AAAB}"/>
              </a:ext>
            </a:extLst>
          </p:cNvPr>
          <p:cNvSpPr txBox="1"/>
          <p:nvPr/>
        </p:nvSpPr>
        <p:spPr>
          <a:xfrm>
            <a:off x="1604219" y="1116098"/>
            <a:ext cx="1558455" cy="246221"/>
          </a:xfrm>
          <a:prstGeom prst="rect">
            <a:avLst/>
          </a:prstGeom>
          <a:noFill/>
        </p:spPr>
        <p:txBody>
          <a:bodyPr wrap="square" rtlCol="0">
            <a:spAutoFit/>
          </a:bodyPr>
          <a:lstStyle/>
          <a:p>
            <a:r>
              <a:rPr lang="en-US" sz="1000" b="1" dirty="0"/>
              <a:t>Node 1</a:t>
            </a:r>
          </a:p>
        </p:txBody>
      </p:sp>
      <p:sp>
        <p:nvSpPr>
          <p:cNvPr id="9" name="Rectangle 8">
            <a:extLst>
              <a:ext uri="{FF2B5EF4-FFF2-40B4-BE49-F238E27FC236}">
                <a16:creationId xmlns:a16="http://schemas.microsoft.com/office/drawing/2014/main" id="{473BECAE-AE1C-4907-8402-9BD875B24464}"/>
              </a:ext>
            </a:extLst>
          </p:cNvPr>
          <p:cNvSpPr/>
          <p:nvPr/>
        </p:nvSpPr>
        <p:spPr>
          <a:xfrm>
            <a:off x="1134283" y="1475052"/>
            <a:ext cx="698455" cy="315783"/>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b="1" dirty="0">
                <a:solidFill>
                  <a:schemeClr val="bg1"/>
                </a:solidFill>
              </a:rPr>
              <a:t>Pod 1</a:t>
            </a:r>
          </a:p>
          <a:p>
            <a:pPr algn="ctr"/>
            <a:r>
              <a:rPr lang="en-US" sz="800" b="1" dirty="0">
                <a:solidFill>
                  <a:srgbClr val="00B050"/>
                </a:solidFill>
              </a:rPr>
              <a:t>10.100.1.1</a:t>
            </a:r>
          </a:p>
        </p:txBody>
      </p:sp>
      <p:sp>
        <p:nvSpPr>
          <p:cNvPr id="10" name="Rectangle 9">
            <a:extLst>
              <a:ext uri="{FF2B5EF4-FFF2-40B4-BE49-F238E27FC236}">
                <a16:creationId xmlns:a16="http://schemas.microsoft.com/office/drawing/2014/main" id="{11A763E0-7107-4656-BAF4-1CD3D32DBFA2}"/>
              </a:ext>
            </a:extLst>
          </p:cNvPr>
          <p:cNvSpPr/>
          <p:nvPr/>
        </p:nvSpPr>
        <p:spPr>
          <a:xfrm>
            <a:off x="641580" y="626221"/>
            <a:ext cx="6442587" cy="427909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86A237-9382-41AF-AC8E-CBA9DD26A386}"/>
              </a:ext>
            </a:extLst>
          </p:cNvPr>
          <p:cNvSpPr/>
          <p:nvPr/>
        </p:nvSpPr>
        <p:spPr>
          <a:xfrm>
            <a:off x="639609" y="5141069"/>
            <a:ext cx="6442586" cy="112123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481D96-535C-454D-9391-6968D7B6D8C6}"/>
              </a:ext>
            </a:extLst>
          </p:cNvPr>
          <p:cNvSpPr/>
          <p:nvPr/>
        </p:nvSpPr>
        <p:spPr>
          <a:xfrm>
            <a:off x="1563314" y="4083990"/>
            <a:ext cx="1818614" cy="68021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FA6878-6021-49AE-B713-6E7F2EF05FE8}"/>
              </a:ext>
            </a:extLst>
          </p:cNvPr>
          <p:cNvSpPr/>
          <p:nvPr/>
        </p:nvSpPr>
        <p:spPr>
          <a:xfrm>
            <a:off x="1666175" y="4338108"/>
            <a:ext cx="605341" cy="2563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VM1</a:t>
            </a:r>
          </a:p>
        </p:txBody>
      </p:sp>
      <p:sp>
        <p:nvSpPr>
          <p:cNvPr id="18" name="TextBox 17">
            <a:extLst>
              <a:ext uri="{FF2B5EF4-FFF2-40B4-BE49-F238E27FC236}">
                <a16:creationId xmlns:a16="http://schemas.microsoft.com/office/drawing/2014/main" id="{827EFF11-D7DC-4793-93B3-8F171C9057AB}"/>
              </a:ext>
            </a:extLst>
          </p:cNvPr>
          <p:cNvSpPr txBox="1"/>
          <p:nvPr/>
        </p:nvSpPr>
        <p:spPr>
          <a:xfrm>
            <a:off x="647668" y="6012678"/>
            <a:ext cx="3131640" cy="246221"/>
          </a:xfrm>
          <a:prstGeom prst="rect">
            <a:avLst/>
          </a:prstGeom>
          <a:noFill/>
        </p:spPr>
        <p:txBody>
          <a:bodyPr wrap="square" rtlCol="0">
            <a:spAutoFit/>
          </a:bodyPr>
          <a:lstStyle/>
          <a:p>
            <a:r>
              <a:rPr lang="en-US" sz="1000" b="1" dirty="0"/>
              <a:t>Peered/On Premise Network (10.110.0.0/16)</a:t>
            </a:r>
          </a:p>
        </p:txBody>
      </p:sp>
      <p:sp>
        <p:nvSpPr>
          <p:cNvPr id="19" name="TextBox 18">
            <a:extLst>
              <a:ext uri="{FF2B5EF4-FFF2-40B4-BE49-F238E27FC236}">
                <a16:creationId xmlns:a16="http://schemas.microsoft.com/office/drawing/2014/main" id="{0A94ABD6-DDEB-4B0C-B46B-12D181F683B5}"/>
              </a:ext>
            </a:extLst>
          </p:cNvPr>
          <p:cNvSpPr txBox="1"/>
          <p:nvPr/>
        </p:nvSpPr>
        <p:spPr>
          <a:xfrm>
            <a:off x="611110" y="620016"/>
            <a:ext cx="2769974" cy="246221"/>
          </a:xfrm>
          <a:prstGeom prst="rect">
            <a:avLst/>
          </a:prstGeom>
          <a:noFill/>
        </p:spPr>
        <p:txBody>
          <a:bodyPr wrap="square" rtlCol="0">
            <a:spAutoFit/>
          </a:bodyPr>
          <a:lstStyle/>
          <a:p>
            <a:r>
              <a:rPr lang="en-US" sz="1000" b="1" dirty="0"/>
              <a:t>AKS Virtual Network (10.220.0.0/16)</a:t>
            </a:r>
          </a:p>
        </p:txBody>
      </p:sp>
      <p:sp>
        <p:nvSpPr>
          <p:cNvPr id="20" name="TextBox 19">
            <a:extLst>
              <a:ext uri="{FF2B5EF4-FFF2-40B4-BE49-F238E27FC236}">
                <a16:creationId xmlns:a16="http://schemas.microsoft.com/office/drawing/2014/main" id="{CA468DF0-0EFE-4F69-80A4-38A4DCBD6734}"/>
              </a:ext>
            </a:extLst>
          </p:cNvPr>
          <p:cNvSpPr txBox="1"/>
          <p:nvPr/>
        </p:nvSpPr>
        <p:spPr>
          <a:xfrm>
            <a:off x="804479" y="908374"/>
            <a:ext cx="1983260" cy="246221"/>
          </a:xfrm>
          <a:prstGeom prst="rect">
            <a:avLst/>
          </a:prstGeom>
          <a:noFill/>
        </p:spPr>
        <p:txBody>
          <a:bodyPr wrap="square" rtlCol="0">
            <a:spAutoFit/>
          </a:bodyPr>
          <a:lstStyle/>
          <a:p>
            <a:r>
              <a:rPr lang="en-US" sz="1000" b="1" dirty="0"/>
              <a:t>AKS Subnet (10.220.1.0/24)</a:t>
            </a:r>
          </a:p>
        </p:txBody>
      </p:sp>
      <p:sp>
        <p:nvSpPr>
          <p:cNvPr id="22" name="TextBox 21">
            <a:extLst>
              <a:ext uri="{FF2B5EF4-FFF2-40B4-BE49-F238E27FC236}">
                <a16:creationId xmlns:a16="http://schemas.microsoft.com/office/drawing/2014/main" id="{16E51D78-79B3-4DEA-B159-8782474FAE6D}"/>
              </a:ext>
            </a:extLst>
          </p:cNvPr>
          <p:cNvSpPr txBox="1"/>
          <p:nvPr/>
        </p:nvSpPr>
        <p:spPr>
          <a:xfrm>
            <a:off x="1499515" y="4087939"/>
            <a:ext cx="1558455" cy="246221"/>
          </a:xfrm>
          <a:prstGeom prst="rect">
            <a:avLst/>
          </a:prstGeom>
          <a:noFill/>
        </p:spPr>
        <p:txBody>
          <a:bodyPr wrap="square" rtlCol="0">
            <a:spAutoFit/>
          </a:bodyPr>
          <a:lstStyle/>
          <a:p>
            <a:r>
              <a:rPr lang="en-US" sz="1000" b="1" dirty="0"/>
              <a:t>Subnet(10.220.2.0/24) </a:t>
            </a:r>
          </a:p>
        </p:txBody>
      </p:sp>
      <p:sp>
        <p:nvSpPr>
          <p:cNvPr id="23" name="Rectangle 22">
            <a:extLst>
              <a:ext uri="{FF2B5EF4-FFF2-40B4-BE49-F238E27FC236}">
                <a16:creationId xmlns:a16="http://schemas.microsoft.com/office/drawing/2014/main" id="{30E86177-7BE7-474F-AD48-29FDC95679E4}"/>
              </a:ext>
            </a:extLst>
          </p:cNvPr>
          <p:cNvSpPr/>
          <p:nvPr/>
        </p:nvSpPr>
        <p:spPr>
          <a:xfrm>
            <a:off x="1958561" y="1483777"/>
            <a:ext cx="703355" cy="307318"/>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b="1" dirty="0"/>
              <a:t>Pod 2</a:t>
            </a:r>
          </a:p>
          <a:p>
            <a:pPr algn="ctr"/>
            <a:r>
              <a:rPr lang="en-US" sz="800" b="1" dirty="0">
                <a:solidFill>
                  <a:srgbClr val="00B050"/>
                </a:solidFill>
              </a:rPr>
              <a:t>10.100.1.2</a:t>
            </a:r>
          </a:p>
        </p:txBody>
      </p:sp>
      <p:sp>
        <p:nvSpPr>
          <p:cNvPr id="24" name="Rectangle 23">
            <a:extLst>
              <a:ext uri="{FF2B5EF4-FFF2-40B4-BE49-F238E27FC236}">
                <a16:creationId xmlns:a16="http://schemas.microsoft.com/office/drawing/2014/main" id="{27B3EABD-7603-4BB4-967D-C92DF2243B7F}"/>
              </a:ext>
            </a:extLst>
          </p:cNvPr>
          <p:cNvSpPr/>
          <p:nvPr/>
        </p:nvSpPr>
        <p:spPr>
          <a:xfrm>
            <a:off x="1127644" y="2017683"/>
            <a:ext cx="1530492" cy="320040"/>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b="1" dirty="0"/>
              <a:t>cbr0</a:t>
            </a:r>
          </a:p>
          <a:p>
            <a:pPr algn="ctr"/>
            <a:r>
              <a:rPr lang="en-US" sz="800" b="1" dirty="0">
                <a:solidFill>
                  <a:srgbClr val="00B050"/>
                </a:solidFill>
              </a:rPr>
              <a:t>10.100.1.0/24</a:t>
            </a:r>
          </a:p>
          <a:p>
            <a:pPr algn="ctr"/>
            <a:endParaRPr lang="en-US" sz="800" dirty="0"/>
          </a:p>
        </p:txBody>
      </p:sp>
      <p:sp>
        <p:nvSpPr>
          <p:cNvPr id="25" name="Rectangle 24">
            <a:extLst>
              <a:ext uri="{FF2B5EF4-FFF2-40B4-BE49-F238E27FC236}">
                <a16:creationId xmlns:a16="http://schemas.microsoft.com/office/drawing/2014/main" id="{7F60BF35-20F2-451C-9185-FAD733063915}"/>
              </a:ext>
            </a:extLst>
          </p:cNvPr>
          <p:cNvSpPr/>
          <p:nvPr/>
        </p:nvSpPr>
        <p:spPr>
          <a:xfrm>
            <a:off x="1148275" y="2568921"/>
            <a:ext cx="1530492" cy="320040"/>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b="1" dirty="0"/>
              <a:t>eth0</a:t>
            </a:r>
          </a:p>
          <a:p>
            <a:pPr algn="ctr"/>
            <a:r>
              <a:rPr lang="en-US" sz="800" b="1" dirty="0">
                <a:solidFill>
                  <a:schemeClr val="tx1"/>
                </a:solidFill>
              </a:rPr>
              <a:t>10.220.1.6</a:t>
            </a:r>
          </a:p>
          <a:p>
            <a:pPr algn="ctr"/>
            <a:endParaRPr lang="en-US" sz="800" dirty="0"/>
          </a:p>
        </p:txBody>
      </p:sp>
      <p:sp>
        <p:nvSpPr>
          <p:cNvPr id="26" name="Rectangle 25">
            <a:extLst>
              <a:ext uri="{FF2B5EF4-FFF2-40B4-BE49-F238E27FC236}">
                <a16:creationId xmlns:a16="http://schemas.microsoft.com/office/drawing/2014/main" id="{4C2A3F80-45C0-4D8A-AC43-C47902E3961B}"/>
              </a:ext>
            </a:extLst>
          </p:cNvPr>
          <p:cNvSpPr/>
          <p:nvPr/>
        </p:nvSpPr>
        <p:spPr>
          <a:xfrm>
            <a:off x="1156219" y="3056953"/>
            <a:ext cx="1530492" cy="280282"/>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800" b="1" dirty="0"/>
              <a:t>UDR - Routing</a:t>
            </a:r>
          </a:p>
        </p:txBody>
      </p:sp>
      <p:sp>
        <p:nvSpPr>
          <p:cNvPr id="27" name="Rectangle 26">
            <a:extLst>
              <a:ext uri="{FF2B5EF4-FFF2-40B4-BE49-F238E27FC236}">
                <a16:creationId xmlns:a16="http://schemas.microsoft.com/office/drawing/2014/main" id="{2AAE6A6E-84B0-42E3-9DF2-17E9A1BB70F9}"/>
              </a:ext>
            </a:extLst>
          </p:cNvPr>
          <p:cNvSpPr/>
          <p:nvPr/>
        </p:nvSpPr>
        <p:spPr>
          <a:xfrm>
            <a:off x="3194837" y="1331900"/>
            <a:ext cx="1803867" cy="21403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BDD9CEEE-7E76-46AC-AAF6-2BCFEA355145}"/>
              </a:ext>
            </a:extLst>
          </p:cNvPr>
          <p:cNvSpPr txBox="1"/>
          <p:nvPr/>
        </p:nvSpPr>
        <p:spPr>
          <a:xfrm>
            <a:off x="3868283" y="1116098"/>
            <a:ext cx="1558455" cy="246221"/>
          </a:xfrm>
          <a:prstGeom prst="rect">
            <a:avLst/>
          </a:prstGeom>
          <a:noFill/>
        </p:spPr>
        <p:txBody>
          <a:bodyPr wrap="square" rtlCol="0">
            <a:spAutoFit/>
          </a:bodyPr>
          <a:lstStyle/>
          <a:p>
            <a:r>
              <a:rPr lang="en-US" sz="1000" b="1" dirty="0"/>
              <a:t>Node 2 </a:t>
            </a:r>
          </a:p>
        </p:txBody>
      </p:sp>
      <p:sp>
        <p:nvSpPr>
          <p:cNvPr id="29" name="Rectangle 28">
            <a:extLst>
              <a:ext uri="{FF2B5EF4-FFF2-40B4-BE49-F238E27FC236}">
                <a16:creationId xmlns:a16="http://schemas.microsoft.com/office/drawing/2014/main" id="{B687A47D-96B2-4C18-B320-F6BC58977423}"/>
              </a:ext>
            </a:extLst>
          </p:cNvPr>
          <p:cNvSpPr/>
          <p:nvPr/>
        </p:nvSpPr>
        <p:spPr>
          <a:xfrm>
            <a:off x="3345248" y="1475052"/>
            <a:ext cx="698455" cy="315783"/>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b="1" dirty="0">
                <a:solidFill>
                  <a:schemeClr val="bg1"/>
                </a:solidFill>
              </a:rPr>
              <a:t>Pod 3</a:t>
            </a:r>
          </a:p>
          <a:p>
            <a:pPr algn="ctr"/>
            <a:r>
              <a:rPr lang="en-US" sz="800" b="1" dirty="0">
                <a:solidFill>
                  <a:srgbClr val="00B050"/>
                </a:solidFill>
              </a:rPr>
              <a:t>10.100.2.1</a:t>
            </a:r>
          </a:p>
        </p:txBody>
      </p:sp>
      <p:sp>
        <p:nvSpPr>
          <p:cNvPr id="30" name="Rectangle 29">
            <a:extLst>
              <a:ext uri="{FF2B5EF4-FFF2-40B4-BE49-F238E27FC236}">
                <a16:creationId xmlns:a16="http://schemas.microsoft.com/office/drawing/2014/main" id="{9B62F22B-01D0-4D64-9984-6E158AA56BF1}"/>
              </a:ext>
            </a:extLst>
          </p:cNvPr>
          <p:cNvSpPr/>
          <p:nvPr/>
        </p:nvSpPr>
        <p:spPr>
          <a:xfrm>
            <a:off x="4169526" y="1483777"/>
            <a:ext cx="703355" cy="307318"/>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b="1" dirty="0"/>
              <a:t>Pod 4</a:t>
            </a:r>
          </a:p>
          <a:p>
            <a:pPr algn="ctr"/>
            <a:r>
              <a:rPr lang="en-US" sz="800" b="1" dirty="0">
                <a:solidFill>
                  <a:srgbClr val="00B050"/>
                </a:solidFill>
              </a:rPr>
              <a:t>10.100.2.2</a:t>
            </a:r>
          </a:p>
        </p:txBody>
      </p:sp>
      <p:sp>
        <p:nvSpPr>
          <p:cNvPr id="31" name="Rectangle 30">
            <a:extLst>
              <a:ext uri="{FF2B5EF4-FFF2-40B4-BE49-F238E27FC236}">
                <a16:creationId xmlns:a16="http://schemas.microsoft.com/office/drawing/2014/main" id="{D6C8BF32-E14B-4776-BFC7-A5616AC03DED}"/>
              </a:ext>
            </a:extLst>
          </p:cNvPr>
          <p:cNvSpPr/>
          <p:nvPr/>
        </p:nvSpPr>
        <p:spPr>
          <a:xfrm>
            <a:off x="3338609" y="2017683"/>
            <a:ext cx="1530492" cy="320040"/>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b="1" dirty="0"/>
              <a:t>cbr0</a:t>
            </a:r>
          </a:p>
          <a:p>
            <a:pPr algn="ctr"/>
            <a:r>
              <a:rPr lang="en-US" sz="800" b="1" dirty="0">
                <a:solidFill>
                  <a:srgbClr val="00B050"/>
                </a:solidFill>
              </a:rPr>
              <a:t>10.100.2.0/24</a:t>
            </a:r>
          </a:p>
          <a:p>
            <a:pPr algn="ctr"/>
            <a:endParaRPr lang="en-US" sz="800" dirty="0"/>
          </a:p>
        </p:txBody>
      </p:sp>
      <p:sp>
        <p:nvSpPr>
          <p:cNvPr id="32" name="Rectangle 31">
            <a:extLst>
              <a:ext uri="{FF2B5EF4-FFF2-40B4-BE49-F238E27FC236}">
                <a16:creationId xmlns:a16="http://schemas.microsoft.com/office/drawing/2014/main" id="{D8A64333-987B-4C21-AB4C-6C5E84519F0A}"/>
              </a:ext>
            </a:extLst>
          </p:cNvPr>
          <p:cNvSpPr/>
          <p:nvPr/>
        </p:nvSpPr>
        <p:spPr>
          <a:xfrm>
            <a:off x="3352663" y="2592901"/>
            <a:ext cx="1530492" cy="320040"/>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b="1" dirty="0"/>
              <a:t>eth0</a:t>
            </a:r>
          </a:p>
          <a:p>
            <a:pPr algn="ctr"/>
            <a:r>
              <a:rPr lang="en-US" sz="800" b="1" dirty="0">
                <a:solidFill>
                  <a:schemeClr val="tx1"/>
                </a:solidFill>
              </a:rPr>
              <a:t>10.220.1.7</a:t>
            </a:r>
          </a:p>
          <a:p>
            <a:pPr algn="ctr"/>
            <a:endParaRPr lang="en-US" sz="800" dirty="0"/>
          </a:p>
        </p:txBody>
      </p:sp>
      <p:sp>
        <p:nvSpPr>
          <p:cNvPr id="33" name="Rectangle 32">
            <a:extLst>
              <a:ext uri="{FF2B5EF4-FFF2-40B4-BE49-F238E27FC236}">
                <a16:creationId xmlns:a16="http://schemas.microsoft.com/office/drawing/2014/main" id="{A9C1A1A8-D976-4EC2-92C3-63940195B086}"/>
              </a:ext>
            </a:extLst>
          </p:cNvPr>
          <p:cNvSpPr/>
          <p:nvPr/>
        </p:nvSpPr>
        <p:spPr>
          <a:xfrm>
            <a:off x="3345248" y="3076876"/>
            <a:ext cx="1530492" cy="280282"/>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algn="ctr"/>
            <a:r>
              <a:rPr lang="en-US" sz="800" b="1" dirty="0"/>
              <a:t>UDR  - Routing</a:t>
            </a:r>
          </a:p>
        </p:txBody>
      </p:sp>
      <p:graphicFrame>
        <p:nvGraphicFramePr>
          <p:cNvPr id="34" name="Table 46">
            <a:extLst>
              <a:ext uri="{FF2B5EF4-FFF2-40B4-BE49-F238E27FC236}">
                <a16:creationId xmlns:a16="http://schemas.microsoft.com/office/drawing/2014/main" id="{FC13E4F3-F796-4976-9005-29A672FFB6EB}"/>
              </a:ext>
            </a:extLst>
          </p:cNvPr>
          <p:cNvGraphicFramePr>
            <a:graphicFrameLocks noGrp="1"/>
          </p:cNvGraphicFramePr>
          <p:nvPr>
            <p:extLst>
              <p:ext uri="{D42A27DB-BD31-4B8C-83A1-F6EECF244321}">
                <p14:modId xmlns:p14="http://schemas.microsoft.com/office/powerpoint/2010/main" val="3331742959"/>
              </p:ext>
            </p:extLst>
          </p:nvPr>
        </p:nvGraphicFramePr>
        <p:xfrm>
          <a:off x="5184570" y="2607410"/>
          <a:ext cx="1583347" cy="640080"/>
        </p:xfrm>
        <a:graphic>
          <a:graphicData uri="http://schemas.openxmlformats.org/drawingml/2006/table">
            <a:tbl>
              <a:tblPr firstRow="1" bandRow="1">
                <a:tableStyleId>{5940675A-B579-460E-94D1-54222C63F5DA}</a:tableStyleId>
              </a:tblPr>
              <a:tblGrid>
                <a:gridCol w="829992">
                  <a:extLst>
                    <a:ext uri="{9D8B030D-6E8A-4147-A177-3AD203B41FA5}">
                      <a16:colId xmlns:a16="http://schemas.microsoft.com/office/drawing/2014/main" val="1643436125"/>
                    </a:ext>
                  </a:extLst>
                </a:gridCol>
                <a:gridCol w="753355">
                  <a:extLst>
                    <a:ext uri="{9D8B030D-6E8A-4147-A177-3AD203B41FA5}">
                      <a16:colId xmlns:a16="http://schemas.microsoft.com/office/drawing/2014/main" val="3821684210"/>
                    </a:ext>
                  </a:extLst>
                </a:gridCol>
              </a:tblGrid>
              <a:tr h="0">
                <a:tc>
                  <a:txBody>
                    <a:bodyPr/>
                    <a:lstStyle/>
                    <a:p>
                      <a:r>
                        <a:rPr lang="en-US" sz="800" dirty="0">
                          <a:solidFill>
                            <a:schemeClr val="tx1"/>
                          </a:solidFill>
                        </a:rPr>
                        <a:t>Destination</a:t>
                      </a:r>
                    </a:p>
                  </a:txBody>
                  <a:tcPr>
                    <a:solidFill>
                      <a:schemeClr val="accent3">
                        <a:lumMod val="60000"/>
                        <a:lumOff val="40000"/>
                      </a:schemeClr>
                    </a:solidFill>
                  </a:tcPr>
                </a:tc>
                <a:tc>
                  <a:txBody>
                    <a:bodyPr/>
                    <a:lstStyle/>
                    <a:p>
                      <a:r>
                        <a:rPr lang="en-US" sz="800" dirty="0">
                          <a:solidFill>
                            <a:schemeClr val="tx1"/>
                          </a:solidFill>
                        </a:rPr>
                        <a:t>Next hop</a:t>
                      </a:r>
                    </a:p>
                  </a:txBody>
                  <a:tcPr>
                    <a:solidFill>
                      <a:schemeClr val="accent3">
                        <a:lumMod val="60000"/>
                        <a:lumOff val="40000"/>
                      </a:schemeClr>
                    </a:solidFill>
                  </a:tcPr>
                </a:tc>
                <a:extLst>
                  <a:ext uri="{0D108BD9-81ED-4DB2-BD59-A6C34878D82A}">
                    <a16:rowId xmlns:a16="http://schemas.microsoft.com/office/drawing/2014/main" val="552438808"/>
                  </a:ext>
                </a:extLst>
              </a:tr>
              <a:tr h="0">
                <a:tc>
                  <a:txBody>
                    <a:bodyPr/>
                    <a:lstStyle/>
                    <a:p>
                      <a:r>
                        <a:rPr lang="en-US" sz="800" dirty="0"/>
                        <a:t>10.100.1.0/24</a:t>
                      </a:r>
                    </a:p>
                  </a:txBody>
                  <a:tcPr/>
                </a:tc>
                <a:tc>
                  <a:txBody>
                    <a:bodyPr/>
                    <a:lstStyle/>
                    <a:p>
                      <a:r>
                        <a:rPr lang="en-US" sz="800" dirty="0"/>
                        <a:t>10.220.1.6</a:t>
                      </a:r>
                    </a:p>
                  </a:txBody>
                  <a:tcPr/>
                </a:tc>
                <a:extLst>
                  <a:ext uri="{0D108BD9-81ED-4DB2-BD59-A6C34878D82A}">
                    <a16:rowId xmlns:a16="http://schemas.microsoft.com/office/drawing/2014/main" val="2910950017"/>
                  </a:ext>
                </a:extLst>
              </a:tr>
              <a:tr h="0">
                <a:tc>
                  <a:txBody>
                    <a:bodyPr/>
                    <a:lstStyle/>
                    <a:p>
                      <a:r>
                        <a:rPr lang="en-US" sz="800" dirty="0"/>
                        <a:t>10.100.2.0/24</a:t>
                      </a:r>
                    </a:p>
                  </a:txBody>
                  <a:tcPr/>
                </a:tc>
                <a:tc>
                  <a:txBody>
                    <a:bodyPr/>
                    <a:lstStyle/>
                    <a:p>
                      <a:r>
                        <a:rPr lang="en-US" sz="800" dirty="0"/>
                        <a:t>10.220.1.7</a:t>
                      </a:r>
                    </a:p>
                  </a:txBody>
                  <a:tcPr/>
                </a:tc>
                <a:extLst>
                  <a:ext uri="{0D108BD9-81ED-4DB2-BD59-A6C34878D82A}">
                    <a16:rowId xmlns:a16="http://schemas.microsoft.com/office/drawing/2014/main" val="1303189078"/>
                  </a:ext>
                </a:extLst>
              </a:tr>
            </a:tbl>
          </a:graphicData>
        </a:graphic>
      </p:graphicFrame>
      <p:cxnSp>
        <p:nvCxnSpPr>
          <p:cNvPr id="35" name="Straight Arrow Connector 34">
            <a:extLst>
              <a:ext uri="{FF2B5EF4-FFF2-40B4-BE49-F238E27FC236}">
                <a16:creationId xmlns:a16="http://schemas.microsoft.com/office/drawing/2014/main" id="{D813E073-2DAC-4ECD-A755-01753A1C5D34}"/>
              </a:ext>
            </a:extLst>
          </p:cNvPr>
          <p:cNvCxnSpPr>
            <a:cxnSpLocks/>
          </p:cNvCxnSpPr>
          <p:nvPr/>
        </p:nvCxnSpPr>
        <p:spPr>
          <a:xfrm>
            <a:off x="1475353" y="1862109"/>
            <a:ext cx="8059" cy="1812438"/>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50485F9-274D-403D-9D48-695452EDFDEE}"/>
              </a:ext>
            </a:extLst>
          </p:cNvPr>
          <p:cNvCxnSpPr>
            <a:cxnSpLocks/>
          </p:cNvCxnSpPr>
          <p:nvPr/>
        </p:nvCxnSpPr>
        <p:spPr>
          <a:xfrm flipH="1">
            <a:off x="1499515" y="3674547"/>
            <a:ext cx="3253777" cy="0"/>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4C96F33-30CF-4E87-B547-73F5F68FCE49}"/>
              </a:ext>
            </a:extLst>
          </p:cNvPr>
          <p:cNvCxnSpPr>
            <a:cxnSpLocks/>
          </p:cNvCxnSpPr>
          <p:nvPr/>
        </p:nvCxnSpPr>
        <p:spPr>
          <a:xfrm>
            <a:off x="4734940" y="1851768"/>
            <a:ext cx="7502" cy="1822779"/>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6C57B36-CA6F-4FEB-9BBE-4EA02EA3949B}"/>
              </a:ext>
            </a:extLst>
          </p:cNvPr>
          <p:cNvCxnSpPr>
            <a:cxnSpLocks/>
          </p:cNvCxnSpPr>
          <p:nvPr/>
        </p:nvCxnSpPr>
        <p:spPr>
          <a:xfrm>
            <a:off x="1266138" y="1887639"/>
            <a:ext cx="0" cy="3778362"/>
          </a:xfrm>
          <a:prstGeom prst="straightConnector1">
            <a:avLst/>
          </a:prstGeom>
          <a:ln w="19050">
            <a:solidFill>
              <a:srgbClr val="E9C71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F58CB05-ACFE-44A8-A0E5-E0BB1E6B7B07}"/>
              </a:ext>
            </a:extLst>
          </p:cNvPr>
          <p:cNvSpPr/>
          <p:nvPr/>
        </p:nvSpPr>
        <p:spPr>
          <a:xfrm>
            <a:off x="912981" y="1425947"/>
            <a:ext cx="4161727" cy="1073788"/>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B135D06-97F1-4136-B9C0-6430DE34E8CF}"/>
              </a:ext>
            </a:extLst>
          </p:cNvPr>
          <p:cNvSpPr/>
          <p:nvPr/>
        </p:nvSpPr>
        <p:spPr>
          <a:xfrm>
            <a:off x="5242588" y="1218003"/>
            <a:ext cx="1542391" cy="8835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tx1"/>
                </a:solidFill>
              </a:rPr>
              <a:t>A logical address space 10.100.0.0/16 would be used across cluster. Each node in cluster gets a /24 block.</a:t>
            </a:r>
          </a:p>
          <a:p>
            <a:endParaRPr lang="en-US" sz="1000" dirty="0">
              <a:solidFill>
                <a:schemeClr val="tx1"/>
              </a:solidFill>
            </a:endParaRPr>
          </a:p>
          <a:p>
            <a:endParaRPr lang="en-US" sz="1000" dirty="0">
              <a:solidFill>
                <a:schemeClr val="tx1"/>
              </a:solidFill>
            </a:endParaRPr>
          </a:p>
          <a:p>
            <a:endParaRPr lang="en-US" sz="1000" dirty="0"/>
          </a:p>
        </p:txBody>
      </p:sp>
      <p:sp>
        <p:nvSpPr>
          <p:cNvPr id="44" name="Rectangle 43">
            <a:extLst>
              <a:ext uri="{FF2B5EF4-FFF2-40B4-BE49-F238E27FC236}">
                <a16:creationId xmlns:a16="http://schemas.microsoft.com/office/drawing/2014/main" id="{56A037A7-3DD3-4130-9D31-0376F3799BD4}"/>
              </a:ext>
            </a:extLst>
          </p:cNvPr>
          <p:cNvSpPr/>
          <p:nvPr/>
        </p:nvSpPr>
        <p:spPr>
          <a:xfrm>
            <a:off x="1004252" y="3802058"/>
            <a:ext cx="479365" cy="176684"/>
          </a:xfrm>
          <a:prstGeom prst="rect">
            <a:avLst/>
          </a:prstGeom>
          <a:solidFill>
            <a:srgbClr val="0070C0"/>
          </a:solid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pPr algn="ctr"/>
            <a:r>
              <a:rPr lang="en-US" sz="800" b="1" dirty="0">
                <a:solidFill>
                  <a:srgbClr val="E9C71D"/>
                </a:solidFill>
              </a:rPr>
              <a:t>SNAT</a:t>
            </a:r>
          </a:p>
        </p:txBody>
      </p:sp>
      <p:graphicFrame>
        <p:nvGraphicFramePr>
          <p:cNvPr id="46" name="Table 45">
            <a:extLst>
              <a:ext uri="{FF2B5EF4-FFF2-40B4-BE49-F238E27FC236}">
                <a16:creationId xmlns:a16="http://schemas.microsoft.com/office/drawing/2014/main" id="{DFA34185-863E-44B0-8F4A-A1FA10EA6ED7}"/>
              </a:ext>
            </a:extLst>
          </p:cNvPr>
          <p:cNvGraphicFramePr>
            <a:graphicFrameLocks noGrp="1"/>
          </p:cNvGraphicFramePr>
          <p:nvPr>
            <p:extLst>
              <p:ext uri="{D42A27DB-BD31-4B8C-83A1-F6EECF244321}">
                <p14:modId xmlns:p14="http://schemas.microsoft.com/office/powerpoint/2010/main" val="3335065388"/>
              </p:ext>
            </p:extLst>
          </p:nvPr>
        </p:nvGraphicFramePr>
        <p:xfrm>
          <a:off x="7501710" y="626221"/>
          <a:ext cx="4428777" cy="2377440"/>
        </p:xfrm>
        <a:graphic>
          <a:graphicData uri="http://schemas.openxmlformats.org/drawingml/2006/table">
            <a:tbl>
              <a:tblPr firstRow="1" bandRow="1">
                <a:tableStyleId>{5940675A-B579-460E-94D1-54222C63F5DA}</a:tableStyleId>
              </a:tblPr>
              <a:tblGrid>
                <a:gridCol w="807648">
                  <a:extLst>
                    <a:ext uri="{9D8B030D-6E8A-4147-A177-3AD203B41FA5}">
                      <a16:colId xmlns:a16="http://schemas.microsoft.com/office/drawing/2014/main" val="1643436125"/>
                    </a:ext>
                  </a:extLst>
                </a:gridCol>
                <a:gridCol w="643633">
                  <a:extLst>
                    <a:ext uri="{9D8B030D-6E8A-4147-A177-3AD203B41FA5}">
                      <a16:colId xmlns:a16="http://schemas.microsoft.com/office/drawing/2014/main" val="3821684210"/>
                    </a:ext>
                  </a:extLst>
                </a:gridCol>
                <a:gridCol w="903975">
                  <a:extLst>
                    <a:ext uri="{9D8B030D-6E8A-4147-A177-3AD203B41FA5}">
                      <a16:colId xmlns:a16="http://schemas.microsoft.com/office/drawing/2014/main" val="1346400971"/>
                    </a:ext>
                  </a:extLst>
                </a:gridCol>
                <a:gridCol w="2073521">
                  <a:extLst>
                    <a:ext uri="{9D8B030D-6E8A-4147-A177-3AD203B41FA5}">
                      <a16:colId xmlns:a16="http://schemas.microsoft.com/office/drawing/2014/main" val="2643749248"/>
                    </a:ext>
                  </a:extLst>
                </a:gridCol>
              </a:tblGrid>
              <a:tr h="211775">
                <a:tc gridSpan="4">
                  <a:txBody>
                    <a:bodyPr/>
                    <a:lstStyle/>
                    <a:p>
                      <a:r>
                        <a:rPr lang="en-US" sz="800" b="1" kern="1200" dirty="0">
                          <a:solidFill>
                            <a:schemeClr val="tx1"/>
                          </a:solidFill>
                          <a:latin typeface="+mn-lt"/>
                          <a:ea typeface="+mn-ea"/>
                          <a:cs typeface="+mn-cs"/>
                        </a:rPr>
                        <a:t>Pod</a:t>
                      </a:r>
                      <a:r>
                        <a:rPr lang="en-US" sz="800" b="1" dirty="0">
                          <a:solidFill>
                            <a:schemeClr val="tx1"/>
                          </a:solidFill>
                        </a:rPr>
                        <a:t> Outbound</a:t>
                      </a:r>
                    </a:p>
                  </a:txBody>
                  <a:tcPr>
                    <a:solidFill>
                      <a:schemeClr val="bg1">
                        <a:lumMod val="5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2857113674"/>
                  </a:ext>
                </a:extLst>
              </a:tr>
              <a:tr h="177477">
                <a:tc>
                  <a:txBody>
                    <a:bodyPr/>
                    <a:lstStyle/>
                    <a:p>
                      <a:r>
                        <a:rPr lang="en-US" sz="800" dirty="0">
                          <a:solidFill>
                            <a:schemeClr val="tx1"/>
                          </a:solidFill>
                        </a:rPr>
                        <a:t>Traffic Type</a:t>
                      </a:r>
                    </a:p>
                  </a:txBody>
                  <a:tcPr>
                    <a:solidFill>
                      <a:schemeClr val="bg1">
                        <a:lumMod val="85000"/>
                      </a:schemeClr>
                    </a:solidFill>
                  </a:tcPr>
                </a:tc>
                <a:tc>
                  <a:txBody>
                    <a:bodyPr/>
                    <a:lstStyle/>
                    <a:p>
                      <a:r>
                        <a:rPr lang="en-US" sz="800" dirty="0">
                          <a:solidFill>
                            <a:schemeClr val="tx1"/>
                          </a:solidFill>
                        </a:rPr>
                        <a:t>Source</a:t>
                      </a:r>
                    </a:p>
                  </a:txBody>
                  <a:tcPr>
                    <a:solidFill>
                      <a:schemeClr val="bg1">
                        <a:lumMod val="85000"/>
                      </a:schemeClr>
                    </a:solidFill>
                  </a:tcPr>
                </a:tc>
                <a:tc>
                  <a:txBody>
                    <a:bodyPr/>
                    <a:lstStyle/>
                    <a:p>
                      <a:r>
                        <a:rPr lang="en-US" sz="800" dirty="0">
                          <a:solidFill>
                            <a:schemeClr val="tx1"/>
                          </a:solidFill>
                        </a:rPr>
                        <a:t>Destination</a:t>
                      </a:r>
                    </a:p>
                  </a:txBody>
                  <a:tcPr>
                    <a:solidFill>
                      <a:schemeClr val="bg1">
                        <a:lumMod val="85000"/>
                      </a:schemeClr>
                    </a:solidFill>
                  </a:tcPr>
                </a:tc>
                <a:tc>
                  <a:txBody>
                    <a:bodyPr/>
                    <a:lstStyle/>
                    <a:p>
                      <a:r>
                        <a:rPr lang="en-US" sz="800" dirty="0">
                          <a:solidFill>
                            <a:schemeClr val="tx1"/>
                          </a:solidFill>
                        </a:rPr>
                        <a:t>Description</a:t>
                      </a:r>
                    </a:p>
                  </a:txBody>
                  <a:tcPr>
                    <a:solidFill>
                      <a:schemeClr val="bg1">
                        <a:lumMod val="85000"/>
                      </a:schemeClr>
                    </a:solidFill>
                  </a:tcPr>
                </a:tc>
                <a:extLst>
                  <a:ext uri="{0D108BD9-81ED-4DB2-BD59-A6C34878D82A}">
                    <a16:rowId xmlns:a16="http://schemas.microsoft.com/office/drawing/2014/main" val="552438808"/>
                  </a:ext>
                </a:extLst>
              </a:tr>
              <a:tr h="453803">
                <a:tc>
                  <a:txBody>
                    <a:bodyPr/>
                    <a:lstStyle/>
                    <a:p>
                      <a:r>
                        <a:rPr lang="en-US" sz="800" dirty="0"/>
                        <a:t>Pod-Pod</a:t>
                      </a:r>
                    </a:p>
                    <a:p>
                      <a:r>
                        <a:rPr lang="en-US" sz="800" dirty="0"/>
                        <a:t>(Same VM)</a:t>
                      </a:r>
                    </a:p>
                  </a:txBody>
                  <a:tcPr/>
                </a:tc>
                <a:tc>
                  <a:txBody>
                    <a:bodyPr/>
                    <a:lstStyle/>
                    <a:p>
                      <a:r>
                        <a:rPr lang="en-US" sz="800" dirty="0"/>
                        <a:t>Pod 1</a:t>
                      </a:r>
                    </a:p>
                  </a:txBody>
                  <a:tcPr/>
                </a:tc>
                <a:tc>
                  <a:txBody>
                    <a:bodyPr/>
                    <a:lstStyle/>
                    <a:p>
                      <a:r>
                        <a:rPr lang="en-US" sz="800" dirty="0"/>
                        <a:t>Pod 2</a:t>
                      </a:r>
                    </a:p>
                  </a:txBody>
                  <a:tcPr/>
                </a:tc>
                <a:tc>
                  <a:txBody>
                    <a:bodyPr/>
                    <a:lstStyle/>
                    <a:p>
                      <a:r>
                        <a:rPr lang="en-US" sz="800" dirty="0"/>
                        <a:t>The packets reaches destination directly with no UDR as the pod resides in the same node</a:t>
                      </a:r>
                    </a:p>
                  </a:txBody>
                  <a:tcPr/>
                </a:tc>
                <a:extLst>
                  <a:ext uri="{0D108BD9-81ED-4DB2-BD59-A6C34878D82A}">
                    <a16:rowId xmlns:a16="http://schemas.microsoft.com/office/drawing/2014/main" val="3632612784"/>
                  </a:ext>
                </a:extLst>
              </a:tr>
              <a:tr h="332789">
                <a:tc>
                  <a:txBody>
                    <a:bodyPr/>
                    <a:lstStyle/>
                    <a:p>
                      <a:r>
                        <a:rPr lang="en-US" sz="800" dirty="0"/>
                        <a:t>Pod-Pod (Other VM)</a:t>
                      </a:r>
                    </a:p>
                  </a:txBody>
                  <a:tcPr/>
                </a:tc>
                <a:tc>
                  <a:txBody>
                    <a:bodyPr/>
                    <a:lstStyle/>
                    <a:p>
                      <a:r>
                        <a:rPr lang="en-US" sz="800" dirty="0"/>
                        <a:t>Pod 1 </a:t>
                      </a:r>
                    </a:p>
                  </a:txBody>
                  <a:tcPr/>
                </a:tc>
                <a:tc>
                  <a:txBody>
                    <a:bodyPr/>
                    <a:lstStyle/>
                    <a:p>
                      <a:r>
                        <a:rPr lang="en-US" sz="800" dirty="0"/>
                        <a:t>Pod 4</a:t>
                      </a:r>
                    </a:p>
                  </a:txBody>
                  <a:tcPr/>
                </a:tc>
                <a:tc>
                  <a:txBody>
                    <a:bodyPr/>
                    <a:lstStyle/>
                    <a:p>
                      <a:r>
                        <a:rPr lang="en-US" sz="800" dirty="0"/>
                        <a:t>The packets uses UDR to reach destination as Pod4 resides in Node 2</a:t>
                      </a:r>
                    </a:p>
                  </a:txBody>
                  <a:tcPr/>
                </a:tc>
                <a:extLst>
                  <a:ext uri="{0D108BD9-81ED-4DB2-BD59-A6C34878D82A}">
                    <a16:rowId xmlns:a16="http://schemas.microsoft.com/office/drawing/2014/main" val="2910950017"/>
                  </a:ext>
                </a:extLst>
              </a:tr>
              <a:tr h="574817">
                <a:tc>
                  <a:txBody>
                    <a:bodyPr/>
                    <a:lstStyle/>
                    <a:p>
                      <a:r>
                        <a:rPr lang="en-US" sz="800" dirty="0"/>
                        <a:t>Pod-VM (Same Cluster Network)</a:t>
                      </a:r>
                    </a:p>
                  </a:txBody>
                  <a:tcPr/>
                </a:tc>
                <a:tc>
                  <a:txBody>
                    <a:bodyPr/>
                    <a:lstStyle/>
                    <a:p>
                      <a:r>
                        <a:rPr lang="en-US" sz="800" dirty="0"/>
                        <a:t>Pod 1</a:t>
                      </a:r>
                    </a:p>
                  </a:txBody>
                  <a:tcPr/>
                </a:tc>
                <a:tc>
                  <a:txBody>
                    <a:bodyPr/>
                    <a:lstStyle/>
                    <a:p>
                      <a:r>
                        <a:rPr lang="en-US" sz="800" dirty="0"/>
                        <a:t>VM1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Pod1 can access VM1, VM1 sees Node IP of Pod1 as source IP (SNAT)</a:t>
                      </a:r>
                    </a:p>
                    <a:p>
                      <a:endParaRPr lang="en-US" sz="800" dirty="0"/>
                    </a:p>
                  </a:txBody>
                  <a:tcPr/>
                </a:tc>
                <a:extLst>
                  <a:ext uri="{0D108BD9-81ED-4DB2-BD59-A6C34878D82A}">
                    <a16:rowId xmlns:a16="http://schemas.microsoft.com/office/drawing/2014/main" val="3609800877"/>
                  </a:ext>
                </a:extLst>
              </a:tr>
              <a:tr h="574817">
                <a:tc>
                  <a:txBody>
                    <a:bodyPr/>
                    <a:lstStyle/>
                    <a:p>
                      <a:r>
                        <a:rPr lang="en-US" sz="800" dirty="0"/>
                        <a:t>Pod-VM (peered or connected Network)</a:t>
                      </a:r>
                    </a:p>
                  </a:txBody>
                  <a:tcPr/>
                </a:tc>
                <a:tc>
                  <a:txBody>
                    <a:bodyPr/>
                    <a:lstStyle/>
                    <a:p>
                      <a:r>
                        <a:rPr lang="en-US" sz="800" dirty="0"/>
                        <a:t>Pod 1</a:t>
                      </a:r>
                    </a:p>
                  </a:txBody>
                  <a:tcPr/>
                </a:tc>
                <a:tc>
                  <a:txBody>
                    <a:bodyPr/>
                    <a:lstStyle/>
                    <a:p>
                      <a:r>
                        <a:rPr lang="en-US" sz="800" dirty="0"/>
                        <a:t>VM2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Pod1 can access VM2, VM2 sees Node IP of Pod1 as source IP (SNAT)</a:t>
                      </a:r>
                    </a:p>
                  </a:txBody>
                  <a:tcPr/>
                </a:tc>
                <a:extLst>
                  <a:ext uri="{0D108BD9-81ED-4DB2-BD59-A6C34878D82A}">
                    <a16:rowId xmlns:a16="http://schemas.microsoft.com/office/drawing/2014/main" val="1057108787"/>
                  </a:ext>
                </a:extLst>
              </a:tr>
            </a:tbl>
          </a:graphicData>
        </a:graphic>
      </p:graphicFrame>
      <p:graphicFrame>
        <p:nvGraphicFramePr>
          <p:cNvPr id="47" name="Table 46">
            <a:extLst>
              <a:ext uri="{FF2B5EF4-FFF2-40B4-BE49-F238E27FC236}">
                <a16:creationId xmlns:a16="http://schemas.microsoft.com/office/drawing/2014/main" id="{CE3EB70B-FC4E-4C0C-B819-1C6AF4DD2CC3}"/>
              </a:ext>
            </a:extLst>
          </p:cNvPr>
          <p:cNvGraphicFramePr>
            <a:graphicFrameLocks noGrp="1"/>
          </p:cNvGraphicFramePr>
          <p:nvPr>
            <p:extLst>
              <p:ext uri="{D42A27DB-BD31-4B8C-83A1-F6EECF244321}">
                <p14:modId xmlns:p14="http://schemas.microsoft.com/office/powerpoint/2010/main" val="4139866276"/>
              </p:ext>
            </p:extLst>
          </p:nvPr>
        </p:nvGraphicFramePr>
        <p:xfrm>
          <a:off x="7501709" y="3155568"/>
          <a:ext cx="4428777" cy="1105538"/>
        </p:xfrm>
        <a:graphic>
          <a:graphicData uri="http://schemas.openxmlformats.org/drawingml/2006/table">
            <a:tbl>
              <a:tblPr firstRow="1" bandRow="1">
                <a:tableStyleId>{5940675A-B579-460E-94D1-54222C63F5DA}</a:tableStyleId>
              </a:tblPr>
              <a:tblGrid>
                <a:gridCol w="799764">
                  <a:extLst>
                    <a:ext uri="{9D8B030D-6E8A-4147-A177-3AD203B41FA5}">
                      <a16:colId xmlns:a16="http://schemas.microsoft.com/office/drawing/2014/main" val="1643436125"/>
                    </a:ext>
                  </a:extLst>
                </a:gridCol>
                <a:gridCol w="618067">
                  <a:extLst>
                    <a:ext uri="{9D8B030D-6E8A-4147-A177-3AD203B41FA5}">
                      <a16:colId xmlns:a16="http://schemas.microsoft.com/office/drawing/2014/main" val="3821684210"/>
                    </a:ext>
                  </a:extLst>
                </a:gridCol>
                <a:gridCol w="905933">
                  <a:extLst>
                    <a:ext uri="{9D8B030D-6E8A-4147-A177-3AD203B41FA5}">
                      <a16:colId xmlns:a16="http://schemas.microsoft.com/office/drawing/2014/main" val="1346400971"/>
                    </a:ext>
                  </a:extLst>
                </a:gridCol>
                <a:gridCol w="2105013">
                  <a:extLst>
                    <a:ext uri="{9D8B030D-6E8A-4147-A177-3AD203B41FA5}">
                      <a16:colId xmlns:a16="http://schemas.microsoft.com/office/drawing/2014/main" val="2643749248"/>
                    </a:ext>
                  </a:extLst>
                </a:gridCol>
              </a:tblGrid>
              <a:tr h="186560">
                <a:tc gridSpan="4">
                  <a:txBody>
                    <a:bodyPr/>
                    <a:lstStyle/>
                    <a:p>
                      <a:r>
                        <a:rPr lang="en-US" sz="800" b="1" dirty="0">
                          <a:solidFill>
                            <a:schemeClr val="tx1"/>
                          </a:solidFill>
                        </a:rPr>
                        <a:t>Pod Inbound </a:t>
                      </a:r>
                    </a:p>
                  </a:txBody>
                  <a:tcPr>
                    <a:solidFill>
                      <a:schemeClr val="bg1">
                        <a:lumMod val="5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2857113674"/>
                  </a:ext>
                </a:extLst>
              </a:tr>
              <a:tr h="0">
                <a:tc>
                  <a:txBody>
                    <a:bodyPr/>
                    <a:lstStyle/>
                    <a:p>
                      <a:r>
                        <a:rPr lang="en-US" sz="800" dirty="0">
                          <a:solidFill>
                            <a:schemeClr val="tx1"/>
                          </a:solidFill>
                        </a:rPr>
                        <a:t>Traffic Type</a:t>
                      </a:r>
                    </a:p>
                  </a:txBody>
                  <a:tcPr>
                    <a:solidFill>
                      <a:schemeClr val="bg1">
                        <a:lumMod val="85000"/>
                      </a:schemeClr>
                    </a:solidFill>
                  </a:tcPr>
                </a:tc>
                <a:tc>
                  <a:txBody>
                    <a:bodyPr/>
                    <a:lstStyle/>
                    <a:p>
                      <a:r>
                        <a:rPr lang="en-US" sz="800" dirty="0">
                          <a:solidFill>
                            <a:schemeClr val="tx1"/>
                          </a:solidFill>
                        </a:rPr>
                        <a:t>Source</a:t>
                      </a:r>
                    </a:p>
                  </a:txBody>
                  <a:tcPr>
                    <a:solidFill>
                      <a:schemeClr val="bg1">
                        <a:lumMod val="85000"/>
                      </a:schemeClr>
                    </a:solidFill>
                  </a:tcPr>
                </a:tc>
                <a:tc>
                  <a:txBody>
                    <a:bodyPr/>
                    <a:lstStyle/>
                    <a:p>
                      <a:r>
                        <a:rPr lang="en-US" sz="800" dirty="0">
                          <a:solidFill>
                            <a:schemeClr val="tx1"/>
                          </a:solidFill>
                        </a:rPr>
                        <a:t>Destination</a:t>
                      </a:r>
                    </a:p>
                  </a:txBody>
                  <a:tcPr>
                    <a:solidFill>
                      <a:schemeClr val="bg1">
                        <a:lumMod val="85000"/>
                      </a:schemeClr>
                    </a:solidFill>
                  </a:tcPr>
                </a:tc>
                <a:tc>
                  <a:txBody>
                    <a:bodyPr/>
                    <a:lstStyle/>
                    <a:p>
                      <a:r>
                        <a:rPr lang="en-US" sz="800" dirty="0">
                          <a:solidFill>
                            <a:schemeClr val="tx1"/>
                          </a:solidFill>
                        </a:rPr>
                        <a:t>Description</a:t>
                      </a:r>
                    </a:p>
                  </a:txBody>
                  <a:tcPr>
                    <a:solidFill>
                      <a:schemeClr val="bg1">
                        <a:lumMod val="85000"/>
                      </a:schemeClr>
                    </a:solidFill>
                  </a:tcPr>
                </a:tc>
                <a:extLst>
                  <a:ext uri="{0D108BD9-81ED-4DB2-BD59-A6C34878D82A}">
                    <a16:rowId xmlns:a16="http://schemas.microsoft.com/office/drawing/2014/main" val="552438808"/>
                  </a:ext>
                </a:extLst>
              </a:tr>
              <a:tr h="339409">
                <a:tc>
                  <a:txBody>
                    <a:bodyPr/>
                    <a:lstStyle/>
                    <a:p>
                      <a:r>
                        <a:rPr lang="en-US" sz="800" b="0" dirty="0"/>
                        <a:t>VM1-Pod</a:t>
                      </a:r>
                    </a:p>
                  </a:txBody>
                  <a:tcPr/>
                </a:tc>
                <a:tc>
                  <a:txBody>
                    <a:bodyPr/>
                    <a:lstStyle/>
                    <a:p>
                      <a:r>
                        <a:rPr lang="en-US" sz="800" b="0" dirty="0"/>
                        <a:t>VM1</a:t>
                      </a:r>
                    </a:p>
                  </a:txBody>
                  <a:tcPr/>
                </a:tc>
                <a:tc>
                  <a:txBody>
                    <a:bodyPr/>
                    <a:lstStyle/>
                    <a:p>
                      <a:r>
                        <a:rPr lang="en-US" sz="800" b="0" dirty="0"/>
                        <a:t>Pod 1</a:t>
                      </a:r>
                    </a:p>
                  </a:txBody>
                  <a:tcPr/>
                </a:tc>
                <a:tc>
                  <a:txBody>
                    <a:bodyPr/>
                    <a:lstStyle/>
                    <a:p>
                      <a:r>
                        <a:rPr lang="en-US" sz="800" b="0" dirty="0"/>
                        <a:t>Traffic can’t reach POD as the Pod 1 don’t have routable IP address.</a:t>
                      </a:r>
                    </a:p>
                  </a:txBody>
                  <a:tcPr/>
                </a:tc>
                <a:extLst>
                  <a:ext uri="{0D108BD9-81ED-4DB2-BD59-A6C34878D82A}">
                    <a16:rowId xmlns:a16="http://schemas.microsoft.com/office/drawing/2014/main" val="1274348680"/>
                  </a:ext>
                </a:extLst>
              </a:tr>
              <a:tr h="339409">
                <a:tc>
                  <a:txBody>
                    <a:bodyPr/>
                    <a:lstStyle/>
                    <a:p>
                      <a:r>
                        <a:rPr lang="en-US" sz="800" b="0" dirty="0"/>
                        <a:t>VM2-Pod</a:t>
                      </a:r>
                    </a:p>
                  </a:txBody>
                  <a:tcPr/>
                </a:tc>
                <a:tc>
                  <a:txBody>
                    <a:bodyPr/>
                    <a:lstStyle/>
                    <a:p>
                      <a:r>
                        <a:rPr lang="en-US" sz="800" b="0" dirty="0"/>
                        <a:t>VM2</a:t>
                      </a:r>
                    </a:p>
                  </a:txBody>
                  <a:tcPr/>
                </a:tc>
                <a:tc>
                  <a:txBody>
                    <a:bodyPr/>
                    <a:lstStyle/>
                    <a:p>
                      <a:r>
                        <a:rPr lang="en-US" sz="800" b="0" dirty="0"/>
                        <a:t>Pod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dirty="0"/>
                        <a:t>Traffic can’t reach POD as the Pod 1 don’t have routable IP address</a:t>
                      </a:r>
                    </a:p>
                  </a:txBody>
                  <a:tcPr/>
                </a:tc>
                <a:extLst>
                  <a:ext uri="{0D108BD9-81ED-4DB2-BD59-A6C34878D82A}">
                    <a16:rowId xmlns:a16="http://schemas.microsoft.com/office/drawing/2014/main" val="1873769350"/>
                  </a:ext>
                </a:extLst>
              </a:tr>
            </a:tbl>
          </a:graphicData>
        </a:graphic>
      </p:graphicFrame>
      <p:sp>
        <p:nvSpPr>
          <p:cNvPr id="52" name="Rectangle 51">
            <a:extLst>
              <a:ext uri="{FF2B5EF4-FFF2-40B4-BE49-F238E27FC236}">
                <a16:creationId xmlns:a16="http://schemas.microsoft.com/office/drawing/2014/main" id="{A8EEF96E-4725-475B-B92D-9AEC359C01C2}"/>
              </a:ext>
            </a:extLst>
          </p:cNvPr>
          <p:cNvSpPr/>
          <p:nvPr/>
        </p:nvSpPr>
        <p:spPr>
          <a:xfrm>
            <a:off x="1563314" y="5301520"/>
            <a:ext cx="1818614" cy="63142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0F0350A6-251C-4CB8-8103-DA7460CD1F4B}"/>
              </a:ext>
            </a:extLst>
          </p:cNvPr>
          <p:cNvSpPr/>
          <p:nvPr/>
        </p:nvSpPr>
        <p:spPr>
          <a:xfrm>
            <a:off x="1694390" y="5547471"/>
            <a:ext cx="605341" cy="246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VM2</a:t>
            </a:r>
          </a:p>
        </p:txBody>
      </p:sp>
      <p:sp>
        <p:nvSpPr>
          <p:cNvPr id="54" name="TextBox 53">
            <a:extLst>
              <a:ext uri="{FF2B5EF4-FFF2-40B4-BE49-F238E27FC236}">
                <a16:creationId xmlns:a16="http://schemas.microsoft.com/office/drawing/2014/main" id="{88A2C6C4-4858-4E0F-A7BB-BF253B51330A}"/>
              </a:ext>
            </a:extLst>
          </p:cNvPr>
          <p:cNvSpPr txBox="1"/>
          <p:nvPr/>
        </p:nvSpPr>
        <p:spPr>
          <a:xfrm>
            <a:off x="1499515" y="5289316"/>
            <a:ext cx="1558455" cy="246221"/>
          </a:xfrm>
          <a:prstGeom prst="rect">
            <a:avLst/>
          </a:prstGeom>
          <a:noFill/>
        </p:spPr>
        <p:txBody>
          <a:bodyPr wrap="square" rtlCol="0">
            <a:spAutoFit/>
          </a:bodyPr>
          <a:lstStyle/>
          <a:p>
            <a:r>
              <a:rPr lang="en-US" sz="1000" b="1" dirty="0"/>
              <a:t>Subnet(10.110.1.0/24) </a:t>
            </a:r>
          </a:p>
        </p:txBody>
      </p:sp>
      <p:cxnSp>
        <p:nvCxnSpPr>
          <p:cNvPr id="65" name="Straight Arrow Connector 64">
            <a:extLst>
              <a:ext uri="{FF2B5EF4-FFF2-40B4-BE49-F238E27FC236}">
                <a16:creationId xmlns:a16="http://schemas.microsoft.com/office/drawing/2014/main" id="{F8BC3BCA-B68E-4A37-B2F3-F9E7A3B6119D}"/>
              </a:ext>
            </a:extLst>
          </p:cNvPr>
          <p:cNvCxnSpPr>
            <a:cxnSpLocks/>
          </p:cNvCxnSpPr>
          <p:nvPr/>
        </p:nvCxnSpPr>
        <p:spPr>
          <a:xfrm>
            <a:off x="1273630" y="4424097"/>
            <a:ext cx="407761" cy="0"/>
          </a:xfrm>
          <a:prstGeom prst="straightConnector1">
            <a:avLst/>
          </a:prstGeom>
          <a:ln w="19050">
            <a:solidFill>
              <a:srgbClr val="EAC71D"/>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DB02F6-81E8-4AC6-A758-A0160492B11A}"/>
              </a:ext>
            </a:extLst>
          </p:cNvPr>
          <p:cNvCxnSpPr>
            <a:cxnSpLocks/>
          </p:cNvCxnSpPr>
          <p:nvPr/>
        </p:nvCxnSpPr>
        <p:spPr>
          <a:xfrm>
            <a:off x="1270450" y="5666777"/>
            <a:ext cx="407761" cy="0"/>
          </a:xfrm>
          <a:prstGeom prst="straightConnector1">
            <a:avLst/>
          </a:prstGeom>
          <a:ln w="19050">
            <a:solidFill>
              <a:srgbClr val="EAC71D"/>
            </a:solidFill>
            <a:tailEnd type="triangle"/>
          </a:ln>
        </p:spPr>
        <p:style>
          <a:lnRef idx="1">
            <a:schemeClr val="accent1"/>
          </a:lnRef>
          <a:fillRef idx="0">
            <a:schemeClr val="accent1"/>
          </a:fillRef>
          <a:effectRef idx="0">
            <a:schemeClr val="accent1"/>
          </a:effectRef>
          <a:fontRef idx="minor">
            <a:schemeClr val="tx1"/>
          </a:fontRef>
        </p:style>
      </p:cxnSp>
      <p:sp>
        <p:nvSpPr>
          <p:cNvPr id="45" name="Title 1">
            <a:extLst>
              <a:ext uri="{FF2B5EF4-FFF2-40B4-BE49-F238E27FC236}">
                <a16:creationId xmlns:a16="http://schemas.microsoft.com/office/drawing/2014/main" id="{24188B81-CE83-4F2A-B4BC-29A47E0BA813}"/>
              </a:ext>
            </a:extLst>
          </p:cNvPr>
          <p:cNvSpPr>
            <a:spLocks noGrp="1"/>
          </p:cNvSpPr>
          <p:nvPr>
            <p:ph type="title"/>
          </p:nvPr>
        </p:nvSpPr>
        <p:spPr>
          <a:xfrm>
            <a:off x="456691" y="74713"/>
            <a:ext cx="10808209" cy="307777"/>
          </a:xfrm>
        </p:spPr>
        <p:txBody>
          <a:bodyPr/>
          <a:lstStyle/>
          <a:p>
            <a:r>
              <a:rPr lang="en-US" dirty="0"/>
              <a:t>Pod Connectivity ( </a:t>
            </a:r>
            <a:r>
              <a:rPr lang="en-US" b="1" dirty="0" err="1"/>
              <a:t>Kubenet</a:t>
            </a:r>
            <a:r>
              <a:rPr lang="en-US" dirty="0"/>
              <a:t> )</a:t>
            </a:r>
          </a:p>
        </p:txBody>
      </p:sp>
      <p:cxnSp>
        <p:nvCxnSpPr>
          <p:cNvPr id="48" name="Straight Connector 47">
            <a:extLst>
              <a:ext uri="{FF2B5EF4-FFF2-40B4-BE49-F238E27FC236}">
                <a16:creationId xmlns:a16="http://schemas.microsoft.com/office/drawing/2014/main" id="{4CE1D872-8C87-4FDC-B779-A0EC2DE00B30}"/>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24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E9B569-4B5D-49C5-B58A-5344799AF54C}"/>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E805E340-CD29-41E7-B987-1C0CB5331CB8}"/>
              </a:ext>
            </a:extLst>
          </p:cNvPr>
          <p:cNvSpPr>
            <a:spLocks noGrp="1"/>
          </p:cNvSpPr>
          <p:nvPr>
            <p:ph type="sldNum" sz="quarter" idx="4"/>
          </p:nvPr>
        </p:nvSpPr>
        <p:spPr/>
        <p:txBody>
          <a:bodyPr/>
          <a:lstStyle/>
          <a:p>
            <a:fld id="{C53E075B-3175-45CF-B3C7-FEDF3F5961E3}" type="slidenum">
              <a:rPr lang="en-US" smtClean="0"/>
              <a:pPr/>
              <a:t>17</a:t>
            </a:fld>
            <a:endParaRPr lang="en-US" dirty="0"/>
          </a:p>
        </p:txBody>
      </p:sp>
      <p:sp>
        <p:nvSpPr>
          <p:cNvPr id="6" name="Rectangle 5">
            <a:extLst>
              <a:ext uri="{FF2B5EF4-FFF2-40B4-BE49-F238E27FC236}">
                <a16:creationId xmlns:a16="http://schemas.microsoft.com/office/drawing/2014/main" id="{11A976E9-DF0B-4ACB-A749-B0F93FB5ED90}"/>
              </a:ext>
            </a:extLst>
          </p:cNvPr>
          <p:cNvSpPr/>
          <p:nvPr/>
        </p:nvSpPr>
        <p:spPr>
          <a:xfrm>
            <a:off x="705533" y="929764"/>
            <a:ext cx="5076255" cy="2677033"/>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7E6BE12-E99C-4061-98AE-F81C7EB80324}"/>
              </a:ext>
            </a:extLst>
          </p:cNvPr>
          <p:cNvSpPr/>
          <p:nvPr/>
        </p:nvSpPr>
        <p:spPr>
          <a:xfrm>
            <a:off x="913041" y="1352045"/>
            <a:ext cx="2229748" cy="20163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14E8AD8-43F7-400D-87A2-7D3B7422CF32}"/>
              </a:ext>
            </a:extLst>
          </p:cNvPr>
          <p:cNvSpPr txBox="1"/>
          <p:nvPr/>
        </p:nvSpPr>
        <p:spPr>
          <a:xfrm>
            <a:off x="1632250" y="1136898"/>
            <a:ext cx="1558455" cy="246221"/>
          </a:xfrm>
          <a:prstGeom prst="rect">
            <a:avLst/>
          </a:prstGeom>
          <a:noFill/>
        </p:spPr>
        <p:txBody>
          <a:bodyPr wrap="square" rtlCol="0">
            <a:spAutoFit/>
          </a:bodyPr>
          <a:lstStyle/>
          <a:p>
            <a:r>
              <a:rPr lang="en-US" sz="1000" b="1" dirty="0"/>
              <a:t>Node 1</a:t>
            </a:r>
          </a:p>
        </p:txBody>
      </p:sp>
      <p:sp>
        <p:nvSpPr>
          <p:cNvPr id="9" name="Rectangle 8">
            <a:extLst>
              <a:ext uri="{FF2B5EF4-FFF2-40B4-BE49-F238E27FC236}">
                <a16:creationId xmlns:a16="http://schemas.microsoft.com/office/drawing/2014/main" id="{29951040-A450-4AA9-87F2-064B5D50D599}"/>
              </a:ext>
            </a:extLst>
          </p:cNvPr>
          <p:cNvSpPr/>
          <p:nvPr/>
        </p:nvSpPr>
        <p:spPr>
          <a:xfrm>
            <a:off x="1107701" y="1483179"/>
            <a:ext cx="845131" cy="315783"/>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dirty="0">
                <a:solidFill>
                  <a:schemeClr val="bg1"/>
                </a:solidFill>
              </a:rPr>
              <a:t>Pod 1</a:t>
            </a:r>
          </a:p>
          <a:p>
            <a:pPr algn="ctr"/>
            <a:r>
              <a:rPr lang="en-US" sz="800" dirty="0">
                <a:solidFill>
                  <a:schemeClr val="bg1"/>
                </a:solidFill>
              </a:rPr>
              <a:t>10.220.1.8</a:t>
            </a:r>
          </a:p>
        </p:txBody>
      </p:sp>
      <p:sp>
        <p:nvSpPr>
          <p:cNvPr id="10" name="Rectangle 9">
            <a:extLst>
              <a:ext uri="{FF2B5EF4-FFF2-40B4-BE49-F238E27FC236}">
                <a16:creationId xmlns:a16="http://schemas.microsoft.com/office/drawing/2014/main" id="{F4C115E4-7DB9-4283-8517-E69D1E83B120}"/>
              </a:ext>
            </a:extLst>
          </p:cNvPr>
          <p:cNvSpPr/>
          <p:nvPr/>
        </p:nvSpPr>
        <p:spPr>
          <a:xfrm>
            <a:off x="593163" y="646363"/>
            <a:ext cx="5434460" cy="4096322"/>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E89E1AC-52BC-4859-A6F4-98C5E5392318}"/>
              </a:ext>
            </a:extLst>
          </p:cNvPr>
          <p:cNvSpPr txBox="1"/>
          <p:nvPr/>
        </p:nvSpPr>
        <p:spPr>
          <a:xfrm>
            <a:off x="574281" y="651812"/>
            <a:ext cx="2769974" cy="246221"/>
          </a:xfrm>
          <a:prstGeom prst="rect">
            <a:avLst/>
          </a:prstGeom>
          <a:noFill/>
        </p:spPr>
        <p:txBody>
          <a:bodyPr wrap="square" rtlCol="0">
            <a:spAutoFit/>
          </a:bodyPr>
          <a:lstStyle/>
          <a:p>
            <a:r>
              <a:rPr lang="en-US" sz="1000" b="1" dirty="0"/>
              <a:t>AKS Virtual Network (10.220.0.0/16)</a:t>
            </a:r>
          </a:p>
        </p:txBody>
      </p:sp>
      <p:sp>
        <p:nvSpPr>
          <p:cNvPr id="20" name="TextBox 19">
            <a:extLst>
              <a:ext uri="{FF2B5EF4-FFF2-40B4-BE49-F238E27FC236}">
                <a16:creationId xmlns:a16="http://schemas.microsoft.com/office/drawing/2014/main" id="{933A8CDC-3AF4-42BE-9AF3-FA98CE52D0CB}"/>
              </a:ext>
            </a:extLst>
          </p:cNvPr>
          <p:cNvSpPr txBox="1"/>
          <p:nvPr/>
        </p:nvSpPr>
        <p:spPr>
          <a:xfrm>
            <a:off x="657617" y="937649"/>
            <a:ext cx="1983260" cy="246221"/>
          </a:xfrm>
          <a:prstGeom prst="rect">
            <a:avLst/>
          </a:prstGeom>
          <a:noFill/>
        </p:spPr>
        <p:txBody>
          <a:bodyPr wrap="square" rtlCol="0">
            <a:spAutoFit/>
          </a:bodyPr>
          <a:lstStyle/>
          <a:p>
            <a:r>
              <a:rPr lang="en-US" sz="1000" b="1" dirty="0"/>
              <a:t>AKS Subnet (10.220.1.0/24)</a:t>
            </a:r>
          </a:p>
        </p:txBody>
      </p:sp>
      <p:sp>
        <p:nvSpPr>
          <p:cNvPr id="23" name="Rectangle 22">
            <a:extLst>
              <a:ext uri="{FF2B5EF4-FFF2-40B4-BE49-F238E27FC236}">
                <a16:creationId xmlns:a16="http://schemas.microsoft.com/office/drawing/2014/main" id="{E43F3B12-EF95-45AD-99EA-E58FFF8377B0}"/>
              </a:ext>
            </a:extLst>
          </p:cNvPr>
          <p:cNvSpPr/>
          <p:nvPr/>
        </p:nvSpPr>
        <p:spPr>
          <a:xfrm>
            <a:off x="2131699" y="1503921"/>
            <a:ext cx="851060" cy="307318"/>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dirty="0">
                <a:solidFill>
                  <a:schemeClr val="bg1"/>
                </a:solidFill>
              </a:rPr>
              <a:t>Pod 2</a:t>
            </a:r>
          </a:p>
          <a:p>
            <a:pPr algn="ctr"/>
            <a:r>
              <a:rPr lang="en-US" sz="800" dirty="0">
                <a:solidFill>
                  <a:schemeClr val="bg1"/>
                </a:solidFill>
              </a:rPr>
              <a:t>10.220.1.9</a:t>
            </a:r>
          </a:p>
        </p:txBody>
      </p:sp>
      <p:sp>
        <p:nvSpPr>
          <p:cNvPr id="24" name="Rectangle 23">
            <a:extLst>
              <a:ext uri="{FF2B5EF4-FFF2-40B4-BE49-F238E27FC236}">
                <a16:creationId xmlns:a16="http://schemas.microsoft.com/office/drawing/2014/main" id="{58805A13-9128-4C4D-B3A1-34574E7DC714}"/>
              </a:ext>
            </a:extLst>
          </p:cNvPr>
          <p:cNvSpPr/>
          <p:nvPr/>
        </p:nvSpPr>
        <p:spPr>
          <a:xfrm>
            <a:off x="1110233" y="2037827"/>
            <a:ext cx="1851895" cy="320040"/>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dirty="0">
                <a:solidFill>
                  <a:schemeClr val="bg1"/>
                </a:solidFill>
              </a:rPr>
              <a:t>azure0</a:t>
            </a:r>
          </a:p>
          <a:p>
            <a:pPr algn="ctr"/>
            <a:r>
              <a:rPr lang="en-US" sz="800" dirty="0">
                <a:solidFill>
                  <a:schemeClr val="bg1"/>
                </a:solidFill>
              </a:rPr>
              <a:t>10.220.1.6</a:t>
            </a:r>
          </a:p>
          <a:p>
            <a:pPr algn="ctr"/>
            <a:endParaRPr lang="en-US" sz="800" dirty="0">
              <a:solidFill>
                <a:schemeClr val="bg1"/>
              </a:solidFill>
            </a:endParaRPr>
          </a:p>
        </p:txBody>
      </p:sp>
      <p:sp>
        <p:nvSpPr>
          <p:cNvPr id="25" name="Rectangle 24">
            <a:extLst>
              <a:ext uri="{FF2B5EF4-FFF2-40B4-BE49-F238E27FC236}">
                <a16:creationId xmlns:a16="http://schemas.microsoft.com/office/drawing/2014/main" id="{9B245B96-0814-4267-AC28-39A0D8AAFC97}"/>
              </a:ext>
            </a:extLst>
          </p:cNvPr>
          <p:cNvSpPr/>
          <p:nvPr/>
        </p:nvSpPr>
        <p:spPr>
          <a:xfrm>
            <a:off x="1130864" y="2589065"/>
            <a:ext cx="1851895" cy="320040"/>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dirty="0">
                <a:solidFill>
                  <a:schemeClr val="bg1"/>
                </a:solidFill>
              </a:rPr>
              <a:t>eth0</a:t>
            </a:r>
          </a:p>
          <a:p>
            <a:pPr algn="ctr"/>
            <a:r>
              <a:rPr lang="en-US" sz="800" dirty="0">
                <a:solidFill>
                  <a:schemeClr val="bg1"/>
                </a:solidFill>
              </a:rPr>
              <a:t>10.220.1.6</a:t>
            </a:r>
          </a:p>
          <a:p>
            <a:pPr algn="ctr"/>
            <a:endParaRPr lang="en-US" sz="800" dirty="0">
              <a:solidFill>
                <a:schemeClr val="bg1"/>
              </a:solidFill>
            </a:endParaRPr>
          </a:p>
        </p:txBody>
      </p:sp>
      <p:sp>
        <p:nvSpPr>
          <p:cNvPr id="26" name="Rectangle 25">
            <a:extLst>
              <a:ext uri="{FF2B5EF4-FFF2-40B4-BE49-F238E27FC236}">
                <a16:creationId xmlns:a16="http://schemas.microsoft.com/office/drawing/2014/main" id="{BFD3C957-28FC-4D8A-849E-A483A833328E}"/>
              </a:ext>
            </a:extLst>
          </p:cNvPr>
          <p:cNvSpPr/>
          <p:nvPr/>
        </p:nvSpPr>
        <p:spPr>
          <a:xfrm>
            <a:off x="3369572" y="1352044"/>
            <a:ext cx="2141216" cy="20163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BACCC31-5F12-46D3-873E-9367314F354A}"/>
              </a:ext>
            </a:extLst>
          </p:cNvPr>
          <p:cNvSpPr txBox="1"/>
          <p:nvPr/>
        </p:nvSpPr>
        <p:spPr>
          <a:xfrm>
            <a:off x="4223332" y="1136242"/>
            <a:ext cx="1558455" cy="246221"/>
          </a:xfrm>
          <a:prstGeom prst="rect">
            <a:avLst/>
          </a:prstGeom>
          <a:noFill/>
        </p:spPr>
        <p:txBody>
          <a:bodyPr wrap="square" rtlCol="0">
            <a:spAutoFit/>
          </a:bodyPr>
          <a:lstStyle/>
          <a:p>
            <a:r>
              <a:rPr lang="en-US" sz="1000" b="1" dirty="0"/>
              <a:t>Node 2 </a:t>
            </a:r>
          </a:p>
        </p:txBody>
      </p:sp>
      <p:sp>
        <p:nvSpPr>
          <p:cNvPr id="28" name="Rectangle 27">
            <a:extLst>
              <a:ext uri="{FF2B5EF4-FFF2-40B4-BE49-F238E27FC236}">
                <a16:creationId xmlns:a16="http://schemas.microsoft.com/office/drawing/2014/main" id="{31993FC3-2066-4ECF-9C16-FD323298F35E}"/>
              </a:ext>
            </a:extLst>
          </p:cNvPr>
          <p:cNvSpPr/>
          <p:nvPr/>
        </p:nvSpPr>
        <p:spPr>
          <a:xfrm>
            <a:off x="3700297" y="1495196"/>
            <a:ext cx="698455" cy="315783"/>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dirty="0">
                <a:solidFill>
                  <a:schemeClr val="bg1"/>
                </a:solidFill>
              </a:rPr>
              <a:t>Pod 3</a:t>
            </a:r>
          </a:p>
          <a:p>
            <a:pPr algn="ctr"/>
            <a:r>
              <a:rPr lang="en-US" sz="800" dirty="0">
                <a:solidFill>
                  <a:schemeClr val="bg1"/>
                </a:solidFill>
              </a:rPr>
              <a:t>10.220.1.10</a:t>
            </a:r>
          </a:p>
        </p:txBody>
      </p:sp>
      <p:sp>
        <p:nvSpPr>
          <p:cNvPr id="29" name="Rectangle 28">
            <a:extLst>
              <a:ext uri="{FF2B5EF4-FFF2-40B4-BE49-F238E27FC236}">
                <a16:creationId xmlns:a16="http://schemas.microsoft.com/office/drawing/2014/main" id="{1DA3DA24-B73F-4FE4-B6E4-F0E618D52BED}"/>
              </a:ext>
            </a:extLst>
          </p:cNvPr>
          <p:cNvSpPr/>
          <p:nvPr/>
        </p:nvSpPr>
        <p:spPr>
          <a:xfrm>
            <a:off x="4524575" y="1503921"/>
            <a:ext cx="703355" cy="307318"/>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dirty="0">
                <a:solidFill>
                  <a:schemeClr val="bg1"/>
                </a:solidFill>
              </a:rPr>
              <a:t>Pod 4</a:t>
            </a:r>
          </a:p>
          <a:p>
            <a:pPr algn="ctr"/>
            <a:r>
              <a:rPr lang="en-US" sz="800" dirty="0">
                <a:solidFill>
                  <a:schemeClr val="bg1"/>
                </a:solidFill>
              </a:rPr>
              <a:t>10.220.1.11</a:t>
            </a:r>
          </a:p>
        </p:txBody>
      </p:sp>
      <p:sp>
        <p:nvSpPr>
          <p:cNvPr id="30" name="Rectangle 29">
            <a:extLst>
              <a:ext uri="{FF2B5EF4-FFF2-40B4-BE49-F238E27FC236}">
                <a16:creationId xmlns:a16="http://schemas.microsoft.com/office/drawing/2014/main" id="{C7BBC858-C2E0-44E4-8832-A0D9A5C52F6F}"/>
              </a:ext>
            </a:extLst>
          </p:cNvPr>
          <p:cNvSpPr/>
          <p:nvPr/>
        </p:nvSpPr>
        <p:spPr>
          <a:xfrm>
            <a:off x="3693658" y="2037827"/>
            <a:ext cx="1530492" cy="320040"/>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dirty="0"/>
              <a:t>azure0</a:t>
            </a:r>
          </a:p>
          <a:p>
            <a:pPr algn="ctr"/>
            <a:r>
              <a:rPr lang="en-US" sz="800" dirty="0">
                <a:solidFill>
                  <a:schemeClr val="bg1"/>
                </a:solidFill>
              </a:rPr>
              <a:t>10.220.1.7</a:t>
            </a:r>
          </a:p>
          <a:p>
            <a:pPr algn="ctr"/>
            <a:endParaRPr lang="en-US" sz="800" dirty="0"/>
          </a:p>
        </p:txBody>
      </p:sp>
      <p:sp>
        <p:nvSpPr>
          <p:cNvPr id="31" name="Rectangle 30">
            <a:extLst>
              <a:ext uri="{FF2B5EF4-FFF2-40B4-BE49-F238E27FC236}">
                <a16:creationId xmlns:a16="http://schemas.microsoft.com/office/drawing/2014/main" id="{5C6BDABC-BA3A-4870-8C1E-D4690BF8C097}"/>
              </a:ext>
            </a:extLst>
          </p:cNvPr>
          <p:cNvSpPr/>
          <p:nvPr/>
        </p:nvSpPr>
        <p:spPr>
          <a:xfrm>
            <a:off x="3707712" y="2613045"/>
            <a:ext cx="1530492" cy="320040"/>
          </a:xfrm>
          <a:prstGeom prst="rect">
            <a:avLst/>
          </a:prstGeom>
          <a:solidFill>
            <a:srgbClr val="0070C0"/>
          </a:soli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800" dirty="0">
                <a:solidFill>
                  <a:schemeClr val="bg1"/>
                </a:solidFill>
              </a:rPr>
              <a:t>eth0</a:t>
            </a:r>
          </a:p>
          <a:p>
            <a:pPr algn="ctr"/>
            <a:r>
              <a:rPr lang="en-US" sz="800" dirty="0">
                <a:solidFill>
                  <a:schemeClr val="bg1"/>
                </a:solidFill>
              </a:rPr>
              <a:t>10.220.1.7</a:t>
            </a:r>
          </a:p>
          <a:p>
            <a:pPr algn="ctr"/>
            <a:endParaRPr lang="en-US" sz="800" dirty="0">
              <a:solidFill>
                <a:schemeClr val="bg1"/>
              </a:solidFill>
            </a:endParaRPr>
          </a:p>
        </p:txBody>
      </p:sp>
      <p:cxnSp>
        <p:nvCxnSpPr>
          <p:cNvPr id="32" name="Straight Arrow Connector 31">
            <a:extLst>
              <a:ext uri="{FF2B5EF4-FFF2-40B4-BE49-F238E27FC236}">
                <a16:creationId xmlns:a16="http://schemas.microsoft.com/office/drawing/2014/main" id="{8548DA5B-2FC9-4B7E-B904-761DCD0FB32E}"/>
              </a:ext>
            </a:extLst>
          </p:cNvPr>
          <p:cNvCxnSpPr>
            <a:cxnSpLocks/>
          </p:cNvCxnSpPr>
          <p:nvPr/>
        </p:nvCxnSpPr>
        <p:spPr>
          <a:xfrm>
            <a:off x="1718277" y="1842345"/>
            <a:ext cx="19992" cy="1828748"/>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80867F-9638-4233-BF22-0DD15C3011D4}"/>
              </a:ext>
            </a:extLst>
          </p:cNvPr>
          <p:cNvCxnSpPr>
            <a:cxnSpLocks/>
          </p:cNvCxnSpPr>
          <p:nvPr/>
        </p:nvCxnSpPr>
        <p:spPr>
          <a:xfrm flipH="1" flipV="1">
            <a:off x="1738269" y="3671093"/>
            <a:ext cx="3370072" cy="2359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C4F930-F9AA-4F28-9E2F-D3EBD594BD65}"/>
              </a:ext>
            </a:extLst>
          </p:cNvPr>
          <p:cNvCxnSpPr>
            <a:cxnSpLocks/>
          </p:cNvCxnSpPr>
          <p:nvPr/>
        </p:nvCxnSpPr>
        <p:spPr>
          <a:xfrm>
            <a:off x="5089989" y="1871912"/>
            <a:ext cx="7502" cy="1822779"/>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24C4658-1956-45E8-A12F-3C43035C296F}"/>
              </a:ext>
            </a:extLst>
          </p:cNvPr>
          <p:cNvCxnSpPr>
            <a:cxnSpLocks/>
          </p:cNvCxnSpPr>
          <p:nvPr/>
        </p:nvCxnSpPr>
        <p:spPr>
          <a:xfrm>
            <a:off x="1584912" y="1834197"/>
            <a:ext cx="0" cy="2373860"/>
          </a:xfrm>
          <a:prstGeom prst="straightConnector1">
            <a:avLst/>
          </a:prstGeom>
          <a:ln w="1905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A183A7-E9B9-4F9A-8B20-1F74FE7265F0}"/>
              </a:ext>
            </a:extLst>
          </p:cNvPr>
          <p:cNvCxnSpPr>
            <a:cxnSpLocks/>
          </p:cNvCxnSpPr>
          <p:nvPr/>
        </p:nvCxnSpPr>
        <p:spPr>
          <a:xfrm flipH="1">
            <a:off x="1266223" y="1812274"/>
            <a:ext cx="15423" cy="3959074"/>
          </a:xfrm>
          <a:prstGeom prst="straightConnector1">
            <a:avLst/>
          </a:prstGeom>
          <a:ln w="19050">
            <a:solidFill>
              <a:srgbClr val="00B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57D83067-5CEF-4CCE-82C3-A6AB92230367}"/>
              </a:ext>
            </a:extLst>
          </p:cNvPr>
          <p:cNvSpPr/>
          <p:nvPr/>
        </p:nvSpPr>
        <p:spPr>
          <a:xfrm>
            <a:off x="639610" y="5140092"/>
            <a:ext cx="5388014" cy="112123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3431AFE1-B611-4F52-8075-7BC0980AA558}"/>
              </a:ext>
            </a:extLst>
          </p:cNvPr>
          <p:cNvSpPr/>
          <p:nvPr/>
        </p:nvSpPr>
        <p:spPr>
          <a:xfrm>
            <a:off x="1746194" y="3891128"/>
            <a:ext cx="1818614" cy="68021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7B4E6AB3-0C69-4DA3-AEAE-15B73302CDF1}"/>
              </a:ext>
            </a:extLst>
          </p:cNvPr>
          <p:cNvSpPr/>
          <p:nvPr/>
        </p:nvSpPr>
        <p:spPr>
          <a:xfrm>
            <a:off x="1919959" y="4131589"/>
            <a:ext cx="605341" cy="2563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VM1</a:t>
            </a:r>
          </a:p>
        </p:txBody>
      </p:sp>
      <p:sp>
        <p:nvSpPr>
          <p:cNvPr id="55" name="TextBox 54">
            <a:extLst>
              <a:ext uri="{FF2B5EF4-FFF2-40B4-BE49-F238E27FC236}">
                <a16:creationId xmlns:a16="http://schemas.microsoft.com/office/drawing/2014/main" id="{D40BACE7-AB05-46F7-A3DB-E5B49FA56888}"/>
              </a:ext>
            </a:extLst>
          </p:cNvPr>
          <p:cNvSpPr txBox="1"/>
          <p:nvPr/>
        </p:nvSpPr>
        <p:spPr>
          <a:xfrm>
            <a:off x="647668" y="6011701"/>
            <a:ext cx="3131640" cy="246221"/>
          </a:xfrm>
          <a:prstGeom prst="rect">
            <a:avLst/>
          </a:prstGeom>
          <a:noFill/>
        </p:spPr>
        <p:txBody>
          <a:bodyPr wrap="square" rtlCol="0">
            <a:spAutoFit/>
          </a:bodyPr>
          <a:lstStyle/>
          <a:p>
            <a:r>
              <a:rPr lang="en-US" sz="1000" b="1" dirty="0"/>
              <a:t>Peered/On Premise Network (10.110.0.0/16)</a:t>
            </a:r>
          </a:p>
        </p:txBody>
      </p:sp>
      <p:sp>
        <p:nvSpPr>
          <p:cNvPr id="56" name="TextBox 55">
            <a:extLst>
              <a:ext uri="{FF2B5EF4-FFF2-40B4-BE49-F238E27FC236}">
                <a16:creationId xmlns:a16="http://schemas.microsoft.com/office/drawing/2014/main" id="{FBFCC5B7-3C3B-48F3-8E31-5F8A1A30977E}"/>
              </a:ext>
            </a:extLst>
          </p:cNvPr>
          <p:cNvSpPr txBox="1"/>
          <p:nvPr/>
        </p:nvSpPr>
        <p:spPr>
          <a:xfrm>
            <a:off x="1682395" y="3884188"/>
            <a:ext cx="1558455" cy="246221"/>
          </a:xfrm>
          <a:prstGeom prst="rect">
            <a:avLst/>
          </a:prstGeom>
          <a:noFill/>
        </p:spPr>
        <p:txBody>
          <a:bodyPr wrap="square" rtlCol="0">
            <a:spAutoFit/>
          </a:bodyPr>
          <a:lstStyle/>
          <a:p>
            <a:r>
              <a:rPr lang="en-US" sz="1000" b="1" dirty="0"/>
              <a:t>Subnet(10.220.2.0/24) </a:t>
            </a:r>
          </a:p>
        </p:txBody>
      </p:sp>
      <p:sp>
        <p:nvSpPr>
          <p:cNvPr id="59" name="Rectangle 58">
            <a:extLst>
              <a:ext uri="{FF2B5EF4-FFF2-40B4-BE49-F238E27FC236}">
                <a16:creationId xmlns:a16="http://schemas.microsoft.com/office/drawing/2014/main" id="{EECED578-3657-48C1-8972-FDEB84ABA5B0}"/>
              </a:ext>
            </a:extLst>
          </p:cNvPr>
          <p:cNvSpPr/>
          <p:nvPr/>
        </p:nvSpPr>
        <p:spPr>
          <a:xfrm>
            <a:off x="1746194" y="5300543"/>
            <a:ext cx="1818614" cy="63142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6DB1D9A6-5DF4-405B-A3B1-FE269B2F8DF2}"/>
              </a:ext>
            </a:extLst>
          </p:cNvPr>
          <p:cNvSpPr/>
          <p:nvPr/>
        </p:nvSpPr>
        <p:spPr>
          <a:xfrm>
            <a:off x="1941383" y="5546468"/>
            <a:ext cx="605341" cy="246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VM2</a:t>
            </a:r>
          </a:p>
        </p:txBody>
      </p:sp>
      <p:sp>
        <p:nvSpPr>
          <p:cNvPr id="61" name="TextBox 60">
            <a:extLst>
              <a:ext uri="{FF2B5EF4-FFF2-40B4-BE49-F238E27FC236}">
                <a16:creationId xmlns:a16="http://schemas.microsoft.com/office/drawing/2014/main" id="{15326A30-48EB-45AF-89A4-2E56A2692BC9}"/>
              </a:ext>
            </a:extLst>
          </p:cNvPr>
          <p:cNvSpPr txBox="1"/>
          <p:nvPr/>
        </p:nvSpPr>
        <p:spPr>
          <a:xfrm>
            <a:off x="1682395" y="5288339"/>
            <a:ext cx="1558455" cy="246221"/>
          </a:xfrm>
          <a:prstGeom prst="rect">
            <a:avLst/>
          </a:prstGeom>
          <a:noFill/>
        </p:spPr>
        <p:txBody>
          <a:bodyPr wrap="square" rtlCol="0">
            <a:spAutoFit/>
          </a:bodyPr>
          <a:lstStyle/>
          <a:p>
            <a:r>
              <a:rPr lang="en-US" sz="1000" b="1" dirty="0"/>
              <a:t>Subnet(10.110.1.0/24) </a:t>
            </a:r>
          </a:p>
        </p:txBody>
      </p:sp>
      <p:cxnSp>
        <p:nvCxnSpPr>
          <p:cNvPr id="62" name="Straight Arrow Connector 61">
            <a:extLst>
              <a:ext uri="{FF2B5EF4-FFF2-40B4-BE49-F238E27FC236}">
                <a16:creationId xmlns:a16="http://schemas.microsoft.com/office/drawing/2014/main" id="{EE4C766F-AC1C-4541-8038-6E6F60833134}"/>
              </a:ext>
            </a:extLst>
          </p:cNvPr>
          <p:cNvCxnSpPr>
            <a:cxnSpLocks/>
          </p:cNvCxnSpPr>
          <p:nvPr/>
        </p:nvCxnSpPr>
        <p:spPr>
          <a:xfrm>
            <a:off x="1444947" y="4294735"/>
            <a:ext cx="448537" cy="0"/>
          </a:xfrm>
          <a:prstGeom prst="straightConnector1">
            <a:avLst/>
          </a:prstGeom>
          <a:ln w="19050">
            <a:solidFill>
              <a:srgbClr val="EAC71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4E472E3-9223-43B9-8FC9-A9FE0B6D7F0A}"/>
              </a:ext>
            </a:extLst>
          </p:cNvPr>
          <p:cNvCxnSpPr>
            <a:cxnSpLocks/>
          </p:cNvCxnSpPr>
          <p:nvPr/>
        </p:nvCxnSpPr>
        <p:spPr>
          <a:xfrm>
            <a:off x="1436657" y="5665800"/>
            <a:ext cx="474160" cy="0"/>
          </a:xfrm>
          <a:prstGeom prst="straightConnector1">
            <a:avLst/>
          </a:prstGeom>
          <a:ln w="19050">
            <a:solidFill>
              <a:srgbClr val="EAC71D"/>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A0FF48F-C48E-498F-9139-FF3B51018C83}"/>
              </a:ext>
            </a:extLst>
          </p:cNvPr>
          <p:cNvCxnSpPr>
            <a:cxnSpLocks/>
          </p:cNvCxnSpPr>
          <p:nvPr/>
        </p:nvCxnSpPr>
        <p:spPr>
          <a:xfrm flipH="1">
            <a:off x="1431673" y="1834197"/>
            <a:ext cx="20318" cy="3835407"/>
          </a:xfrm>
          <a:prstGeom prst="straightConnector1">
            <a:avLst/>
          </a:prstGeom>
          <a:ln w="19050">
            <a:solidFill>
              <a:srgbClr val="E9C71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F97BD4A-63AF-422B-9470-319557F3C27D}"/>
              </a:ext>
            </a:extLst>
          </p:cNvPr>
          <p:cNvSpPr/>
          <p:nvPr/>
        </p:nvSpPr>
        <p:spPr>
          <a:xfrm>
            <a:off x="1343540" y="4855062"/>
            <a:ext cx="498949" cy="182955"/>
          </a:xfrm>
          <a:prstGeom prst="rect">
            <a:avLst/>
          </a:prstGeom>
          <a:solidFill>
            <a:srgbClr val="0070C0"/>
          </a:solid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chorCtr="0"/>
          <a:lstStyle/>
          <a:p>
            <a:r>
              <a:rPr lang="en-US" sz="800" b="1" dirty="0">
                <a:solidFill>
                  <a:srgbClr val="E9C71D"/>
                </a:solidFill>
              </a:rPr>
              <a:t>SNAT</a:t>
            </a:r>
          </a:p>
        </p:txBody>
      </p:sp>
      <p:cxnSp>
        <p:nvCxnSpPr>
          <p:cNvPr id="75" name="Straight Arrow Connector 74">
            <a:extLst>
              <a:ext uri="{FF2B5EF4-FFF2-40B4-BE49-F238E27FC236}">
                <a16:creationId xmlns:a16="http://schemas.microsoft.com/office/drawing/2014/main" id="{34F02B2E-5F21-4D16-A687-2F37D4A47825}"/>
              </a:ext>
            </a:extLst>
          </p:cNvPr>
          <p:cNvCxnSpPr>
            <a:cxnSpLocks/>
          </p:cNvCxnSpPr>
          <p:nvPr/>
        </p:nvCxnSpPr>
        <p:spPr>
          <a:xfrm flipH="1">
            <a:off x="1281646" y="5771348"/>
            <a:ext cx="629171" cy="0"/>
          </a:xfrm>
          <a:prstGeom prst="straightConnector1">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854B985-5683-45BC-95AB-1A8061F805A0}"/>
              </a:ext>
            </a:extLst>
          </p:cNvPr>
          <p:cNvCxnSpPr>
            <a:cxnSpLocks/>
          </p:cNvCxnSpPr>
          <p:nvPr/>
        </p:nvCxnSpPr>
        <p:spPr>
          <a:xfrm flipH="1">
            <a:off x="1576947" y="4203842"/>
            <a:ext cx="278728" cy="0"/>
          </a:xfrm>
          <a:prstGeom prst="straightConnector1">
            <a:avLst/>
          </a:prstGeom>
          <a:ln w="190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81" name="Table 80">
            <a:extLst>
              <a:ext uri="{FF2B5EF4-FFF2-40B4-BE49-F238E27FC236}">
                <a16:creationId xmlns:a16="http://schemas.microsoft.com/office/drawing/2014/main" id="{8A142E83-FCE9-497D-8EE0-D7AEC68E5994}"/>
              </a:ext>
            </a:extLst>
          </p:cNvPr>
          <p:cNvGraphicFramePr>
            <a:graphicFrameLocks noGrp="1"/>
          </p:cNvGraphicFramePr>
          <p:nvPr/>
        </p:nvGraphicFramePr>
        <p:xfrm>
          <a:off x="6864096" y="646363"/>
          <a:ext cx="4428777" cy="2377440"/>
        </p:xfrm>
        <a:graphic>
          <a:graphicData uri="http://schemas.openxmlformats.org/drawingml/2006/table">
            <a:tbl>
              <a:tblPr firstRow="1" bandRow="1">
                <a:tableStyleId>{5940675A-B579-460E-94D1-54222C63F5DA}</a:tableStyleId>
              </a:tblPr>
              <a:tblGrid>
                <a:gridCol w="807648">
                  <a:extLst>
                    <a:ext uri="{9D8B030D-6E8A-4147-A177-3AD203B41FA5}">
                      <a16:colId xmlns:a16="http://schemas.microsoft.com/office/drawing/2014/main" val="1643436125"/>
                    </a:ext>
                  </a:extLst>
                </a:gridCol>
                <a:gridCol w="643633">
                  <a:extLst>
                    <a:ext uri="{9D8B030D-6E8A-4147-A177-3AD203B41FA5}">
                      <a16:colId xmlns:a16="http://schemas.microsoft.com/office/drawing/2014/main" val="3821684210"/>
                    </a:ext>
                  </a:extLst>
                </a:gridCol>
                <a:gridCol w="903975">
                  <a:extLst>
                    <a:ext uri="{9D8B030D-6E8A-4147-A177-3AD203B41FA5}">
                      <a16:colId xmlns:a16="http://schemas.microsoft.com/office/drawing/2014/main" val="1346400971"/>
                    </a:ext>
                  </a:extLst>
                </a:gridCol>
                <a:gridCol w="2073521">
                  <a:extLst>
                    <a:ext uri="{9D8B030D-6E8A-4147-A177-3AD203B41FA5}">
                      <a16:colId xmlns:a16="http://schemas.microsoft.com/office/drawing/2014/main" val="2643749248"/>
                    </a:ext>
                  </a:extLst>
                </a:gridCol>
              </a:tblGrid>
              <a:tr h="211775">
                <a:tc gridSpan="4">
                  <a:txBody>
                    <a:bodyPr/>
                    <a:lstStyle/>
                    <a:p>
                      <a:r>
                        <a:rPr lang="en-US" sz="800" b="1" kern="1200" dirty="0">
                          <a:solidFill>
                            <a:schemeClr val="tx1"/>
                          </a:solidFill>
                          <a:latin typeface="+mn-lt"/>
                          <a:ea typeface="+mn-ea"/>
                          <a:cs typeface="+mn-cs"/>
                        </a:rPr>
                        <a:t>Pod</a:t>
                      </a:r>
                      <a:r>
                        <a:rPr lang="en-US" sz="800" b="1" dirty="0">
                          <a:solidFill>
                            <a:schemeClr val="tx1"/>
                          </a:solidFill>
                        </a:rPr>
                        <a:t> Outbound</a:t>
                      </a:r>
                    </a:p>
                  </a:txBody>
                  <a:tcPr>
                    <a:solidFill>
                      <a:schemeClr val="bg1">
                        <a:lumMod val="5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2857113674"/>
                  </a:ext>
                </a:extLst>
              </a:tr>
              <a:tr h="177477">
                <a:tc>
                  <a:txBody>
                    <a:bodyPr/>
                    <a:lstStyle/>
                    <a:p>
                      <a:r>
                        <a:rPr lang="en-US" sz="800" dirty="0">
                          <a:solidFill>
                            <a:schemeClr val="tx1"/>
                          </a:solidFill>
                        </a:rPr>
                        <a:t>Traffic Type</a:t>
                      </a:r>
                    </a:p>
                  </a:txBody>
                  <a:tcPr>
                    <a:solidFill>
                      <a:schemeClr val="bg1">
                        <a:lumMod val="85000"/>
                      </a:schemeClr>
                    </a:solidFill>
                  </a:tcPr>
                </a:tc>
                <a:tc>
                  <a:txBody>
                    <a:bodyPr/>
                    <a:lstStyle/>
                    <a:p>
                      <a:r>
                        <a:rPr lang="en-US" sz="800" dirty="0">
                          <a:solidFill>
                            <a:schemeClr val="tx1"/>
                          </a:solidFill>
                        </a:rPr>
                        <a:t>Source</a:t>
                      </a:r>
                    </a:p>
                  </a:txBody>
                  <a:tcPr>
                    <a:solidFill>
                      <a:schemeClr val="bg1">
                        <a:lumMod val="85000"/>
                      </a:schemeClr>
                    </a:solidFill>
                  </a:tcPr>
                </a:tc>
                <a:tc>
                  <a:txBody>
                    <a:bodyPr/>
                    <a:lstStyle/>
                    <a:p>
                      <a:r>
                        <a:rPr lang="en-US" sz="800" dirty="0">
                          <a:solidFill>
                            <a:schemeClr val="tx1"/>
                          </a:solidFill>
                        </a:rPr>
                        <a:t>Destination</a:t>
                      </a:r>
                    </a:p>
                  </a:txBody>
                  <a:tcPr>
                    <a:solidFill>
                      <a:schemeClr val="bg1">
                        <a:lumMod val="85000"/>
                      </a:schemeClr>
                    </a:solidFill>
                  </a:tcPr>
                </a:tc>
                <a:tc>
                  <a:txBody>
                    <a:bodyPr/>
                    <a:lstStyle/>
                    <a:p>
                      <a:r>
                        <a:rPr lang="en-US" sz="800" dirty="0">
                          <a:solidFill>
                            <a:schemeClr val="tx1"/>
                          </a:solidFill>
                        </a:rPr>
                        <a:t>Description</a:t>
                      </a:r>
                    </a:p>
                  </a:txBody>
                  <a:tcPr>
                    <a:solidFill>
                      <a:schemeClr val="bg1">
                        <a:lumMod val="85000"/>
                      </a:schemeClr>
                    </a:solidFill>
                  </a:tcPr>
                </a:tc>
                <a:extLst>
                  <a:ext uri="{0D108BD9-81ED-4DB2-BD59-A6C34878D82A}">
                    <a16:rowId xmlns:a16="http://schemas.microsoft.com/office/drawing/2014/main" val="552438808"/>
                  </a:ext>
                </a:extLst>
              </a:tr>
              <a:tr h="453803">
                <a:tc>
                  <a:txBody>
                    <a:bodyPr/>
                    <a:lstStyle/>
                    <a:p>
                      <a:r>
                        <a:rPr lang="en-US" sz="800" dirty="0"/>
                        <a:t>Pod-Pod</a:t>
                      </a:r>
                    </a:p>
                    <a:p>
                      <a:r>
                        <a:rPr lang="en-US" sz="800" dirty="0"/>
                        <a:t>(Same VM)</a:t>
                      </a:r>
                    </a:p>
                  </a:txBody>
                  <a:tcPr/>
                </a:tc>
                <a:tc>
                  <a:txBody>
                    <a:bodyPr/>
                    <a:lstStyle/>
                    <a:p>
                      <a:r>
                        <a:rPr lang="en-US" sz="800" dirty="0"/>
                        <a:t>Pod 1</a:t>
                      </a:r>
                    </a:p>
                  </a:txBody>
                  <a:tcPr/>
                </a:tc>
                <a:tc>
                  <a:txBody>
                    <a:bodyPr/>
                    <a:lstStyle/>
                    <a:p>
                      <a:r>
                        <a:rPr lang="en-US" sz="800" dirty="0"/>
                        <a:t>Pod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The packets reaches destination directly with no UDR as the pod is in the same node.</a:t>
                      </a:r>
                    </a:p>
                  </a:txBody>
                  <a:tcPr/>
                </a:tc>
                <a:extLst>
                  <a:ext uri="{0D108BD9-81ED-4DB2-BD59-A6C34878D82A}">
                    <a16:rowId xmlns:a16="http://schemas.microsoft.com/office/drawing/2014/main" val="3632612784"/>
                  </a:ext>
                </a:extLst>
              </a:tr>
              <a:tr h="332789">
                <a:tc>
                  <a:txBody>
                    <a:bodyPr/>
                    <a:lstStyle/>
                    <a:p>
                      <a:r>
                        <a:rPr lang="en-US" sz="800" dirty="0"/>
                        <a:t>Pod-Pod (Other VM)</a:t>
                      </a:r>
                    </a:p>
                  </a:txBody>
                  <a:tcPr/>
                </a:tc>
                <a:tc>
                  <a:txBody>
                    <a:bodyPr/>
                    <a:lstStyle/>
                    <a:p>
                      <a:r>
                        <a:rPr lang="en-US" sz="800" dirty="0"/>
                        <a:t>Pod 1 </a:t>
                      </a:r>
                    </a:p>
                  </a:txBody>
                  <a:tcPr/>
                </a:tc>
                <a:tc>
                  <a:txBody>
                    <a:bodyPr/>
                    <a:lstStyle/>
                    <a:p>
                      <a:r>
                        <a:rPr lang="en-US" sz="800" dirty="0"/>
                        <a:t>Pod 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The packets reaches destination directly as the pod resides in the aks subnet</a:t>
                      </a:r>
                    </a:p>
                  </a:txBody>
                  <a:tcPr/>
                </a:tc>
                <a:extLst>
                  <a:ext uri="{0D108BD9-81ED-4DB2-BD59-A6C34878D82A}">
                    <a16:rowId xmlns:a16="http://schemas.microsoft.com/office/drawing/2014/main" val="2910950017"/>
                  </a:ext>
                </a:extLst>
              </a:tr>
              <a:tr h="574817">
                <a:tc>
                  <a:txBody>
                    <a:bodyPr/>
                    <a:lstStyle/>
                    <a:p>
                      <a:r>
                        <a:rPr lang="en-US" sz="800" dirty="0"/>
                        <a:t>Pod-VM (Same Cluster Network)</a:t>
                      </a:r>
                    </a:p>
                  </a:txBody>
                  <a:tcPr/>
                </a:tc>
                <a:tc>
                  <a:txBody>
                    <a:bodyPr/>
                    <a:lstStyle/>
                    <a:p>
                      <a:r>
                        <a:rPr lang="en-US" sz="800" dirty="0"/>
                        <a:t>Pod 1</a:t>
                      </a:r>
                    </a:p>
                  </a:txBody>
                  <a:tcPr/>
                </a:tc>
                <a:tc>
                  <a:txBody>
                    <a:bodyPr/>
                    <a:lstStyle/>
                    <a:p>
                      <a:r>
                        <a:rPr lang="en-US" sz="800" dirty="0"/>
                        <a:t>VM1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Pod1 can access VM1, VM1 sees Pod 1 IP as the source IP</a:t>
                      </a:r>
                    </a:p>
                  </a:txBody>
                  <a:tcPr/>
                </a:tc>
                <a:extLst>
                  <a:ext uri="{0D108BD9-81ED-4DB2-BD59-A6C34878D82A}">
                    <a16:rowId xmlns:a16="http://schemas.microsoft.com/office/drawing/2014/main" val="3609800877"/>
                  </a:ext>
                </a:extLst>
              </a:tr>
              <a:tr h="574817">
                <a:tc>
                  <a:txBody>
                    <a:bodyPr/>
                    <a:lstStyle/>
                    <a:p>
                      <a:r>
                        <a:rPr lang="en-US" sz="800" dirty="0"/>
                        <a:t>Pod-VM (peered or connected Network)</a:t>
                      </a:r>
                    </a:p>
                  </a:txBody>
                  <a:tcPr/>
                </a:tc>
                <a:tc>
                  <a:txBody>
                    <a:bodyPr/>
                    <a:lstStyle/>
                    <a:p>
                      <a:r>
                        <a:rPr lang="en-US" sz="800" dirty="0"/>
                        <a:t>Pod 1</a:t>
                      </a:r>
                    </a:p>
                  </a:txBody>
                  <a:tcPr/>
                </a:tc>
                <a:tc>
                  <a:txBody>
                    <a:bodyPr/>
                    <a:lstStyle/>
                    <a:p>
                      <a:r>
                        <a:rPr lang="en-US" sz="800" dirty="0"/>
                        <a:t>VM2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Pod1 can access VM2, VM2 sees Node IP of Pod1 as source IP (SNAT)</a:t>
                      </a:r>
                    </a:p>
                  </a:txBody>
                  <a:tcPr/>
                </a:tc>
                <a:extLst>
                  <a:ext uri="{0D108BD9-81ED-4DB2-BD59-A6C34878D82A}">
                    <a16:rowId xmlns:a16="http://schemas.microsoft.com/office/drawing/2014/main" val="1057108787"/>
                  </a:ext>
                </a:extLst>
              </a:tr>
            </a:tbl>
          </a:graphicData>
        </a:graphic>
      </p:graphicFrame>
      <p:graphicFrame>
        <p:nvGraphicFramePr>
          <p:cNvPr id="82" name="Table 81">
            <a:extLst>
              <a:ext uri="{FF2B5EF4-FFF2-40B4-BE49-F238E27FC236}">
                <a16:creationId xmlns:a16="http://schemas.microsoft.com/office/drawing/2014/main" id="{9C9EBFC7-5AE5-4B93-906D-4CDAA26608AB}"/>
              </a:ext>
            </a:extLst>
          </p:cNvPr>
          <p:cNvGraphicFramePr>
            <a:graphicFrameLocks noGrp="1"/>
          </p:cNvGraphicFramePr>
          <p:nvPr/>
        </p:nvGraphicFramePr>
        <p:xfrm>
          <a:off x="6864095" y="3272972"/>
          <a:ext cx="4428777" cy="1105538"/>
        </p:xfrm>
        <a:graphic>
          <a:graphicData uri="http://schemas.openxmlformats.org/drawingml/2006/table">
            <a:tbl>
              <a:tblPr firstRow="1" bandRow="1">
                <a:tableStyleId>{5940675A-B579-460E-94D1-54222C63F5DA}</a:tableStyleId>
              </a:tblPr>
              <a:tblGrid>
                <a:gridCol w="799764">
                  <a:extLst>
                    <a:ext uri="{9D8B030D-6E8A-4147-A177-3AD203B41FA5}">
                      <a16:colId xmlns:a16="http://schemas.microsoft.com/office/drawing/2014/main" val="1643436125"/>
                    </a:ext>
                  </a:extLst>
                </a:gridCol>
                <a:gridCol w="618067">
                  <a:extLst>
                    <a:ext uri="{9D8B030D-6E8A-4147-A177-3AD203B41FA5}">
                      <a16:colId xmlns:a16="http://schemas.microsoft.com/office/drawing/2014/main" val="3821684210"/>
                    </a:ext>
                  </a:extLst>
                </a:gridCol>
                <a:gridCol w="905933">
                  <a:extLst>
                    <a:ext uri="{9D8B030D-6E8A-4147-A177-3AD203B41FA5}">
                      <a16:colId xmlns:a16="http://schemas.microsoft.com/office/drawing/2014/main" val="1346400971"/>
                    </a:ext>
                  </a:extLst>
                </a:gridCol>
                <a:gridCol w="2105013">
                  <a:extLst>
                    <a:ext uri="{9D8B030D-6E8A-4147-A177-3AD203B41FA5}">
                      <a16:colId xmlns:a16="http://schemas.microsoft.com/office/drawing/2014/main" val="2643749248"/>
                    </a:ext>
                  </a:extLst>
                </a:gridCol>
              </a:tblGrid>
              <a:tr h="186560">
                <a:tc gridSpan="4">
                  <a:txBody>
                    <a:bodyPr/>
                    <a:lstStyle/>
                    <a:p>
                      <a:r>
                        <a:rPr lang="en-US" sz="800" b="1" dirty="0">
                          <a:solidFill>
                            <a:schemeClr val="tx1"/>
                          </a:solidFill>
                        </a:rPr>
                        <a:t>Pod Inbound </a:t>
                      </a:r>
                    </a:p>
                  </a:txBody>
                  <a:tcPr>
                    <a:solidFill>
                      <a:schemeClr val="bg1">
                        <a:lumMod val="5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tc hMerge="1">
                  <a:txBody>
                    <a:bodyPr/>
                    <a:lstStyle/>
                    <a:p>
                      <a:endParaRPr lang="en-US" sz="800"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2857113674"/>
                  </a:ext>
                </a:extLst>
              </a:tr>
              <a:tr h="0">
                <a:tc>
                  <a:txBody>
                    <a:bodyPr/>
                    <a:lstStyle/>
                    <a:p>
                      <a:r>
                        <a:rPr lang="en-US" sz="800" dirty="0">
                          <a:solidFill>
                            <a:schemeClr val="tx1"/>
                          </a:solidFill>
                        </a:rPr>
                        <a:t>Traffic Type</a:t>
                      </a:r>
                    </a:p>
                  </a:txBody>
                  <a:tcPr>
                    <a:solidFill>
                      <a:schemeClr val="bg1">
                        <a:lumMod val="85000"/>
                      </a:schemeClr>
                    </a:solidFill>
                  </a:tcPr>
                </a:tc>
                <a:tc>
                  <a:txBody>
                    <a:bodyPr/>
                    <a:lstStyle/>
                    <a:p>
                      <a:r>
                        <a:rPr lang="en-US" sz="800" dirty="0">
                          <a:solidFill>
                            <a:schemeClr val="tx1"/>
                          </a:solidFill>
                        </a:rPr>
                        <a:t>Source</a:t>
                      </a:r>
                    </a:p>
                  </a:txBody>
                  <a:tcPr>
                    <a:solidFill>
                      <a:schemeClr val="bg1">
                        <a:lumMod val="85000"/>
                      </a:schemeClr>
                    </a:solidFill>
                  </a:tcPr>
                </a:tc>
                <a:tc>
                  <a:txBody>
                    <a:bodyPr/>
                    <a:lstStyle/>
                    <a:p>
                      <a:r>
                        <a:rPr lang="en-US" sz="800" dirty="0">
                          <a:solidFill>
                            <a:schemeClr val="tx1"/>
                          </a:solidFill>
                        </a:rPr>
                        <a:t>Destination</a:t>
                      </a:r>
                    </a:p>
                  </a:txBody>
                  <a:tcPr>
                    <a:solidFill>
                      <a:schemeClr val="bg1">
                        <a:lumMod val="85000"/>
                      </a:schemeClr>
                    </a:solidFill>
                  </a:tcPr>
                </a:tc>
                <a:tc>
                  <a:txBody>
                    <a:bodyPr/>
                    <a:lstStyle/>
                    <a:p>
                      <a:r>
                        <a:rPr lang="en-US" sz="800" dirty="0">
                          <a:solidFill>
                            <a:schemeClr val="tx1"/>
                          </a:solidFill>
                        </a:rPr>
                        <a:t>Description</a:t>
                      </a:r>
                    </a:p>
                  </a:txBody>
                  <a:tcPr>
                    <a:solidFill>
                      <a:schemeClr val="bg1">
                        <a:lumMod val="85000"/>
                      </a:schemeClr>
                    </a:solidFill>
                  </a:tcPr>
                </a:tc>
                <a:extLst>
                  <a:ext uri="{0D108BD9-81ED-4DB2-BD59-A6C34878D82A}">
                    <a16:rowId xmlns:a16="http://schemas.microsoft.com/office/drawing/2014/main" val="552438808"/>
                  </a:ext>
                </a:extLst>
              </a:tr>
              <a:tr h="339409">
                <a:tc>
                  <a:txBody>
                    <a:bodyPr/>
                    <a:lstStyle/>
                    <a:p>
                      <a:r>
                        <a:rPr lang="en-US" sz="800" b="0" dirty="0"/>
                        <a:t>VM1-Pod</a:t>
                      </a:r>
                    </a:p>
                  </a:txBody>
                  <a:tcPr/>
                </a:tc>
                <a:tc>
                  <a:txBody>
                    <a:bodyPr/>
                    <a:lstStyle/>
                    <a:p>
                      <a:r>
                        <a:rPr lang="en-US" sz="800" b="0" dirty="0"/>
                        <a:t>VM1</a:t>
                      </a:r>
                    </a:p>
                  </a:txBody>
                  <a:tcPr/>
                </a:tc>
                <a:tc>
                  <a:txBody>
                    <a:bodyPr/>
                    <a:lstStyle/>
                    <a:p>
                      <a:r>
                        <a:rPr lang="en-US" sz="800" b="0" dirty="0"/>
                        <a:t>Pod 1</a:t>
                      </a:r>
                    </a:p>
                  </a:txBody>
                  <a:tcPr/>
                </a:tc>
                <a:tc>
                  <a:txBody>
                    <a:bodyPr/>
                    <a:lstStyle/>
                    <a:p>
                      <a:r>
                        <a:rPr lang="en-US" sz="800" b="0" dirty="0"/>
                        <a:t>Traffic can reach Pod 1 as the Pod 1 has routable IP address.</a:t>
                      </a:r>
                    </a:p>
                  </a:txBody>
                  <a:tcPr/>
                </a:tc>
                <a:extLst>
                  <a:ext uri="{0D108BD9-81ED-4DB2-BD59-A6C34878D82A}">
                    <a16:rowId xmlns:a16="http://schemas.microsoft.com/office/drawing/2014/main" val="1274348680"/>
                  </a:ext>
                </a:extLst>
              </a:tr>
              <a:tr h="339409">
                <a:tc>
                  <a:txBody>
                    <a:bodyPr/>
                    <a:lstStyle/>
                    <a:p>
                      <a:r>
                        <a:rPr lang="en-US" sz="800" b="0" dirty="0"/>
                        <a:t>VM2-Pod</a:t>
                      </a:r>
                    </a:p>
                  </a:txBody>
                  <a:tcPr/>
                </a:tc>
                <a:tc>
                  <a:txBody>
                    <a:bodyPr/>
                    <a:lstStyle/>
                    <a:p>
                      <a:r>
                        <a:rPr lang="en-US" sz="800" b="0" dirty="0"/>
                        <a:t>VM2</a:t>
                      </a:r>
                    </a:p>
                  </a:txBody>
                  <a:tcPr/>
                </a:tc>
                <a:tc>
                  <a:txBody>
                    <a:bodyPr/>
                    <a:lstStyle/>
                    <a:p>
                      <a:r>
                        <a:rPr lang="en-US" sz="800" b="0" dirty="0"/>
                        <a:t>Pod 1</a:t>
                      </a:r>
                    </a:p>
                  </a:txBody>
                  <a:tcPr/>
                </a:tc>
                <a:tc>
                  <a:txBody>
                    <a:bodyPr/>
                    <a:lstStyle/>
                    <a:p>
                      <a:r>
                        <a:rPr lang="en-US" sz="800" b="0" dirty="0"/>
                        <a:t>Traffic can reach Pod 1 as the Pod 1 has routable IP address.</a:t>
                      </a:r>
                    </a:p>
                  </a:txBody>
                  <a:tcPr/>
                </a:tc>
                <a:extLst>
                  <a:ext uri="{0D108BD9-81ED-4DB2-BD59-A6C34878D82A}">
                    <a16:rowId xmlns:a16="http://schemas.microsoft.com/office/drawing/2014/main" val="1873769350"/>
                  </a:ext>
                </a:extLst>
              </a:tr>
            </a:tbl>
          </a:graphicData>
        </a:graphic>
      </p:graphicFrame>
      <p:sp>
        <p:nvSpPr>
          <p:cNvPr id="42" name="Title 1">
            <a:extLst>
              <a:ext uri="{FF2B5EF4-FFF2-40B4-BE49-F238E27FC236}">
                <a16:creationId xmlns:a16="http://schemas.microsoft.com/office/drawing/2014/main" id="{61E358C8-1953-42C7-A586-B05C1B82B70F}"/>
              </a:ext>
            </a:extLst>
          </p:cNvPr>
          <p:cNvSpPr>
            <a:spLocks noGrp="1"/>
          </p:cNvSpPr>
          <p:nvPr>
            <p:ph type="title"/>
          </p:nvPr>
        </p:nvSpPr>
        <p:spPr>
          <a:xfrm>
            <a:off x="456691" y="74713"/>
            <a:ext cx="10808209" cy="307777"/>
          </a:xfrm>
        </p:spPr>
        <p:txBody>
          <a:bodyPr/>
          <a:lstStyle/>
          <a:p>
            <a:r>
              <a:rPr lang="en-US" dirty="0"/>
              <a:t>Pod Connectivity ( </a:t>
            </a:r>
            <a:r>
              <a:rPr lang="en-US" b="1" dirty="0"/>
              <a:t>Azure CNI</a:t>
            </a:r>
            <a:r>
              <a:rPr lang="en-US" dirty="0"/>
              <a:t> )</a:t>
            </a:r>
          </a:p>
        </p:txBody>
      </p:sp>
      <p:cxnSp>
        <p:nvCxnSpPr>
          <p:cNvPr id="45" name="Straight Connector 44">
            <a:extLst>
              <a:ext uri="{FF2B5EF4-FFF2-40B4-BE49-F238E27FC236}">
                <a16:creationId xmlns:a16="http://schemas.microsoft.com/office/drawing/2014/main" id="{DE6E48F4-9C22-44E1-8A67-3942CB4D67CC}"/>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225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Network Guidelines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18</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C992AFF6-F739-4D8C-8822-F4167014ED04}"/>
              </a:ext>
            </a:extLst>
          </p:cNvPr>
          <p:cNvGraphicFramePr>
            <a:graphicFrameLocks/>
          </p:cNvGraphicFramePr>
          <p:nvPr>
            <p:extLst>
              <p:ext uri="{D42A27DB-BD31-4B8C-83A1-F6EECF244321}">
                <p14:modId xmlns:p14="http://schemas.microsoft.com/office/powerpoint/2010/main" val="2546159225"/>
              </p:ext>
            </p:extLst>
          </p:nvPr>
        </p:nvGraphicFramePr>
        <p:xfrm>
          <a:off x="114300" y="638179"/>
          <a:ext cx="11896725" cy="5830859"/>
        </p:xfrm>
        <a:graphic>
          <a:graphicData uri="http://schemas.openxmlformats.org/drawingml/2006/table">
            <a:tbl>
              <a:tblPr firstRow="1" bandRow="1">
                <a:tableStyleId>{FABFCF23-3B69-468F-B69F-88F6DE6A72F2}</a:tableStyleId>
              </a:tblPr>
              <a:tblGrid>
                <a:gridCol w="3724275">
                  <a:extLst>
                    <a:ext uri="{9D8B030D-6E8A-4147-A177-3AD203B41FA5}">
                      <a16:colId xmlns:a16="http://schemas.microsoft.com/office/drawing/2014/main" val="3157557481"/>
                    </a:ext>
                  </a:extLst>
                </a:gridCol>
                <a:gridCol w="4038600">
                  <a:extLst>
                    <a:ext uri="{9D8B030D-6E8A-4147-A177-3AD203B41FA5}">
                      <a16:colId xmlns:a16="http://schemas.microsoft.com/office/drawing/2014/main" val="210988574"/>
                    </a:ext>
                  </a:extLst>
                </a:gridCol>
                <a:gridCol w="4133850">
                  <a:extLst>
                    <a:ext uri="{9D8B030D-6E8A-4147-A177-3AD203B41FA5}">
                      <a16:colId xmlns:a16="http://schemas.microsoft.com/office/drawing/2014/main" val="1996207425"/>
                    </a:ext>
                  </a:extLst>
                </a:gridCol>
              </a:tblGrid>
              <a:tr h="307927">
                <a:tc>
                  <a:txBody>
                    <a:bodyPr/>
                    <a:lstStyle/>
                    <a:p>
                      <a:pPr algn="ctr" fontAlgn="t"/>
                      <a:r>
                        <a:rPr lang="en-US" sz="1600" kern="1200" dirty="0"/>
                        <a:t>Capability</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kern="1200" dirty="0"/>
                        <a:t>Azure CNI</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kern="1200" dirty="0"/>
                        <a:t>Kubenet</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397477">
                <a:tc>
                  <a:txBody>
                    <a:bodyPr/>
                    <a:lstStyle/>
                    <a:p>
                      <a:pPr algn="l" fontAlgn="t"/>
                      <a:r>
                        <a:rPr lang="en-US" sz="1400" kern="1200" dirty="0"/>
                        <a:t>Multiple clusters in same subnet.</a:t>
                      </a:r>
                      <a:endParaRPr lang="en-US" sz="1400"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t>Supported</a:t>
                      </a:r>
                      <a:endParaRPr lang="en-US" sz="1400"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t>Not Supported</a:t>
                      </a:r>
                      <a:endParaRPr lang="en-US" sz="1400"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504267">
                <a:tc>
                  <a:txBody>
                    <a:bodyPr/>
                    <a:lstStyle/>
                    <a:p>
                      <a:pPr algn="l" fontAlgn="t"/>
                      <a:r>
                        <a:rPr lang="en-US" sz="1400" kern="1200" dirty="0">
                          <a:solidFill>
                            <a:schemeClr val="dk1"/>
                          </a:solidFill>
                          <a:latin typeface="+mn-lt"/>
                          <a:ea typeface="+mn-ea"/>
                          <a:cs typeface="+mn-cs"/>
                        </a:rPr>
                        <a:t>Performance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400" kern="1200" dirty="0">
                          <a:solidFill>
                            <a:schemeClr val="dk1"/>
                          </a:solidFill>
                          <a:latin typeface="+mn-lt"/>
                          <a:ea typeface="+mn-ea"/>
                          <a:cs typeface="+mn-cs"/>
                        </a:rPr>
                        <a:t>Performance is better since the UDR is not used for pod communication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Uses UDR for pod communication, adds extra hop that decreases performance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397477">
                <a:tc>
                  <a:txBody>
                    <a:bodyPr/>
                    <a:lstStyle/>
                    <a:p>
                      <a:pPr algn="l" fontAlgn="t"/>
                      <a:r>
                        <a:rPr lang="en-US" sz="1400" kern="1200" dirty="0">
                          <a:solidFill>
                            <a:schemeClr val="dk1"/>
                          </a:solidFill>
                          <a:latin typeface="+mn-lt"/>
                          <a:ea typeface="+mn-ea"/>
                          <a:cs typeface="+mn-cs"/>
                        </a:rPr>
                        <a:t>UDR Management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CNI will not use any UDR so we have full control.</a:t>
                      </a:r>
                    </a:p>
                    <a:p>
                      <a:pPr algn="l" fontAlgn="t"/>
                      <a:r>
                        <a:rPr lang="en-US" sz="1400" kern="1200" dirty="0">
                          <a:solidFill>
                            <a:schemeClr val="dk1"/>
                          </a:solidFill>
                          <a:latin typeface="+mn-lt"/>
                          <a:ea typeface="+mn-ea"/>
                          <a:cs typeface="+mn-cs"/>
                        </a:rPr>
                        <a:t>Custom Route Table can Map to multiple cluster.</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err="1">
                          <a:solidFill>
                            <a:schemeClr val="dk1"/>
                          </a:solidFill>
                          <a:latin typeface="+mn-lt"/>
                          <a:ea typeface="+mn-ea"/>
                          <a:cs typeface="+mn-cs"/>
                        </a:rPr>
                        <a:t>Kubnet</a:t>
                      </a:r>
                      <a:r>
                        <a:rPr lang="en-US" sz="1400" kern="1200" dirty="0">
                          <a:solidFill>
                            <a:schemeClr val="dk1"/>
                          </a:solidFill>
                          <a:latin typeface="+mn-lt"/>
                          <a:ea typeface="+mn-ea"/>
                          <a:cs typeface="+mn-cs"/>
                        </a:rPr>
                        <a:t> create its own rules which cannot be modified we can change only our custom rules.</a:t>
                      </a:r>
                    </a:p>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Custom Route Table cannot Map to multiple cluster.</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3423374"/>
                  </a:ext>
                </a:extLst>
              </a:tr>
              <a:tr h="397477">
                <a:tc>
                  <a:txBody>
                    <a:bodyPr/>
                    <a:lstStyle/>
                    <a:p>
                      <a:pPr algn="l" fontAlgn="t"/>
                      <a:r>
                        <a:rPr lang="en-US" sz="1400" kern="1200" dirty="0">
                          <a:solidFill>
                            <a:schemeClr val="dk1"/>
                          </a:solidFill>
                          <a:latin typeface="+mn-lt"/>
                          <a:ea typeface="+mn-ea"/>
                          <a:cs typeface="+mn-cs"/>
                        </a:rPr>
                        <a:t>IP Address for Pod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Use the Ips from current Network So Network Requires more IP address space.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Separate CIDR will be used for Pods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397477">
                <a:tc>
                  <a:txBody>
                    <a:bodyPr/>
                    <a:lstStyle/>
                    <a:p>
                      <a:pPr algn="l" fontAlgn="t"/>
                      <a:r>
                        <a:rPr lang="en-US" sz="1400" kern="1200" dirty="0"/>
                        <a:t>Pod-VM </a:t>
                      </a:r>
                      <a:r>
                        <a:rPr lang="en-US" sz="1400" kern="1200" dirty="0">
                          <a:solidFill>
                            <a:schemeClr val="dk1"/>
                          </a:solidFill>
                          <a:latin typeface="+mn-lt"/>
                          <a:ea typeface="+mn-ea"/>
                          <a:cs typeface="+mn-cs"/>
                        </a:rPr>
                        <a:t>connectivity (VM Can be in same or peered of connected Network)</a:t>
                      </a:r>
                      <a:endParaRPr lang="en-US" sz="1400"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t>Works both ways</a:t>
                      </a:r>
                      <a:endParaRPr lang="en-US" sz="1400"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t>Works when initiated by pod</a:t>
                      </a:r>
                      <a:endParaRPr lang="en-US" sz="1400"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327665"/>
                  </a:ext>
                </a:extLst>
              </a:tr>
              <a:tr h="307927">
                <a:tc>
                  <a:txBody>
                    <a:bodyPr/>
                    <a:lstStyle/>
                    <a:p>
                      <a:pPr algn="l" fontAlgn="t"/>
                      <a:r>
                        <a:rPr lang="en-US" sz="1400" kern="1200" dirty="0">
                          <a:solidFill>
                            <a:schemeClr val="dk1"/>
                          </a:solidFill>
                          <a:latin typeface="+mn-lt"/>
                          <a:ea typeface="+mn-ea"/>
                          <a:cs typeface="+mn-cs"/>
                        </a:rPr>
                        <a:t>Support for Windows node pools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Supported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Not Supported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5792097"/>
                  </a:ext>
                </a:extLst>
              </a:tr>
              <a:tr h="295010">
                <a:tc>
                  <a:txBody>
                    <a:bodyPr/>
                    <a:lstStyle/>
                    <a:p>
                      <a:pPr algn="l" fontAlgn="t"/>
                      <a:r>
                        <a:rPr lang="en-US" sz="1400" b="0" kern="1200" baseline="0" dirty="0">
                          <a:solidFill>
                            <a:schemeClr val="tx1"/>
                          </a:solidFill>
                          <a:latin typeface="+mn-lt"/>
                          <a:ea typeface="ＭＳ Ｐゴシック"/>
                          <a:cs typeface="Arial" panose="020B0604020202020204" pitchFamily="34" charset="0"/>
                        </a:rPr>
                        <a:t>Network Policy </a:t>
                      </a:r>
                      <a:endParaRPr lang="en-US" sz="1400" kern="1200" dirty="0">
                        <a:solidFill>
                          <a:schemeClr val="dk1"/>
                        </a:solidFill>
                        <a:latin typeface="+mn-lt"/>
                        <a:ea typeface="+mn-ea"/>
                        <a:cs typeface="+mn-cs"/>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Support </a:t>
                      </a:r>
                      <a:r>
                        <a:rPr lang="en-US" sz="1400" b="0" kern="1200" baseline="0" dirty="0">
                          <a:solidFill>
                            <a:schemeClr val="tx1"/>
                          </a:solidFill>
                          <a:latin typeface="+mn-lt"/>
                          <a:ea typeface="ＭＳ Ｐゴシック"/>
                          <a:cs typeface="Arial" panose="020B0604020202020204" pitchFamily="34" charset="0"/>
                        </a:rPr>
                        <a:t>Azure Network Policy and Calico</a:t>
                      </a:r>
                      <a:endParaRPr lang="en-US" sz="1400" kern="1200" dirty="0">
                        <a:solidFill>
                          <a:schemeClr val="dk1"/>
                        </a:solidFill>
                        <a:latin typeface="+mn-lt"/>
                        <a:ea typeface="+mn-ea"/>
                        <a:cs typeface="+mn-cs"/>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Only Calico Supported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7431733"/>
                  </a:ext>
                </a:extLst>
              </a:tr>
              <a:tr h="442353">
                <a:tc>
                  <a:txBody>
                    <a:bodyPr/>
                    <a:lstStyle/>
                    <a:p>
                      <a:pPr algn="l" fontAlgn="t"/>
                      <a:r>
                        <a:rPr lang="en-US" sz="1400" kern="1200" dirty="0">
                          <a:solidFill>
                            <a:schemeClr val="dk1"/>
                          </a:solidFill>
                          <a:latin typeface="+mn-lt"/>
                          <a:ea typeface="+mn-ea"/>
                          <a:cs typeface="+mn-cs"/>
                        </a:rPr>
                        <a:t>Add Virtual Nodes </a:t>
                      </a:r>
                    </a:p>
                    <a:p>
                      <a:pPr algn="l" fontAlgn="t"/>
                      <a:r>
                        <a:rPr lang="en-US" sz="1400" kern="1200" dirty="0">
                          <a:solidFill>
                            <a:schemeClr val="dk1"/>
                          </a:solidFill>
                          <a:latin typeface="+mn-lt"/>
                          <a:ea typeface="+mn-ea"/>
                          <a:cs typeface="+mn-cs"/>
                        </a:rPr>
                        <a:t>(</a:t>
                      </a:r>
                      <a:r>
                        <a:rPr lang="en-US" sz="1400" kern="1200" dirty="0" err="1">
                          <a:solidFill>
                            <a:schemeClr val="dk1"/>
                          </a:solidFill>
                          <a:latin typeface="+mn-lt"/>
                          <a:ea typeface="+mn-ea"/>
                          <a:cs typeface="+mn-cs"/>
                        </a:rPr>
                        <a:t>eg</a:t>
                      </a:r>
                      <a:r>
                        <a:rPr lang="en-US" sz="1400" kern="1200" dirty="0">
                          <a:solidFill>
                            <a:schemeClr val="dk1"/>
                          </a:solidFill>
                          <a:latin typeface="+mn-lt"/>
                          <a:ea typeface="+mn-ea"/>
                          <a:cs typeface="+mn-cs"/>
                        </a:rPr>
                        <a:t> to Add Azure Container Instance)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Supported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Not Supported</a:t>
                      </a:r>
                    </a:p>
                    <a:p>
                      <a:pPr algn="l" fontAlgn="t"/>
                      <a:endParaRPr lang="en-US" sz="1400" kern="1200" dirty="0">
                        <a:solidFill>
                          <a:schemeClr val="dk1"/>
                        </a:solidFill>
                        <a:latin typeface="+mn-lt"/>
                        <a:ea typeface="+mn-ea"/>
                        <a:cs typeface="+mn-cs"/>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26187"/>
                  </a:ext>
                </a:extLst>
              </a:tr>
              <a:tr h="307927">
                <a:tc>
                  <a:txBody>
                    <a:bodyPr/>
                    <a:lstStyle/>
                    <a:p>
                      <a:pPr algn="l" fontAlgn="t"/>
                      <a:r>
                        <a:rPr lang="en-US" sz="1400" kern="1200" dirty="0">
                          <a:solidFill>
                            <a:schemeClr val="dk1"/>
                          </a:solidFill>
                          <a:latin typeface="+mn-lt"/>
                          <a:ea typeface="+mn-ea"/>
                          <a:cs typeface="+mn-cs"/>
                        </a:rPr>
                        <a:t>Multiple clusters in same </a:t>
                      </a:r>
                      <a:r>
                        <a:rPr lang="en-US" sz="1400" kern="1200" dirty="0" err="1">
                          <a:solidFill>
                            <a:schemeClr val="dk1"/>
                          </a:solidFill>
                          <a:latin typeface="+mn-lt"/>
                          <a:ea typeface="+mn-ea"/>
                          <a:cs typeface="+mn-cs"/>
                        </a:rPr>
                        <a:t>vNET</a:t>
                      </a:r>
                      <a:endParaRPr lang="en-US" sz="1400" kern="1200" dirty="0">
                        <a:solidFill>
                          <a:schemeClr val="dk1"/>
                        </a:solidFill>
                        <a:latin typeface="+mn-lt"/>
                        <a:ea typeface="+mn-ea"/>
                        <a:cs typeface="+mn-cs"/>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Supported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mn-lt"/>
                          <a:ea typeface="+mn-ea"/>
                          <a:cs typeface="+mn-cs"/>
                        </a:rPr>
                        <a:t>Not supported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9646143"/>
                  </a:ext>
                </a:extLst>
              </a:tr>
              <a:tr h="307927">
                <a:tc>
                  <a:txBody>
                    <a:bodyPr/>
                    <a:lstStyle/>
                    <a:p>
                      <a:pPr algn="l" fontAlgn="t"/>
                      <a:r>
                        <a:rPr lang="en-US" sz="1500" kern="1200" dirty="0">
                          <a:solidFill>
                            <a:schemeClr val="dk1"/>
                          </a:solidFill>
                          <a:latin typeface="+mn-lt"/>
                          <a:ea typeface="+mn-ea"/>
                          <a:cs typeface="+mn-cs"/>
                        </a:rPr>
                        <a:t>Maximum Nodes per Cluster</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500" kern="1200" dirty="0">
                          <a:solidFill>
                            <a:schemeClr val="dk1"/>
                          </a:solidFill>
                          <a:latin typeface="+mn-lt"/>
                          <a:ea typeface="+mn-ea"/>
                          <a:cs typeface="+mn-cs"/>
                        </a:rPr>
                        <a:t>1000</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500" kern="1200" dirty="0">
                          <a:solidFill>
                            <a:schemeClr val="dk1"/>
                          </a:solidFill>
                          <a:latin typeface="+mn-lt"/>
                          <a:ea typeface="+mn-ea"/>
                          <a:cs typeface="+mn-cs"/>
                        </a:rPr>
                        <a:t>400</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8308604"/>
                  </a:ext>
                </a:extLst>
              </a:tr>
              <a:tr h="307927">
                <a:tc>
                  <a:txBody>
                    <a:bodyPr/>
                    <a:lstStyle/>
                    <a:p>
                      <a:pPr algn="l" fontAlgn="t"/>
                      <a:r>
                        <a:rPr lang="en-US" sz="1500" kern="1200" dirty="0">
                          <a:solidFill>
                            <a:schemeClr val="dk1"/>
                          </a:solidFill>
                          <a:latin typeface="+mn-lt"/>
                          <a:ea typeface="+mn-ea"/>
                          <a:cs typeface="+mn-cs"/>
                        </a:rPr>
                        <a:t>Default Maximum Pods per node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500" kern="1200" dirty="0">
                          <a:solidFill>
                            <a:schemeClr val="dk1"/>
                          </a:solidFill>
                          <a:latin typeface="+mn-lt"/>
                          <a:ea typeface="+mn-ea"/>
                          <a:cs typeface="+mn-cs"/>
                        </a:rPr>
                        <a:t>30 (Maximum Pods grow up to 250)</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500" kern="1200" dirty="0">
                          <a:solidFill>
                            <a:schemeClr val="dk1"/>
                          </a:solidFill>
                          <a:latin typeface="+mn-lt"/>
                          <a:ea typeface="+mn-ea"/>
                          <a:cs typeface="+mn-cs"/>
                        </a:rPr>
                        <a:t>110 (Maximum Pods grow up to 250)</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467828"/>
                  </a:ext>
                </a:extLst>
              </a:tr>
              <a:tr h="307927">
                <a:tc>
                  <a:txBody>
                    <a:bodyPr/>
                    <a:lstStyle/>
                    <a:p>
                      <a:pPr algn="l" fontAlgn="t"/>
                      <a:r>
                        <a:rPr lang="en-US" sz="1400" kern="1200" dirty="0">
                          <a:solidFill>
                            <a:schemeClr val="dk1"/>
                          </a:solidFill>
                          <a:latin typeface="+mn-lt"/>
                          <a:ea typeface="+mn-ea"/>
                          <a:cs typeface="+mn-cs"/>
                        </a:rPr>
                        <a:t>Suitable use Case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Suitable for complex environment </a:t>
                      </a:r>
                      <a:endParaRPr lang="en-US" sz="1400" kern="1200" dirty="0">
                        <a:solidFill>
                          <a:schemeClr val="dk1"/>
                        </a:solidFill>
                        <a:latin typeface="+mn-lt"/>
                        <a:ea typeface="+mn-ea"/>
                        <a:cs typeface="+mn-cs"/>
                      </a:endParaRP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dk1"/>
                          </a:solidFill>
                          <a:latin typeface="+mn-lt"/>
                          <a:ea typeface="+mn-ea"/>
                          <a:cs typeface="+mn-cs"/>
                        </a:rPr>
                        <a:t>B</a:t>
                      </a:r>
                      <a:r>
                        <a:rPr lang="en-US" sz="1400" kern="1200" baseline="0" dirty="0">
                          <a:solidFill>
                            <a:schemeClr val="dk1"/>
                          </a:solidFill>
                          <a:latin typeface="+mn-lt"/>
                          <a:ea typeface="+mn-ea"/>
                          <a:cs typeface="+mn-cs"/>
                        </a:rPr>
                        <a:t>etter network performance is required</a:t>
                      </a: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When we have enough Ips</a:t>
                      </a:r>
                    </a:p>
                    <a:p>
                      <a:pPr marL="285750" marR="0" lvl="0" indent="-2857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400" kern="1200" baseline="0" dirty="0">
                          <a:solidFill>
                            <a:schemeClr val="dk1"/>
                          </a:solidFill>
                          <a:latin typeface="+mn-lt"/>
                          <a:ea typeface="+mn-ea"/>
                          <a:cs typeface="+mn-cs"/>
                        </a:rPr>
                        <a:t>If we need more options and customizations like Windows Support.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kern="1200" dirty="0">
                          <a:solidFill>
                            <a:schemeClr val="dk1"/>
                          </a:solidFill>
                          <a:latin typeface="+mn-lt"/>
                          <a:ea typeface="+mn-ea"/>
                          <a:cs typeface="+mn-cs"/>
                        </a:rPr>
                        <a:t>Small development or test workloads.</a:t>
                      </a:r>
                    </a:p>
                    <a:p>
                      <a:pPr marL="285750" indent="-285750">
                        <a:buFont typeface="Arial" panose="020B0604020202020204" pitchFamily="34" charset="0"/>
                        <a:buChar char="•"/>
                      </a:pPr>
                      <a:r>
                        <a:rPr lang="en-US" sz="1400" kern="1200" dirty="0">
                          <a:solidFill>
                            <a:schemeClr val="dk1"/>
                          </a:solidFill>
                          <a:latin typeface="+mn-lt"/>
                          <a:ea typeface="+mn-ea"/>
                          <a:cs typeface="+mn-cs"/>
                        </a:rPr>
                        <a:t>Simple websites with low traffic.</a:t>
                      </a:r>
                    </a:p>
                    <a:p>
                      <a:pPr marL="285750" indent="-285750">
                        <a:buFont typeface="Arial" panose="020B0604020202020204" pitchFamily="34" charset="0"/>
                        <a:buChar char="•"/>
                      </a:pPr>
                      <a:r>
                        <a:rPr lang="en-US" sz="1400" kern="1200" dirty="0">
                          <a:solidFill>
                            <a:schemeClr val="dk1"/>
                          </a:solidFill>
                          <a:latin typeface="+mn-lt"/>
                          <a:ea typeface="+mn-ea"/>
                          <a:cs typeface="+mn-cs"/>
                        </a:rPr>
                        <a:t>If required more number of IP addresses which is not supported in current </a:t>
                      </a:r>
                      <a:r>
                        <a:rPr lang="en-US" sz="1400" kern="1200" dirty="0" err="1">
                          <a:solidFill>
                            <a:schemeClr val="dk1"/>
                          </a:solidFill>
                          <a:latin typeface="+mn-lt"/>
                          <a:ea typeface="+mn-ea"/>
                          <a:cs typeface="+mn-cs"/>
                        </a:rPr>
                        <a:t>VNet</a:t>
                      </a:r>
                      <a:endParaRPr lang="en-US" sz="1400" kern="1200" dirty="0">
                        <a:solidFill>
                          <a:schemeClr val="dk1"/>
                        </a:solidFill>
                        <a:latin typeface="+mn-lt"/>
                        <a:ea typeface="+mn-ea"/>
                        <a:cs typeface="+mn-cs"/>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32951"/>
                  </a:ext>
                </a:extLst>
              </a:tr>
            </a:tbl>
          </a:graphicData>
        </a:graphic>
      </p:graphicFrame>
      <p:sp>
        <p:nvSpPr>
          <p:cNvPr id="3" name="Rectangle 2">
            <a:extLst>
              <a:ext uri="{FF2B5EF4-FFF2-40B4-BE49-F238E27FC236}">
                <a16:creationId xmlns:a16="http://schemas.microsoft.com/office/drawing/2014/main" id="{84D1B033-F1C0-49B8-AF01-E4F5AF24654C}"/>
              </a:ext>
            </a:extLst>
          </p:cNvPr>
          <p:cNvSpPr/>
          <p:nvPr/>
        </p:nvSpPr>
        <p:spPr>
          <a:xfrm>
            <a:off x="3790950" y="589060"/>
            <a:ext cx="4038600" cy="602065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461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Network Policy Guidelines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19</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BEC451DA-5152-4F42-B843-172AF174D137}"/>
              </a:ext>
            </a:extLst>
          </p:cNvPr>
          <p:cNvGraphicFramePr>
            <a:graphicFrameLocks noGrp="1"/>
          </p:cNvGraphicFramePr>
          <p:nvPr>
            <p:ph sz="quarter" idx="21"/>
            <p:extLst>
              <p:ext uri="{D42A27DB-BD31-4B8C-83A1-F6EECF244321}">
                <p14:modId xmlns:p14="http://schemas.microsoft.com/office/powerpoint/2010/main" val="3934789818"/>
              </p:ext>
            </p:extLst>
          </p:nvPr>
        </p:nvGraphicFramePr>
        <p:xfrm>
          <a:off x="457200" y="1019178"/>
          <a:ext cx="11155362" cy="3899320"/>
        </p:xfrm>
        <a:graphic>
          <a:graphicData uri="http://schemas.openxmlformats.org/drawingml/2006/table">
            <a:tbl>
              <a:tblPr firstRow="1" bandRow="1">
                <a:tableStyleId>{FABFCF23-3B69-468F-B69F-88F6DE6A72F2}</a:tableStyleId>
              </a:tblPr>
              <a:tblGrid>
                <a:gridCol w="2899954">
                  <a:extLst>
                    <a:ext uri="{9D8B030D-6E8A-4147-A177-3AD203B41FA5}">
                      <a16:colId xmlns:a16="http://schemas.microsoft.com/office/drawing/2014/main" val="3157557481"/>
                    </a:ext>
                  </a:extLst>
                </a:gridCol>
                <a:gridCol w="4075612">
                  <a:extLst>
                    <a:ext uri="{9D8B030D-6E8A-4147-A177-3AD203B41FA5}">
                      <a16:colId xmlns:a16="http://schemas.microsoft.com/office/drawing/2014/main" val="1996207425"/>
                    </a:ext>
                  </a:extLst>
                </a:gridCol>
                <a:gridCol w="4179796">
                  <a:extLst>
                    <a:ext uri="{9D8B030D-6E8A-4147-A177-3AD203B41FA5}">
                      <a16:colId xmlns:a16="http://schemas.microsoft.com/office/drawing/2014/main" val="2180650081"/>
                    </a:ext>
                  </a:extLst>
                </a:gridCol>
              </a:tblGrid>
              <a:tr h="424792">
                <a:tc>
                  <a:txBody>
                    <a:bodyPr/>
                    <a:lstStyle/>
                    <a:p>
                      <a:pPr algn="l" fontAlgn="t"/>
                      <a:r>
                        <a:rPr lang="en-US" sz="1500" kern="1200" dirty="0"/>
                        <a:t>Capability</a:t>
                      </a:r>
                      <a:endParaRPr lang="en-US" sz="1500" b="1" kern="1200" dirty="0">
                        <a:solidFill>
                          <a:schemeClr val="tx2"/>
                        </a:solidFill>
                        <a:latin typeface="Calibri" panose="020F0502020204030204" pitchFamily="34" charset="0"/>
                        <a:ea typeface="+mn-ea"/>
                        <a:cs typeface="Calibri" panose="020F0502020204030204" pitchFamily="34" charset="0"/>
                      </a:endParaRPr>
                    </a:p>
                  </a:txBody>
                  <a:tcPr marL="16577" marR="16577" marT="8288" marB="8288"/>
                </a:tc>
                <a:tc>
                  <a:txBody>
                    <a:bodyPr/>
                    <a:lstStyle/>
                    <a:p>
                      <a:pPr algn="l" fontAlgn="t"/>
                      <a:r>
                        <a:rPr lang="en-US" sz="1500" kern="1200" dirty="0"/>
                        <a:t>Azure Network Policy </a:t>
                      </a:r>
                      <a:endParaRPr lang="en-US" sz="1500" b="1" kern="1200" dirty="0">
                        <a:solidFill>
                          <a:schemeClr val="tx2"/>
                        </a:solidFill>
                        <a:latin typeface="Calibri" panose="020F0502020204030204" pitchFamily="34" charset="0"/>
                        <a:ea typeface="+mn-ea"/>
                        <a:cs typeface="Calibri" panose="020F0502020204030204" pitchFamily="34" charset="0"/>
                      </a:endParaRPr>
                    </a:p>
                  </a:txBody>
                  <a:tcPr marL="16577" marR="16577" marT="8288" marB="8288"/>
                </a:tc>
                <a:tc>
                  <a:txBody>
                    <a:bodyPr/>
                    <a:lstStyle/>
                    <a:p>
                      <a:pPr algn="l" fontAlgn="t"/>
                      <a:r>
                        <a:rPr lang="en-US" sz="1500" kern="1200" dirty="0"/>
                        <a:t>Calico</a:t>
                      </a:r>
                      <a:endParaRPr lang="en-US" sz="1500" b="1" kern="1200" dirty="0">
                        <a:solidFill>
                          <a:schemeClr val="tx2"/>
                        </a:solidFill>
                        <a:latin typeface="Calibri" panose="020F0502020204030204" pitchFamily="34" charset="0"/>
                        <a:ea typeface="+mn-ea"/>
                        <a:cs typeface="Calibri" panose="020F0502020204030204" pitchFamily="34" charset="0"/>
                      </a:endParaRPr>
                    </a:p>
                  </a:txBody>
                  <a:tcPr marL="16577" marR="16577" marT="8288" marB="8288"/>
                </a:tc>
                <a:extLst>
                  <a:ext uri="{0D108BD9-81ED-4DB2-BD59-A6C34878D82A}">
                    <a16:rowId xmlns:a16="http://schemas.microsoft.com/office/drawing/2014/main" val="2712516702"/>
                  </a:ext>
                </a:extLst>
              </a:tr>
              <a:tr h="548328">
                <a:tc>
                  <a:txBody>
                    <a:bodyPr/>
                    <a:lstStyle/>
                    <a:p>
                      <a:pPr algn="l" fontAlgn="t"/>
                      <a:r>
                        <a:rPr lang="en-US" sz="1500" kern="1200" dirty="0"/>
                        <a:t>Supported platforms</a:t>
                      </a:r>
                      <a:endParaRPr lang="en-US" sz="1500" kern="1200" dirty="0">
                        <a:solidFill>
                          <a:schemeClr val="tx2"/>
                        </a:solidFill>
                        <a:latin typeface="Calibri" panose="020F0502020204030204" pitchFamily="34" charset="0"/>
                        <a:ea typeface="+mn-ea"/>
                        <a:cs typeface="Calibri" panose="020F0502020204030204" pitchFamily="34" charset="0"/>
                      </a:endParaRPr>
                    </a:p>
                  </a:txBody>
                  <a:tcPr marL="16577" marR="16577" marT="8288" marB="8288"/>
                </a:tc>
                <a:tc>
                  <a:txBody>
                    <a:bodyPr/>
                    <a:lstStyle/>
                    <a:p>
                      <a:pPr algn="l" fontAlgn="t"/>
                      <a:r>
                        <a:rPr lang="en-US" sz="1500" kern="1200"/>
                        <a:t>Linux</a:t>
                      </a:r>
                      <a:endParaRPr lang="en-US" sz="1500" kern="1200">
                        <a:solidFill>
                          <a:schemeClr val="tx2"/>
                        </a:solidFill>
                        <a:latin typeface="Calibri" panose="020F0502020204030204" pitchFamily="34" charset="0"/>
                        <a:ea typeface="+mn-ea"/>
                        <a:cs typeface="Calibri" panose="020F0502020204030204" pitchFamily="34" charset="0"/>
                      </a:endParaRPr>
                    </a:p>
                  </a:txBody>
                  <a:tcPr marL="16577" marR="16577" marT="8288" marB="8288"/>
                </a:tc>
                <a:tc>
                  <a:txBody>
                    <a:bodyPr/>
                    <a:lstStyle/>
                    <a:p>
                      <a:pPr algn="l" fontAlgn="t"/>
                      <a:r>
                        <a:rPr lang="en-US" sz="1500" kern="1200" dirty="0"/>
                        <a:t>Linux, Windows Server 2019 (preview)</a:t>
                      </a:r>
                      <a:endParaRPr lang="en-US" sz="1500" kern="1200" dirty="0">
                        <a:solidFill>
                          <a:schemeClr val="tx2"/>
                        </a:solidFill>
                        <a:latin typeface="Calibri" panose="020F0502020204030204" pitchFamily="34" charset="0"/>
                        <a:ea typeface="+mn-ea"/>
                        <a:cs typeface="Calibri" panose="020F0502020204030204" pitchFamily="34" charset="0"/>
                      </a:endParaRPr>
                    </a:p>
                  </a:txBody>
                  <a:tcPr marL="16577" marR="16577" marT="8288" marB="8288"/>
                </a:tc>
                <a:extLst>
                  <a:ext uri="{0D108BD9-81ED-4DB2-BD59-A6C34878D82A}">
                    <a16:rowId xmlns:a16="http://schemas.microsoft.com/office/drawing/2014/main" val="2963017692"/>
                  </a:ext>
                </a:extLst>
              </a:tr>
              <a:tr h="548328">
                <a:tc>
                  <a:txBody>
                    <a:bodyPr/>
                    <a:lstStyle/>
                    <a:p>
                      <a:pPr algn="l" fontAlgn="t"/>
                      <a:r>
                        <a:rPr lang="en-US" sz="1500" kern="1200" dirty="0">
                          <a:solidFill>
                            <a:schemeClr val="dk1"/>
                          </a:solidFill>
                          <a:latin typeface="+mn-lt"/>
                          <a:ea typeface="+mn-ea"/>
                          <a:cs typeface="+mn-cs"/>
                        </a:rPr>
                        <a:t>Supported networking options</a:t>
                      </a:r>
                    </a:p>
                  </a:txBody>
                  <a:tcPr marL="16577" marR="16577" marT="8288" marB="8288"/>
                </a:tc>
                <a:tc>
                  <a:txBody>
                    <a:bodyPr/>
                    <a:lstStyle/>
                    <a:p>
                      <a:pPr algn="l" fontAlgn="t"/>
                      <a:r>
                        <a:rPr lang="en-US" sz="1500" kern="1200" dirty="0">
                          <a:solidFill>
                            <a:schemeClr val="dk1"/>
                          </a:solidFill>
                          <a:latin typeface="+mn-lt"/>
                          <a:ea typeface="+mn-ea"/>
                          <a:cs typeface="+mn-cs"/>
                        </a:rPr>
                        <a:t>Azure CNI</a:t>
                      </a:r>
                    </a:p>
                  </a:txBody>
                  <a:tcPr marL="16577" marR="16577" marT="8288" marB="8288"/>
                </a:tc>
                <a:tc>
                  <a:txBody>
                    <a:bodyPr/>
                    <a:lstStyle/>
                    <a:p>
                      <a:pPr algn="l" fontAlgn="t"/>
                      <a:r>
                        <a:rPr lang="en-US" sz="1500" kern="1200" dirty="0">
                          <a:solidFill>
                            <a:schemeClr val="dk1"/>
                          </a:solidFill>
                          <a:latin typeface="+mn-lt"/>
                          <a:ea typeface="+mn-ea"/>
                          <a:cs typeface="+mn-cs"/>
                        </a:rPr>
                        <a:t>Azure CNI (Windows Server 2019 and Linux) and </a:t>
                      </a:r>
                      <a:r>
                        <a:rPr lang="en-US" sz="1500" kern="1200" dirty="0" err="1">
                          <a:solidFill>
                            <a:schemeClr val="dk1"/>
                          </a:solidFill>
                          <a:latin typeface="+mn-lt"/>
                          <a:ea typeface="+mn-ea"/>
                          <a:cs typeface="+mn-cs"/>
                        </a:rPr>
                        <a:t>kubenet</a:t>
                      </a:r>
                      <a:r>
                        <a:rPr lang="en-US" sz="1500" kern="1200" dirty="0">
                          <a:solidFill>
                            <a:schemeClr val="dk1"/>
                          </a:solidFill>
                          <a:latin typeface="+mn-lt"/>
                          <a:ea typeface="+mn-ea"/>
                          <a:cs typeface="+mn-cs"/>
                        </a:rPr>
                        <a:t> (Linux)</a:t>
                      </a:r>
                    </a:p>
                  </a:txBody>
                  <a:tcPr marL="16577" marR="16577" marT="8288" marB="8288"/>
                </a:tc>
                <a:extLst>
                  <a:ext uri="{0D108BD9-81ED-4DB2-BD59-A6C34878D82A}">
                    <a16:rowId xmlns:a16="http://schemas.microsoft.com/office/drawing/2014/main" val="3587008826"/>
                  </a:ext>
                </a:extLst>
              </a:tr>
              <a:tr h="548328">
                <a:tc>
                  <a:txBody>
                    <a:bodyPr/>
                    <a:lstStyle/>
                    <a:p>
                      <a:pPr algn="l" fontAlgn="t"/>
                      <a:r>
                        <a:rPr lang="en-US" sz="1500" kern="1200" dirty="0">
                          <a:solidFill>
                            <a:schemeClr val="dk1"/>
                          </a:solidFill>
                          <a:latin typeface="+mn-lt"/>
                          <a:ea typeface="+mn-ea"/>
                          <a:cs typeface="+mn-cs"/>
                        </a:rPr>
                        <a:t>Additional features</a:t>
                      </a:r>
                    </a:p>
                  </a:txBody>
                  <a:tcPr marL="16577" marR="16577" marT="8288" marB="8288"/>
                </a:tc>
                <a:tc>
                  <a:txBody>
                    <a:bodyPr/>
                    <a:lstStyle/>
                    <a:p>
                      <a:pPr algn="l" fontAlgn="t"/>
                      <a:r>
                        <a:rPr lang="en-US" sz="1500" kern="1200" dirty="0">
                          <a:solidFill>
                            <a:schemeClr val="dk1"/>
                          </a:solidFill>
                          <a:latin typeface="+mn-lt"/>
                          <a:ea typeface="+mn-ea"/>
                          <a:cs typeface="+mn-cs"/>
                        </a:rPr>
                        <a:t>None</a:t>
                      </a:r>
                    </a:p>
                  </a:txBody>
                  <a:tcPr marL="16577" marR="16577" marT="8288" marB="8288"/>
                </a:tc>
                <a:tc>
                  <a:txBody>
                    <a:bodyPr/>
                    <a:lstStyle/>
                    <a:p>
                      <a:pPr algn="l" fontAlgn="t"/>
                      <a:r>
                        <a:rPr lang="en-US" sz="1500" kern="1200" dirty="0">
                          <a:solidFill>
                            <a:schemeClr val="dk1"/>
                          </a:solidFill>
                          <a:latin typeface="+mn-lt"/>
                          <a:ea typeface="+mn-ea"/>
                          <a:cs typeface="+mn-cs"/>
                        </a:rPr>
                        <a:t>Extended policy model consisting of Global Network Policy, Global Network Set, and Host Endpoint.  </a:t>
                      </a:r>
                      <a:r>
                        <a:rPr lang="en-US" sz="1500" kern="1200" dirty="0" err="1">
                          <a:solidFill>
                            <a:schemeClr val="dk1"/>
                          </a:solidFill>
                          <a:latin typeface="+mn-lt"/>
                          <a:ea typeface="+mn-ea"/>
                          <a:cs typeface="+mn-cs"/>
                        </a:rPr>
                        <a:t>Calicoctl</a:t>
                      </a:r>
                      <a:r>
                        <a:rPr lang="en-US" sz="1500" kern="1200" dirty="0">
                          <a:solidFill>
                            <a:schemeClr val="dk1"/>
                          </a:solidFill>
                          <a:latin typeface="+mn-lt"/>
                          <a:ea typeface="+mn-ea"/>
                          <a:cs typeface="+mn-cs"/>
                        </a:rPr>
                        <a:t> CLI provides the options to manage the policies.</a:t>
                      </a:r>
                    </a:p>
                  </a:txBody>
                  <a:tcPr marL="16577" marR="16577" marT="8288" marB="8288"/>
                </a:tc>
                <a:extLst>
                  <a:ext uri="{0D108BD9-81ED-4DB2-BD59-A6C34878D82A}">
                    <a16:rowId xmlns:a16="http://schemas.microsoft.com/office/drawing/2014/main" val="3707368645"/>
                  </a:ext>
                </a:extLst>
              </a:tr>
              <a:tr h="548328">
                <a:tc>
                  <a:txBody>
                    <a:bodyPr/>
                    <a:lstStyle/>
                    <a:p>
                      <a:pPr algn="l" fontAlgn="t"/>
                      <a:r>
                        <a:rPr lang="en-US" sz="1500" kern="1200" dirty="0">
                          <a:solidFill>
                            <a:schemeClr val="dk1"/>
                          </a:solidFill>
                          <a:latin typeface="+mn-lt"/>
                          <a:ea typeface="+mn-ea"/>
                          <a:cs typeface="+mn-cs"/>
                        </a:rPr>
                        <a:t>Support</a:t>
                      </a:r>
                    </a:p>
                  </a:txBody>
                  <a:tcPr marL="16577" marR="16577" marT="8288" marB="8288"/>
                </a:tc>
                <a:tc>
                  <a:txBody>
                    <a:bodyPr/>
                    <a:lstStyle/>
                    <a:p>
                      <a:pPr algn="l" fontAlgn="t"/>
                      <a:r>
                        <a:rPr lang="en-US" sz="1500" kern="1200" dirty="0">
                          <a:solidFill>
                            <a:schemeClr val="dk1"/>
                          </a:solidFill>
                          <a:latin typeface="+mn-lt"/>
                          <a:ea typeface="+mn-ea"/>
                          <a:cs typeface="+mn-cs"/>
                        </a:rPr>
                        <a:t>Supported by Azure support and Engineering team</a:t>
                      </a:r>
                    </a:p>
                  </a:txBody>
                  <a:tcPr marL="16577" marR="16577" marT="8288" marB="8288"/>
                </a:tc>
                <a:tc>
                  <a:txBody>
                    <a:bodyPr/>
                    <a:lstStyle/>
                    <a:p>
                      <a:pPr algn="l" fontAlgn="t"/>
                      <a:r>
                        <a:rPr lang="en-US" sz="1500" kern="1200" dirty="0">
                          <a:solidFill>
                            <a:schemeClr val="dk1"/>
                          </a:solidFill>
                          <a:latin typeface="+mn-lt"/>
                          <a:ea typeface="+mn-ea"/>
                          <a:cs typeface="+mn-cs"/>
                        </a:rPr>
                        <a:t>Calico community support. Additional paid support available from vendor</a:t>
                      </a:r>
                    </a:p>
                  </a:txBody>
                  <a:tcPr marL="16577" marR="16577" marT="8288" marB="8288"/>
                </a:tc>
                <a:extLst>
                  <a:ext uri="{0D108BD9-81ED-4DB2-BD59-A6C34878D82A}">
                    <a16:rowId xmlns:a16="http://schemas.microsoft.com/office/drawing/2014/main" val="2626521901"/>
                  </a:ext>
                </a:extLst>
              </a:tr>
              <a:tr h="424792">
                <a:tc>
                  <a:txBody>
                    <a:bodyPr/>
                    <a:lstStyle/>
                    <a:p>
                      <a:pPr algn="l" fontAlgn="t"/>
                      <a:r>
                        <a:rPr lang="en-US" sz="1500" kern="1200">
                          <a:solidFill>
                            <a:schemeClr val="dk1"/>
                          </a:solidFill>
                          <a:latin typeface="+mn-lt"/>
                          <a:ea typeface="+mn-ea"/>
                          <a:cs typeface="+mn-cs"/>
                        </a:rPr>
                        <a:t>Logging</a:t>
                      </a:r>
                    </a:p>
                  </a:txBody>
                  <a:tcPr marL="16577" marR="16577" marT="8288" marB="8288"/>
                </a:tc>
                <a:tc>
                  <a:txBody>
                    <a:bodyPr/>
                    <a:lstStyle/>
                    <a:p>
                      <a:pPr algn="l" fontAlgn="t"/>
                      <a:r>
                        <a:rPr lang="en-US" sz="1500" kern="1200" dirty="0">
                          <a:solidFill>
                            <a:schemeClr val="dk1"/>
                          </a:solidFill>
                          <a:latin typeface="+mn-lt"/>
                          <a:ea typeface="+mn-ea"/>
                          <a:cs typeface="+mn-cs"/>
                        </a:rPr>
                        <a:t>Rules added / deleted in </a:t>
                      </a:r>
                      <a:r>
                        <a:rPr lang="en-US" sz="1500" kern="1200" dirty="0" err="1">
                          <a:solidFill>
                            <a:schemeClr val="dk1"/>
                          </a:solidFill>
                          <a:latin typeface="+mn-lt"/>
                          <a:ea typeface="+mn-ea"/>
                          <a:cs typeface="+mn-cs"/>
                        </a:rPr>
                        <a:t>IPTables</a:t>
                      </a:r>
                      <a:r>
                        <a:rPr lang="en-US" sz="1500" kern="1200" dirty="0">
                          <a:solidFill>
                            <a:schemeClr val="dk1"/>
                          </a:solidFill>
                          <a:latin typeface="+mn-lt"/>
                          <a:ea typeface="+mn-ea"/>
                          <a:cs typeface="+mn-cs"/>
                        </a:rPr>
                        <a:t> are logged on every host under /</a:t>
                      </a:r>
                      <a:r>
                        <a:rPr lang="en-US" sz="1500" kern="1200" dirty="0" err="1">
                          <a:solidFill>
                            <a:schemeClr val="dk1"/>
                          </a:solidFill>
                          <a:latin typeface="+mn-lt"/>
                          <a:ea typeface="+mn-ea"/>
                          <a:cs typeface="+mn-cs"/>
                        </a:rPr>
                        <a:t>var</a:t>
                      </a:r>
                      <a:r>
                        <a:rPr lang="en-US" sz="1500" kern="1200" dirty="0">
                          <a:solidFill>
                            <a:schemeClr val="dk1"/>
                          </a:solidFill>
                          <a:latin typeface="+mn-lt"/>
                          <a:ea typeface="+mn-ea"/>
                          <a:cs typeface="+mn-cs"/>
                        </a:rPr>
                        <a:t>/log/azure-npm.log</a:t>
                      </a:r>
                    </a:p>
                  </a:txBody>
                  <a:tcPr marL="16577" marR="16577" marT="8288" marB="8288"/>
                </a:tc>
                <a:tc>
                  <a:txBody>
                    <a:bodyPr/>
                    <a:lstStyle/>
                    <a:p>
                      <a:pPr algn="l" fontAlgn="t"/>
                      <a:r>
                        <a:rPr lang="en-US" sz="1500" kern="1200" dirty="0">
                          <a:solidFill>
                            <a:schemeClr val="dk1"/>
                          </a:solidFill>
                          <a:latin typeface="+mn-lt"/>
                          <a:ea typeface="+mn-ea"/>
                          <a:cs typeface="+mn-cs"/>
                        </a:rPr>
                        <a:t>All the logs are logged in to /</a:t>
                      </a:r>
                      <a:r>
                        <a:rPr lang="en-US" sz="1500" kern="1200" dirty="0" err="1">
                          <a:solidFill>
                            <a:schemeClr val="dk1"/>
                          </a:solidFill>
                          <a:latin typeface="+mn-lt"/>
                          <a:ea typeface="+mn-ea"/>
                          <a:cs typeface="+mn-cs"/>
                        </a:rPr>
                        <a:t>var</a:t>
                      </a:r>
                      <a:r>
                        <a:rPr lang="en-US" sz="1500" kern="1200" dirty="0">
                          <a:solidFill>
                            <a:schemeClr val="dk1"/>
                          </a:solidFill>
                          <a:latin typeface="+mn-lt"/>
                          <a:ea typeface="+mn-ea"/>
                          <a:cs typeface="+mn-cs"/>
                        </a:rPr>
                        <a:t>/log/calico.  All logging is done using svlogd.</a:t>
                      </a:r>
                    </a:p>
                  </a:txBody>
                  <a:tcPr marL="16577" marR="16577" marT="8288" marB="8288"/>
                </a:tc>
                <a:extLst>
                  <a:ext uri="{0D108BD9-81ED-4DB2-BD59-A6C34878D82A}">
                    <a16:rowId xmlns:a16="http://schemas.microsoft.com/office/drawing/2014/main" val="1825792097"/>
                  </a:ext>
                </a:extLst>
              </a:tr>
              <a:tr h="424792">
                <a:tc>
                  <a:txBody>
                    <a:bodyPr/>
                    <a:lstStyle/>
                    <a:p>
                      <a:pPr algn="l" fontAlgn="t"/>
                      <a:r>
                        <a:rPr lang="en-US" sz="1500" kern="1200" dirty="0">
                          <a:solidFill>
                            <a:schemeClr val="dk1"/>
                          </a:solidFill>
                          <a:latin typeface="+mn-lt"/>
                          <a:ea typeface="+mn-ea"/>
                          <a:cs typeface="+mn-cs"/>
                        </a:rPr>
                        <a:t>Use Case</a:t>
                      </a:r>
                    </a:p>
                  </a:txBody>
                  <a:tcPr marL="16577" marR="16577" marT="8288" marB="8288"/>
                </a:tc>
                <a:tc>
                  <a:txBody>
                    <a:bodyPr/>
                    <a:lstStyle/>
                    <a:p>
                      <a:pPr algn="l" fontAlgn="t"/>
                      <a:endParaRPr lang="en-US" sz="1500" kern="1200" dirty="0">
                        <a:solidFill>
                          <a:schemeClr val="dk1"/>
                        </a:solidFill>
                        <a:highlight>
                          <a:srgbClr val="FFFF00"/>
                        </a:highlight>
                        <a:latin typeface="+mn-lt"/>
                        <a:ea typeface="+mn-ea"/>
                        <a:cs typeface="+mn-cs"/>
                      </a:endParaRPr>
                    </a:p>
                  </a:txBody>
                  <a:tcPr marL="16577" marR="16577" marT="8288" marB="8288"/>
                </a:tc>
                <a:tc>
                  <a:txBody>
                    <a:bodyPr/>
                    <a:lstStyle/>
                    <a:p>
                      <a:pPr algn="l" fontAlgn="t"/>
                      <a:endParaRPr lang="en-US" sz="1500" kern="1200" dirty="0">
                        <a:solidFill>
                          <a:schemeClr val="dk1"/>
                        </a:solidFill>
                        <a:highlight>
                          <a:srgbClr val="FFFF00"/>
                        </a:highlight>
                        <a:latin typeface="+mn-lt"/>
                        <a:ea typeface="+mn-ea"/>
                        <a:cs typeface="+mn-cs"/>
                      </a:endParaRPr>
                    </a:p>
                  </a:txBody>
                  <a:tcPr marL="16577" marR="16577" marT="8288" marB="8288"/>
                </a:tc>
                <a:extLst>
                  <a:ext uri="{0D108BD9-81ED-4DB2-BD59-A6C34878D82A}">
                    <a16:rowId xmlns:a16="http://schemas.microsoft.com/office/drawing/2014/main" val="2190033764"/>
                  </a:ext>
                </a:extLst>
              </a:tr>
            </a:tbl>
          </a:graphicData>
        </a:graphic>
      </p:graphicFrame>
      <p:sp>
        <p:nvSpPr>
          <p:cNvPr id="7" name="Rectangle 6">
            <a:extLst>
              <a:ext uri="{FF2B5EF4-FFF2-40B4-BE49-F238E27FC236}">
                <a16:creationId xmlns:a16="http://schemas.microsoft.com/office/drawing/2014/main" id="{1288B4E2-FEA2-48F2-95B7-C4FBB0ED59F8}"/>
              </a:ext>
            </a:extLst>
          </p:cNvPr>
          <p:cNvSpPr/>
          <p:nvPr/>
        </p:nvSpPr>
        <p:spPr>
          <a:xfrm>
            <a:off x="7410450" y="923925"/>
            <a:ext cx="4202112" cy="39338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027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2</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Introduction</a:t>
            </a:r>
          </a:p>
        </p:txBody>
      </p:sp>
    </p:spTree>
    <p:extLst>
      <p:ext uri="{BB962C8B-B14F-4D97-AF65-F5344CB8AC3E}">
        <p14:creationId xmlns:p14="http://schemas.microsoft.com/office/powerpoint/2010/main" val="416497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20</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Services &amp; Ingress Controller</a:t>
            </a:r>
          </a:p>
        </p:txBody>
      </p:sp>
    </p:spTree>
    <p:extLst>
      <p:ext uri="{BB962C8B-B14F-4D97-AF65-F5344CB8AC3E}">
        <p14:creationId xmlns:p14="http://schemas.microsoft.com/office/powerpoint/2010/main" val="3117398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Services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21</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3D6D12-C3E6-4C3F-9090-82CA19536A07}"/>
              </a:ext>
            </a:extLst>
          </p:cNvPr>
          <p:cNvSpPr txBox="1"/>
          <p:nvPr/>
        </p:nvSpPr>
        <p:spPr>
          <a:xfrm>
            <a:off x="456691" y="633616"/>
            <a:ext cx="11459084" cy="6186309"/>
          </a:xfrm>
          <a:prstGeom prst="rect">
            <a:avLst/>
          </a:prstGeom>
          <a:noFill/>
        </p:spPr>
        <p:txBody>
          <a:bodyPr wrap="square">
            <a:spAutoFit/>
          </a:bodyPr>
          <a:lstStyle/>
          <a:p>
            <a:pPr marL="285750" indent="-285750">
              <a:buFont typeface="Arial" panose="020B0604020202020204" pitchFamily="34" charset="0"/>
              <a:buChar char="•"/>
            </a:pPr>
            <a:r>
              <a:rPr lang="en-US" dirty="0"/>
              <a:t>Service Component in Kubernetes acts as a cluster interface for PODS by grouping selective set of Pods using Labels and Selectors.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helps in achieving redundancy during POD Deletion or recreation process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enables connectivity between different application service / pods or running inside the Kubernetes Cluster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helps in exposing the applications on POD to networks outside Kubernetes cluster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helps on Load balancing requests hitting a particular application running on Pods</a:t>
            </a:r>
          </a:p>
          <a:p>
            <a:endParaRPr lang="en-US" dirty="0"/>
          </a:p>
          <a:p>
            <a:r>
              <a:rPr lang="en-US" sz="1800" dirty="0"/>
              <a:t>Three types of services are available</a:t>
            </a:r>
          </a:p>
          <a:p>
            <a:endParaRPr lang="en-US" sz="1800" dirty="0"/>
          </a:p>
          <a:p>
            <a:r>
              <a:rPr lang="en-US" b="1" dirty="0"/>
              <a:t>Cluster IP </a:t>
            </a:r>
            <a:r>
              <a:rPr lang="en-US" dirty="0"/>
              <a:t>– connect one type of pods with another type of pods (frontend to backend)</a:t>
            </a:r>
          </a:p>
          <a:p>
            <a:endParaRPr lang="en-US" dirty="0"/>
          </a:p>
          <a:p>
            <a:r>
              <a:rPr lang="en-US" b="1" dirty="0" err="1"/>
              <a:t>NodePort</a:t>
            </a:r>
            <a:r>
              <a:rPr lang="en-US" dirty="0"/>
              <a:t> –  Node port will work like NAT.  Using the Node IP and port this will map to right pod container.</a:t>
            </a:r>
          </a:p>
          <a:p>
            <a:r>
              <a:rPr lang="en-US" dirty="0"/>
              <a:t>Node port users port from 30000 to 32767</a:t>
            </a:r>
          </a:p>
          <a:p>
            <a:endParaRPr lang="en-US" dirty="0"/>
          </a:p>
          <a:p>
            <a:r>
              <a:rPr lang="en-US" b="1" dirty="0" err="1"/>
              <a:t>LoadBalancer</a:t>
            </a:r>
            <a:r>
              <a:rPr lang="en-US" dirty="0"/>
              <a:t> – send response to all the pods in multiple nodes in round robin.</a:t>
            </a:r>
          </a:p>
          <a:p>
            <a:endParaRPr lang="en-US" dirty="0"/>
          </a:p>
          <a:p>
            <a:endParaRPr lang="en-US" dirty="0"/>
          </a:p>
          <a:p>
            <a:endParaRPr lang="en-US" dirty="0"/>
          </a:p>
        </p:txBody>
      </p:sp>
    </p:spTree>
    <p:extLst>
      <p:ext uri="{BB962C8B-B14F-4D97-AF65-F5344CB8AC3E}">
        <p14:creationId xmlns:p14="http://schemas.microsoft.com/office/powerpoint/2010/main" val="3904405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Cluster-IP Service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22</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3D6D12-C3E6-4C3F-9090-82CA19536A07}"/>
              </a:ext>
            </a:extLst>
          </p:cNvPr>
          <p:cNvSpPr txBox="1"/>
          <p:nvPr/>
        </p:nvSpPr>
        <p:spPr>
          <a:xfrm>
            <a:off x="456691" y="4961021"/>
            <a:ext cx="11459084" cy="1477328"/>
          </a:xfrm>
          <a:prstGeom prst="rect">
            <a:avLst/>
          </a:prstGeom>
          <a:noFill/>
        </p:spPr>
        <p:txBody>
          <a:bodyPr wrap="square">
            <a:spAutoFit/>
          </a:bodyPr>
          <a:lstStyle/>
          <a:p>
            <a:pPr algn="l"/>
            <a:r>
              <a:rPr lang="en-US" sz="1800" dirty="0">
                <a:solidFill>
                  <a:schemeClr val="tx2"/>
                </a:solidFill>
              </a:rPr>
              <a:t>When Connecting Service within AKS Cluster, A cluster-</a:t>
            </a:r>
            <a:r>
              <a:rPr lang="en-US" sz="1800" dirty="0" err="1">
                <a:solidFill>
                  <a:schemeClr val="tx2"/>
                </a:solidFill>
              </a:rPr>
              <a:t>ip</a:t>
            </a:r>
            <a:r>
              <a:rPr lang="en-US" sz="1800" dirty="0">
                <a:solidFill>
                  <a:schemeClr val="tx2"/>
                </a:solidFill>
              </a:rPr>
              <a:t> Service can be connected using  DNS name of the Service as well. </a:t>
            </a:r>
          </a:p>
          <a:p>
            <a:pPr algn="l"/>
            <a:r>
              <a:rPr lang="en-US" sz="1800" dirty="0">
                <a:solidFill>
                  <a:schemeClr val="tx2"/>
                </a:solidFill>
              </a:rPr>
              <a:t>Below is the syntax</a:t>
            </a:r>
            <a:br>
              <a:rPr lang="en-US" sz="1800" dirty="0">
                <a:solidFill>
                  <a:schemeClr val="tx2"/>
                </a:solidFill>
              </a:rPr>
            </a:br>
            <a:endParaRPr lang="en-US" sz="1800" dirty="0">
              <a:solidFill>
                <a:schemeClr val="tx2"/>
              </a:solidFill>
            </a:endParaRPr>
          </a:p>
          <a:p>
            <a:pPr algn="l"/>
            <a:r>
              <a:rPr lang="en-US" sz="1800" dirty="0">
                <a:solidFill>
                  <a:schemeClr val="tx2"/>
                </a:solidFill>
              </a:rPr>
              <a:t>&lt;</a:t>
            </a:r>
            <a:r>
              <a:rPr lang="en-US" sz="1800" dirty="0" err="1">
                <a:solidFill>
                  <a:schemeClr val="tx2"/>
                </a:solidFill>
              </a:rPr>
              <a:t>ServiceName</a:t>
            </a:r>
            <a:r>
              <a:rPr lang="en-US" sz="1800" dirty="0">
                <a:solidFill>
                  <a:schemeClr val="tx2"/>
                </a:solidFill>
              </a:rPr>
              <a:t>&gt;.</a:t>
            </a:r>
            <a:r>
              <a:rPr lang="en-US" sz="1800" dirty="0" err="1">
                <a:solidFill>
                  <a:schemeClr val="tx2"/>
                </a:solidFill>
              </a:rPr>
              <a:t>default.svc.cluster.local</a:t>
            </a:r>
            <a:endParaRPr lang="en-US" dirty="0"/>
          </a:p>
        </p:txBody>
      </p:sp>
      <p:pic>
        <p:nvPicPr>
          <p:cNvPr id="9" name="Picture 8">
            <a:extLst>
              <a:ext uri="{FF2B5EF4-FFF2-40B4-BE49-F238E27FC236}">
                <a16:creationId xmlns:a16="http://schemas.microsoft.com/office/drawing/2014/main" id="{BF071F27-761E-41E5-A3E0-609F72322BDA}"/>
              </a:ext>
            </a:extLst>
          </p:cNvPr>
          <p:cNvPicPr>
            <a:picLocks noChangeAspect="1"/>
          </p:cNvPicPr>
          <p:nvPr/>
        </p:nvPicPr>
        <p:blipFill>
          <a:blip r:embed="rId2"/>
          <a:stretch>
            <a:fillRect/>
          </a:stretch>
        </p:blipFill>
        <p:spPr>
          <a:xfrm>
            <a:off x="2506895" y="552146"/>
            <a:ext cx="6277509" cy="4218459"/>
          </a:xfrm>
          <a:prstGeom prst="rect">
            <a:avLst/>
          </a:prstGeom>
        </p:spPr>
      </p:pic>
    </p:spTree>
    <p:extLst>
      <p:ext uri="{BB962C8B-B14F-4D97-AF65-F5344CB8AC3E}">
        <p14:creationId xmlns:p14="http://schemas.microsoft.com/office/powerpoint/2010/main" val="2223218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Node-Port Service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23</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3D6D12-C3E6-4C3F-9090-82CA19536A07}"/>
              </a:ext>
            </a:extLst>
          </p:cNvPr>
          <p:cNvSpPr txBox="1"/>
          <p:nvPr/>
        </p:nvSpPr>
        <p:spPr>
          <a:xfrm>
            <a:off x="456691" y="4961021"/>
            <a:ext cx="11459084" cy="1107996"/>
          </a:xfrm>
          <a:prstGeom prst="rect">
            <a:avLst/>
          </a:prstGeom>
          <a:noFill/>
        </p:spPr>
        <p:txBody>
          <a:bodyPr wrap="square">
            <a:spAutoFit/>
          </a:bodyPr>
          <a:lstStyle/>
          <a:p>
            <a:pPr lvl="2" eaLnBrk="0" hangingPunct="0"/>
            <a:r>
              <a:rPr lang="en-US" dirty="0"/>
              <a:t>Three Type of scenario are available for node Port</a:t>
            </a:r>
          </a:p>
          <a:p>
            <a:pPr marL="1657350" lvl="3" indent="-285750" eaLnBrk="0" hangingPunct="0">
              <a:buFont typeface="Arial" panose="020B0604020202020204" pitchFamily="34" charset="0"/>
              <a:buChar char="•"/>
            </a:pPr>
            <a:r>
              <a:rPr lang="en-US" sz="1600" dirty="0"/>
              <a:t>Single instance in Single Node – Access with Node IP and Node Port </a:t>
            </a:r>
          </a:p>
          <a:p>
            <a:pPr marL="1657350" lvl="3" indent="-285750" eaLnBrk="0" hangingPunct="0">
              <a:buFont typeface="Arial" panose="020B0604020202020204" pitchFamily="34" charset="0"/>
              <a:buChar char="•"/>
            </a:pPr>
            <a:r>
              <a:rPr lang="en-US" sz="1600" dirty="0"/>
              <a:t>Multi Instances in single Node – Access with Node IP and Node Port service will redirect to any one</a:t>
            </a:r>
          </a:p>
          <a:p>
            <a:pPr marL="1657350" lvl="3" indent="-285750" eaLnBrk="0" hangingPunct="0">
              <a:buFont typeface="Arial" panose="020B0604020202020204" pitchFamily="34" charset="0"/>
              <a:buChar char="•"/>
            </a:pPr>
            <a:r>
              <a:rPr lang="en-US" sz="1600" dirty="0"/>
              <a:t>Multi Instances in diff Node – Access with Node IP and Node Port </a:t>
            </a:r>
          </a:p>
        </p:txBody>
      </p:sp>
      <p:pic>
        <p:nvPicPr>
          <p:cNvPr id="9" name="Picture 8">
            <a:extLst>
              <a:ext uri="{FF2B5EF4-FFF2-40B4-BE49-F238E27FC236}">
                <a16:creationId xmlns:a16="http://schemas.microsoft.com/office/drawing/2014/main" id="{D28A294F-DB47-4BFE-B520-0438EF7FBF39}"/>
              </a:ext>
            </a:extLst>
          </p:cNvPr>
          <p:cNvPicPr>
            <a:picLocks noChangeAspect="1"/>
          </p:cNvPicPr>
          <p:nvPr/>
        </p:nvPicPr>
        <p:blipFill>
          <a:blip r:embed="rId2"/>
          <a:stretch>
            <a:fillRect/>
          </a:stretch>
        </p:blipFill>
        <p:spPr>
          <a:xfrm>
            <a:off x="1925253" y="921707"/>
            <a:ext cx="7334627" cy="3854648"/>
          </a:xfrm>
          <a:prstGeom prst="rect">
            <a:avLst/>
          </a:prstGeom>
        </p:spPr>
      </p:pic>
    </p:spTree>
    <p:extLst>
      <p:ext uri="{BB962C8B-B14F-4D97-AF65-F5344CB8AC3E}">
        <p14:creationId xmlns:p14="http://schemas.microsoft.com/office/powerpoint/2010/main" val="624149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Load Balancer Service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24</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F6B6CE0-F6DC-4FC9-90D4-008076C212E0}"/>
              </a:ext>
            </a:extLst>
          </p:cNvPr>
          <p:cNvPicPr>
            <a:picLocks noChangeAspect="1"/>
          </p:cNvPicPr>
          <p:nvPr/>
        </p:nvPicPr>
        <p:blipFill>
          <a:blip r:embed="rId2"/>
          <a:stretch>
            <a:fillRect/>
          </a:stretch>
        </p:blipFill>
        <p:spPr>
          <a:xfrm>
            <a:off x="2511884" y="770334"/>
            <a:ext cx="7260766" cy="3969166"/>
          </a:xfrm>
          <a:prstGeom prst="rect">
            <a:avLst/>
          </a:prstGeom>
        </p:spPr>
      </p:pic>
    </p:spTree>
    <p:extLst>
      <p:ext uri="{BB962C8B-B14F-4D97-AF65-F5344CB8AC3E}">
        <p14:creationId xmlns:p14="http://schemas.microsoft.com/office/powerpoint/2010/main" val="970361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a:t>Ingress Controller</a:t>
            </a:r>
            <a:endParaRPr lang="en-US" dirty="0"/>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25</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3D6D12-C3E6-4C3F-9090-82CA19536A07}"/>
              </a:ext>
            </a:extLst>
          </p:cNvPr>
          <p:cNvSpPr txBox="1"/>
          <p:nvPr/>
        </p:nvSpPr>
        <p:spPr>
          <a:xfrm>
            <a:off x="294767" y="608111"/>
            <a:ext cx="5201158" cy="6186309"/>
          </a:xfrm>
          <a:prstGeom prst="rect">
            <a:avLst/>
          </a:prstGeom>
          <a:noFill/>
        </p:spPr>
        <p:txBody>
          <a:bodyPr wrap="square">
            <a:spAutoFit/>
          </a:bodyPr>
          <a:lstStyle/>
          <a:p>
            <a:pPr marL="285750" indent="-285750">
              <a:buFont typeface="Arial" panose="020B0604020202020204" pitchFamily="34" charset="0"/>
              <a:buChar char="•"/>
            </a:pPr>
            <a:r>
              <a:rPr lang="en-US" dirty="0"/>
              <a:t>Ingress is a collection of rules that allow inbound connections to reach cluster services.</a:t>
            </a:r>
          </a:p>
          <a:p>
            <a:endParaRPr lang="en-US" dirty="0"/>
          </a:p>
          <a:p>
            <a:pPr marL="285750" indent="-285750">
              <a:buFont typeface="Arial" panose="020B0604020202020204" pitchFamily="34" charset="0"/>
              <a:buChar char="•"/>
            </a:pPr>
            <a:r>
              <a:rPr lang="en-US" dirty="0"/>
              <a:t>Ingress is configured to expose service through</a:t>
            </a:r>
          </a:p>
          <a:p>
            <a:pPr marL="1200150" lvl="2" indent="-285750">
              <a:buFont typeface="Arial" panose="020B0604020202020204" pitchFamily="34" charset="0"/>
              <a:buChar char="•"/>
            </a:pPr>
            <a:r>
              <a:rPr lang="en-US" dirty="0"/>
              <a:t>external URLS</a:t>
            </a:r>
          </a:p>
          <a:p>
            <a:pPr marL="1200150" lvl="2" indent="-285750">
              <a:buFont typeface="Arial" panose="020B0604020202020204" pitchFamily="34" charset="0"/>
              <a:buChar char="•"/>
            </a:pPr>
            <a:r>
              <a:rPr lang="en-US" dirty="0"/>
              <a:t>Load Balancer</a:t>
            </a:r>
          </a:p>
          <a:p>
            <a:pPr marL="1200150" lvl="2" indent="-285750">
              <a:buFont typeface="Arial" panose="020B0604020202020204" pitchFamily="34" charset="0"/>
              <a:buChar char="•"/>
            </a:pPr>
            <a:r>
              <a:rPr lang="en-US" dirty="0"/>
              <a:t>SSL offloading</a:t>
            </a:r>
          </a:p>
          <a:p>
            <a:endParaRPr lang="en-US" dirty="0"/>
          </a:p>
          <a:p>
            <a:pPr marL="285750" indent="-285750">
              <a:buFont typeface="Arial" panose="020B0604020202020204" pitchFamily="34" charset="0"/>
              <a:buChar char="•"/>
            </a:pPr>
            <a:r>
              <a:rPr lang="en-US" dirty="0"/>
              <a:t>It Provides Layer 7 Load balancing features for routing traffic externally to applications hosted on Kubernetes PODS like URL rewrites , path-based routing</a:t>
            </a:r>
          </a:p>
          <a:p>
            <a:r>
              <a:rPr lang="en-US" dirty="0"/>
              <a:t>.</a:t>
            </a:r>
          </a:p>
          <a:p>
            <a:pPr marL="285750" indent="-285750">
              <a:buFont typeface="Arial" panose="020B0604020202020204" pitchFamily="34" charset="0"/>
              <a:buChar char="•"/>
            </a:pPr>
            <a:r>
              <a:rPr lang="en-US" dirty="0"/>
              <a:t>Ingress is not a deployed in Kubernetes as default.  We need to deploy it separately based on the requirements</a:t>
            </a:r>
          </a:p>
          <a:p>
            <a:pPr marL="285750" indent="-285750">
              <a:buFont typeface="Arial" panose="020B0604020202020204" pitchFamily="34" charset="0"/>
              <a:buChar char="•"/>
            </a:pPr>
            <a:endParaRPr lang="en-US" dirty="0"/>
          </a:p>
          <a:p>
            <a:r>
              <a:rPr lang="en-US" dirty="0"/>
              <a:t>E.g. – nginx, Azure App Gateway Ingress Controller, Istio etc.</a:t>
            </a:r>
          </a:p>
          <a:p>
            <a:endParaRPr lang="en-US" dirty="0"/>
          </a:p>
          <a:p>
            <a:endParaRPr lang="en-US" dirty="0"/>
          </a:p>
        </p:txBody>
      </p:sp>
      <p:pic>
        <p:nvPicPr>
          <p:cNvPr id="11" name="Picture 10">
            <a:extLst>
              <a:ext uri="{FF2B5EF4-FFF2-40B4-BE49-F238E27FC236}">
                <a16:creationId xmlns:a16="http://schemas.microsoft.com/office/drawing/2014/main" id="{51FE47BC-4821-48F6-AF64-1409766FFE12}"/>
              </a:ext>
            </a:extLst>
          </p:cNvPr>
          <p:cNvPicPr>
            <a:picLocks noChangeAspect="1"/>
          </p:cNvPicPr>
          <p:nvPr/>
        </p:nvPicPr>
        <p:blipFill>
          <a:blip r:embed="rId2"/>
          <a:stretch>
            <a:fillRect/>
          </a:stretch>
        </p:blipFill>
        <p:spPr>
          <a:xfrm>
            <a:off x="5478349" y="813842"/>
            <a:ext cx="6713651" cy="3747997"/>
          </a:xfrm>
          <a:prstGeom prst="rect">
            <a:avLst/>
          </a:prstGeom>
        </p:spPr>
      </p:pic>
    </p:spTree>
    <p:extLst>
      <p:ext uri="{BB962C8B-B14F-4D97-AF65-F5344CB8AC3E}">
        <p14:creationId xmlns:p14="http://schemas.microsoft.com/office/powerpoint/2010/main" val="1967455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AGIC</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26</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39CACED-D712-4C75-AADA-602A59332418}"/>
              </a:ext>
            </a:extLst>
          </p:cNvPr>
          <p:cNvSpPr txBox="1"/>
          <p:nvPr/>
        </p:nvSpPr>
        <p:spPr>
          <a:xfrm>
            <a:off x="456691" y="633616"/>
            <a:ext cx="11459084" cy="646331"/>
          </a:xfrm>
          <a:prstGeom prst="rect">
            <a:avLst/>
          </a:prstGeom>
          <a:noFill/>
        </p:spPr>
        <p:txBody>
          <a:bodyPr wrap="square">
            <a:spAutoFit/>
          </a:bodyPr>
          <a:lstStyle/>
          <a:p>
            <a:r>
              <a:rPr lang="en-US" dirty="0"/>
              <a:t>Application Gateway talks to pods using their private IP directly and does not require </a:t>
            </a:r>
            <a:r>
              <a:rPr lang="en-US" dirty="0" err="1"/>
              <a:t>NodePort</a:t>
            </a:r>
            <a:r>
              <a:rPr lang="en-US" dirty="0"/>
              <a:t> or </a:t>
            </a:r>
            <a:r>
              <a:rPr lang="en-US" dirty="0" err="1"/>
              <a:t>KubeProxy</a:t>
            </a:r>
            <a:r>
              <a:rPr lang="en-US" dirty="0"/>
              <a:t> services. This also brings better performance to your deployments.</a:t>
            </a:r>
          </a:p>
        </p:txBody>
      </p:sp>
      <p:pic>
        <p:nvPicPr>
          <p:cNvPr id="1028" name="Picture 4" descr="Azure Application Gateway + AKS">
            <a:extLst>
              <a:ext uri="{FF2B5EF4-FFF2-40B4-BE49-F238E27FC236}">
                <a16:creationId xmlns:a16="http://schemas.microsoft.com/office/drawing/2014/main" id="{69A15B78-3B20-4417-94CC-2864988741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025" y="1536482"/>
            <a:ext cx="7522907" cy="4525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109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AGIC vs ALB with Nginx</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27</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C992AFF6-F739-4D8C-8822-F4167014ED04}"/>
              </a:ext>
            </a:extLst>
          </p:cNvPr>
          <p:cNvGraphicFramePr>
            <a:graphicFrameLocks/>
          </p:cNvGraphicFramePr>
          <p:nvPr>
            <p:extLst>
              <p:ext uri="{D42A27DB-BD31-4B8C-83A1-F6EECF244321}">
                <p14:modId xmlns:p14="http://schemas.microsoft.com/office/powerpoint/2010/main" val="791231367"/>
              </p:ext>
            </p:extLst>
          </p:nvPr>
        </p:nvGraphicFramePr>
        <p:xfrm>
          <a:off x="257176" y="638182"/>
          <a:ext cx="11715748" cy="4308438"/>
        </p:xfrm>
        <a:graphic>
          <a:graphicData uri="http://schemas.openxmlformats.org/drawingml/2006/table">
            <a:tbl>
              <a:tblPr firstRow="1" bandRow="1">
                <a:tableStyleId>{FABFCF23-3B69-468F-B69F-88F6DE6A72F2}</a:tableStyleId>
              </a:tblPr>
              <a:tblGrid>
                <a:gridCol w="2208935">
                  <a:extLst>
                    <a:ext uri="{9D8B030D-6E8A-4147-A177-3AD203B41FA5}">
                      <a16:colId xmlns:a16="http://schemas.microsoft.com/office/drawing/2014/main" val="3157557481"/>
                    </a:ext>
                  </a:extLst>
                </a:gridCol>
                <a:gridCol w="4800009">
                  <a:extLst>
                    <a:ext uri="{9D8B030D-6E8A-4147-A177-3AD203B41FA5}">
                      <a16:colId xmlns:a16="http://schemas.microsoft.com/office/drawing/2014/main" val="210988574"/>
                    </a:ext>
                  </a:extLst>
                </a:gridCol>
                <a:gridCol w="4706804">
                  <a:extLst>
                    <a:ext uri="{9D8B030D-6E8A-4147-A177-3AD203B41FA5}">
                      <a16:colId xmlns:a16="http://schemas.microsoft.com/office/drawing/2014/main" val="1996207425"/>
                    </a:ext>
                  </a:extLst>
                </a:gridCol>
              </a:tblGrid>
              <a:tr h="155673">
                <a:tc>
                  <a:txBody>
                    <a:bodyPr/>
                    <a:lstStyle/>
                    <a:p>
                      <a:pPr algn="ctr" fontAlgn="t"/>
                      <a:r>
                        <a:rPr lang="en-US" sz="1600" b="1" kern="1200" dirty="0">
                          <a:solidFill>
                            <a:schemeClr val="lt1"/>
                          </a:solidFill>
                          <a:latin typeface="+mn-lt"/>
                          <a:ea typeface="+mn-ea"/>
                          <a:cs typeface="+mn-cs"/>
                        </a:rPr>
                        <a:t>Items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kern="1200" dirty="0"/>
                        <a:t>AGIC</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kern="1200" dirty="0"/>
                        <a:t>Nginx</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388156">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Definition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Use Azure Application Gateway as the Load Balancing tool</a:t>
                      </a:r>
                    </a:p>
                    <a:p>
                      <a:pPr algn="l" fontAlgn="t"/>
                      <a:r>
                        <a:rPr lang="en-US" sz="1400" kern="1200" dirty="0">
                          <a:solidFill>
                            <a:schemeClr val="tx2"/>
                          </a:solidFill>
                          <a:latin typeface="Calibri" panose="020F0502020204030204" pitchFamily="34" charset="0"/>
                          <a:ea typeface="+mn-ea"/>
                          <a:cs typeface="Calibri" panose="020F0502020204030204" pitchFamily="34" charset="0"/>
                        </a:rPr>
                        <a:t>This uses Azure Application gateway ingress controller</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Use Azure Load balancer as the Endpoint for exposing applications deployed on AKS.</a:t>
                      </a:r>
                    </a:p>
                    <a:p>
                      <a:pPr algn="l" fontAlgn="t"/>
                      <a:r>
                        <a:rPr lang="en-US" sz="1400" kern="1200" dirty="0">
                          <a:solidFill>
                            <a:schemeClr val="tx2"/>
                          </a:solidFill>
                          <a:latin typeface="Calibri" panose="020F0502020204030204" pitchFamily="34" charset="0"/>
                          <a:ea typeface="+mn-ea"/>
                          <a:cs typeface="Calibri" panose="020F0502020204030204" pitchFamily="34" charset="0"/>
                        </a:rPr>
                        <a:t>This uses Nginx as the Ingress Controller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313801">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Provisioning and management overhead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Easy – HA is inbuilt.  Provisioning and configuration is simple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Complex setup and configuration compared to AGIC.  HA setup add additional work and complexity.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8582981"/>
                  </a:ext>
                </a:extLst>
              </a:tr>
              <a:tr h="313801">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Support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chemeClr val="dk1"/>
                          </a:solidFill>
                          <a:latin typeface="Calibri" panose="020F0502020204030204" pitchFamily="34" charset="0"/>
                          <a:ea typeface="+mn-ea"/>
                          <a:cs typeface="Calibri" panose="020F0502020204030204" pitchFamily="34" charset="0"/>
                        </a:rPr>
                        <a:t>Microsoft Support Available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Calibri" panose="020F0502020204030204" pitchFamily="34" charset="0"/>
                          <a:ea typeface="+mn-ea"/>
                          <a:cs typeface="Calibri" panose="020F0502020204030204" pitchFamily="34" charset="0"/>
                        </a:rPr>
                        <a:t>Microsoft Support Not Available. commercial version can be purchased from F5.</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137790">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Layer 7  &amp; Layer 4 Support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Only Layer 7.  Need to include one more Azure LB for Layer 4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With out Nginx its layer 4 and with Nginx its Layer 7</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262973">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Popularity &amp; long in market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Microsoft Native Solution but new to this Area</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Nginx is the most widely used Kubernetes Ingress Controller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327665"/>
                  </a:ext>
                </a:extLst>
              </a:tr>
              <a:tr h="262973">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Cost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Calibri" panose="020F0502020204030204" pitchFamily="34" charset="0"/>
                          <a:ea typeface="+mn-ea"/>
                          <a:cs typeface="Calibri" panose="020F0502020204030204" pitchFamily="34" charset="0"/>
                        </a:rPr>
                        <a:t>AAG is costly compare to Nginx</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Calibri" panose="020F0502020204030204" pitchFamily="34" charset="0"/>
                          <a:ea typeface="+mn-ea"/>
                          <a:cs typeface="Calibri" panose="020F0502020204030204" pitchFamily="34" charset="0"/>
                        </a:rPr>
                        <a:t>Open source is less need to pay for F5 like support if required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5792097"/>
                  </a:ext>
                </a:extLst>
              </a:tr>
              <a:tr h="262973">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Performance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Less hops. All Layer 7 functionalities moved out of AKS</a:t>
                      </a:r>
                    </a:p>
                    <a:p>
                      <a:pPr algn="l" fontAlgn="t"/>
                      <a:r>
                        <a:rPr lang="en-US" sz="1400" kern="1200" dirty="0">
                          <a:solidFill>
                            <a:schemeClr val="dk1"/>
                          </a:solidFill>
                          <a:latin typeface="Calibri" panose="020F0502020204030204" pitchFamily="34" charset="0"/>
                          <a:ea typeface="+mn-ea"/>
                          <a:cs typeface="Calibri" panose="020F0502020204030204" pitchFamily="34" charset="0"/>
                        </a:rPr>
                        <a:t>Theoretically it should better but most cases performance same.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All Layer 7 functionalities like TLS, URL rewriting, traffic management needs to be done at K8s only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5080390"/>
                  </a:ext>
                </a:extLst>
              </a:tr>
              <a:tr h="365238">
                <a:tc>
                  <a:txBody>
                    <a:bodyPr/>
                    <a:lstStyle/>
                    <a:p>
                      <a:pPr algn="l" fontAlgn="t"/>
                      <a:r>
                        <a:rPr lang="en-US" sz="1400" kern="1200" baseline="0" dirty="0">
                          <a:solidFill>
                            <a:schemeClr val="tx1"/>
                          </a:solidFill>
                          <a:latin typeface="+mn-lt"/>
                          <a:ea typeface="ＭＳ Ｐゴシック"/>
                          <a:cs typeface="Arial" panose="020B0604020202020204" pitchFamily="34" charset="0"/>
                        </a:rPr>
                        <a:t>Other Features</a:t>
                      </a:r>
                      <a:endParaRPr lang="en-US" sz="1400" kern="1200" dirty="0">
                        <a:solidFill>
                          <a:schemeClr val="dk1"/>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kern="1200" baseline="0" dirty="0">
                          <a:solidFill>
                            <a:schemeClr val="tx1"/>
                          </a:solidFill>
                          <a:latin typeface="+mn-lt"/>
                          <a:ea typeface="ＭＳ Ｐゴシック"/>
                          <a:cs typeface="Arial" panose="020B0604020202020204" pitchFamily="34" charset="0"/>
                        </a:rPr>
                        <a:t>Autoscaling, Zone redundancy, AKV Integration and WAF inspection are supported</a:t>
                      </a:r>
                      <a:endParaRPr lang="en-US" sz="1200" i="1" kern="1200" dirty="0">
                        <a:solidFill>
                          <a:schemeClr val="dk1"/>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fontAlgn="t">
                        <a:buFont typeface="Arial" panose="020B0604020202020204" pitchFamily="34" charset="0"/>
                        <a:buChar char="•"/>
                      </a:pPr>
                      <a:endParaRPr lang="en-US" sz="1400" kern="1200" dirty="0">
                        <a:solidFill>
                          <a:schemeClr val="dk1"/>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6183576"/>
                  </a:ext>
                </a:extLst>
              </a:tr>
              <a:tr h="888890">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Use Case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1200" i="1" kern="1200" dirty="0">
                        <a:solidFill>
                          <a:schemeClr val="dk1"/>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endParaRPr lang="en-US" sz="1400" kern="1200" dirty="0">
                        <a:solidFill>
                          <a:schemeClr val="dk1"/>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26187"/>
                  </a:ext>
                </a:extLst>
              </a:tr>
            </a:tbl>
          </a:graphicData>
        </a:graphic>
      </p:graphicFrame>
      <p:sp>
        <p:nvSpPr>
          <p:cNvPr id="7" name="Rectangle 6">
            <a:extLst>
              <a:ext uri="{FF2B5EF4-FFF2-40B4-BE49-F238E27FC236}">
                <a16:creationId xmlns:a16="http://schemas.microsoft.com/office/drawing/2014/main" id="{25B5C0E2-5E97-4939-AA9B-45539BAA7558}"/>
              </a:ext>
            </a:extLst>
          </p:cNvPr>
          <p:cNvSpPr/>
          <p:nvPr/>
        </p:nvSpPr>
        <p:spPr>
          <a:xfrm>
            <a:off x="2428875" y="495301"/>
            <a:ext cx="4791075" cy="45434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575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AGIC</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28</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C992AFF6-F739-4D8C-8822-F4167014ED04}"/>
              </a:ext>
            </a:extLst>
          </p:cNvPr>
          <p:cNvGraphicFramePr>
            <a:graphicFrameLocks/>
          </p:cNvGraphicFramePr>
          <p:nvPr>
            <p:extLst>
              <p:ext uri="{D42A27DB-BD31-4B8C-83A1-F6EECF244321}">
                <p14:modId xmlns:p14="http://schemas.microsoft.com/office/powerpoint/2010/main" val="807110694"/>
              </p:ext>
            </p:extLst>
          </p:nvPr>
        </p:nvGraphicFramePr>
        <p:xfrm>
          <a:off x="76201" y="638181"/>
          <a:ext cx="12020551" cy="5431225"/>
        </p:xfrm>
        <a:graphic>
          <a:graphicData uri="http://schemas.openxmlformats.org/drawingml/2006/table">
            <a:tbl>
              <a:tblPr firstRow="1" bandRow="1">
                <a:tableStyleId>{FABFCF23-3B69-468F-B69F-88F6DE6A72F2}</a:tableStyleId>
              </a:tblPr>
              <a:tblGrid>
                <a:gridCol w="3041346">
                  <a:extLst>
                    <a:ext uri="{9D8B030D-6E8A-4147-A177-3AD203B41FA5}">
                      <a16:colId xmlns:a16="http://schemas.microsoft.com/office/drawing/2014/main" val="3157557481"/>
                    </a:ext>
                  </a:extLst>
                </a:gridCol>
                <a:gridCol w="4610943">
                  <a:extLst>
                    <a:ext uri="{9D8B030D-6E8A-4147-A177-3AD203B41FA5}">
                      <a16:colId xmlns:a16="http://schemas.microsoft.com/office/drawing/2014/main" val="210988574"/>
                    </a:ext>
                  </a:extLst>
                </a:gridCol>
                <a:gridCol w="4368262">
                  <a:extLst>
                    <a:ext uri="{9D8B030D-6E8A-4147-A177-3AD203B41FA5}">
                      <a16:colId xmlns:a16="http://schemas.microsoft.com/office/drawing/2014/main" val="1996207425"/>
                    </a:ext>
                  </a:extLst>
                </a:gridCol>
              </a:tblGrid>
              <a:tr h="261746">
                <a:tc>
                  <a:txBody>
                    <a:bodyPr/>
                    <a:lstStyle/>
                    <a:p>
                      <a:pPr algn="ctr" fontAlgn="t"/>
                      <a:r>
                        <a:rPr lang="en-US" sz="1600" b="1" kern="1200" dirty="0">
                          <a:solidFill>
                            <a:schemeClr val="lt1"/>
                          </a:solidFill>
                          <a:latin typeface="+mn-lt"/>
                          <a:ea typeface="+mn-ea"/>
                          <a:cs typeface="+mn-cs"/>
                        </a:rPr>
                        <a:t>Items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kern="1200" dirty="0"/>
                        <a:t>Add On</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kern="1200" dirty="0"/>
                        <a:t>Helm</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652639">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Deployment Complexity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Easy to implement. Automated with AKS Add-on.</a:t>
                      </a:r>
                    </a:p>
                    <a:p>
                      <a:pPr algn="l" fontAlgn="t"/>
                      <a:endParaRPr lang="en-US" sz="1400"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Complex compare to Add On. Requires Separate deployment with Helm Package Installed  &amp;  AD Pod Identity Created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1284083">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Microsoft Support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Microsoft Support Available</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The add-on is also a fully managed service, which provides added benefits such as automatic updates and increased support</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add-on allows for better integration with AKS as a first class add-on.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Microsoft Support Available</a:t>
                      </a:r>
                    </a:p>
                    <a:p>
                      <a:pPr algn="l" fontAlgn="t"/>
                      <a:endParaRPr lang="en-US" sz="1400" kern="1200" dirty="0">
                        <a:solidFill>
                          <a:schemeClr val="dk1"/>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442158">
                <a:tc>
                  <a:txBody>
                    <a:bodyPr/>
                    <a:lstStyle/>
                    <a:p>
                      <a:pPr algn="l" fontAlgn="t"/>
                      <a:r>
                        <a:rPr lang="en-US" sz="1400" kern="1200" dirty="0" err="1">
                          <a:solidFill>
                            <a:schemeClr val="dk1"/>
                          </a:solidFill>
                          <a:latin typeface="Calibri" panose="020F0502020204030204" pitchFamily="34" charset="0"/>
                          <a:ea typeface="+mn-ea"/>
                          <a:cs typeface="Calibri" panose="020F0502020204030204" pitchFamily="34" charset="0"/>
                        </a:rPr>
                        <a:t>ProhibitedTargets</a:t>
                      </a:r>
                      <a:r>
                        <a:rPr lang="en-US" sz="1400" kern="1200" dirty="0">
                          <a:solidFill>
                            <a:schemeClr val="dk1"/>
                          </a:solidFill>
                          <a:latin typeface="Calibri" panose="020F0502020204030204" pitchFamily="34" charset="0"/>
                          <a:ea typeface="+mn-ea"/>
                          <a:cs typeface="Calibri" panose="020F0502020204030204" pitchFamily="34" charset="0"/>
                        </a:rPr>
                        <a:t>-AGIC deployment with out affecting existing AAG Backends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Currently not supported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This support this feature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442158">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Automatic Update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AGIC add-on is a managed service, customers will automatically be updated to the latest version of AGIC add-on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tx2"/>
                          </a:solidFill>
                          <a:latin typeface="Calibri" panose="020F0502020204030204" pitchFamily="34" charset="0"/>
                          <a:ea typeface="+mn-ea"/>
                          <a:cs typeface="Calibri" panose="020F0502020204030204" pitchFamily="34" charset="0"/>
                        </a:rPr>
                        <a:t>Customer must manually update AGIC</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327665"/>
                  </a:ext>
                </a:extLst>
              </a:tr>
              <a:tr h="442158">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Multiple AGIC per cluster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one AGIC add-on per AKS cluster, and each AGIC add-on currently can only target one Application Gateway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Support multiple AGIC per cluster</a:t>
                      </a:r>
                    </a:p>
                    <a:p>
                      <a:pPr algn="l" fontAlgn="t"/>
                      <a:r>
                        <a:rPr lang="en-US" sz="1400" kern="1200" dirty="0">
                          <a:solidFill>
                            <a:schemeClr val="dk1"/>
                          </a:solidFill>
                          <a:latin typeface="Calibri" panose="020F0502020204030204" pitchFamily="34" charset="0"/>
                          <a:ea typeface="+mn-ea"/>
                          <a:cs typeface="Calibri" panose="020F0502020204030204" pitchFamily="34" charset="0"/>
                        </a:rPr>
                        <a:t>Support multiple AGICs targeting one Application Gateway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5792097"/>
                  </a:ext>
                </a:extLst>
              </a:tr>
              <a:tr h="343063">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Modify logging level </a:t>
                      </a:r>
                      <a:r>
                        <a:rPr lang="en-US" sz="1400" kern="1200" dirty="0" err="1">
                          <a:solidFill>
                            <a:schemeClr val="dk1"/>
                          </a:solidFill>
                          <a:latin typeface="Calibri" panose="020F0502020204030204" pitchFamily="34" charset="0"/>
                          <a:ea typeface="+mn-ea"/>
                          <a:cs typeface="Calibri" panose="020F0502020204030204" pitchFamily="34" charset="0"/>
                        </a:rPr>
                        <a:t>verbosityLevel</a:t>
                      </a:r>
                      <a:endParaRPr lang="en-US" sz="1400" kern="1200" dirty="0">
                        <a:solidFill>
                          <a:schemeClr val="dk1"/>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Not Supported , default is level 5</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Supported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5080390"/>
                  </a:ext>
                </a:extLst>
              </a:tr>
              <a:tr h="1494564">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Additional Setting</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Some deployment variables cannot be set in Add On.</a:t>
                      </a:r>
                    </a:p>
                    <a:p>
                      <a:pPr algn="l" fontAlgn="t"/>
                      <a:endParaRPr lang="en-US" sz="1400" kern="1200" dirty="0">
                        <a:solidFill>
                          <a:schemeClr val="dk1"/>
                        </a:solidFill>
                        <a:latin typeface="Calibri" panose="020F0502020204030204" pitchFamily="34" charset="0"/>
                        <a:ea typeface="+mn-ea"/>
                        <a:cs typeface="Calibri" panose="020F0502020204030204" pitchFamily="34" charset="0"/>
                      </a:endParaRPr>
                    </a:p>
                    <a:p>
                      <a:pPr algn="l" fontAlgn="t"/>
                      <a:r>
                        <a:rPr lang="en-US" sz="1400" kern="1200" dirty="0">
                          <a:solidFill>
                            <a:schemeClr val="dk1"/>
                          </a:solidFill>
                          <a:latin typeface="Calibri" panose="020F0502020204030204" pitchFamily="34" charset="0"/>
                          <a:ea typeface="+mn-ea"/>
                          <a:cs typeface="Calibri" panose="020F0502020204030204" pitchFamily="34" charset="0"/>
                        </a:rPr>
                        <a:t>Using below Annotation we can enable the Private IP in AAG</a:t>
                      </a:r>
                    </a:p>
                    <a:p>
                      <a:pPr algn="l" fontAlgn="t"/>
                      <a:r>
                        <a:rPr lang="en-US" sz="1200" i="1" kern="1200" dirty="0">
                          <a:solidFill>
                            <a:schemeClr val="dk1"/>
                          </a:solidFill>
                          <a:latin typeface="Calibri" panose="020F0502020204030204" pitchFamily="34" charset="0"/>
                          <a:ea typeface="+mn-ea"/>
                          <a:cs typeface="Calibri" panose="020F0502020204030204" pitchFamily="34" charset="0"/>
                        </a:rPr>
                        <a:t>annotations:</a:t>
                      </a:r>
                    </a:p>
                    <a:p>
                      <a:pPr algn="l" fontAlgn="t"/>
                      <a:r>
                        <a:rPr lang="en-US" sz="1200" i="1" kern="1200" dirty="0">
                          <a:solidFill>
                            <a:schemeClr val="dk1"/>
                          </a:solidFill>
                          <a:latin typeface="Calibri" panose="020F0502020204030204" pitchFamily="34" charset="0"/>
                          <a:ea typeface="+mn-ea"/>
                          <a:cs typeface="Calibri" panose="020F0502020204030204" pitchFamily="34" charset="0"/>
                        </a:rPr>
                        <a:t>    kubernetes.io/</a:t>
                      </a:r>
                      <a:r>
                        <a:rPr lang="en-US" sz="1200" i="1" kern="1200" dirty="0" err="1">
                          <a:solidFill>
                            <a:schemeClr val="dk1"/>
                          </a:solidFill>
                          <a:latin typeface="Calibri" panose="020F0502020204030204" pitchFamily="34" charset="0"/>
                          <a:ea typeface="+mn-ea"/>
                          <a:cs typeface="Calibri" panose="020F0502020204030204" pitchFamily="34" charset="0"/>
                        </a:rPr>
                        <a:t>ingress.class</a:t>
                      </a:r>
                      <a:r>
                        <a:rPr lang="en-US" sz="1200" i="1" kern="1200" dirty="0">
                          <a:solidFill>
                            <a:schemeClr val="dk1"/>
                          </a:solidFill>
                          <a:latin typeface="Calibri" panose="020F0502020204030204" pitchFamily="34" charset="0"/>
                          <a:ea typeface="+mn-ea"/>
                          <a:cs typeface="Calibri" panose="020F0502020204030204" pitchFamily="34" charset="0"/>
                        </a:rPr>
                        <a:t>: azure/application-gateway</a:t>
                      </a:r>
                    </a:p>
                    <a:p>
                      <a:pPr algn="l" fontAlgn="t"/>
                      <a:r>
                        <a:rPr lang="en-US" sz="1200" i="1" kern="1200" dirty="0">
                          <a:solidFill>
                            <a:schemeClr val="dk1"/>
                          </a:solidFill>
                          <a:latin typeface="Calibri" panose="020F0502020204030204" pitchFamily="34" charset="0"/>
                          <a:ea typeface="+mn-ea"/>
                          <a:cs typeface="Calibri" panose="020F0502020204030204" pitchFamily="34" charset="0"/>
                        </a:rPr>
                        <a:t>    appgw.ingress.kubernetes.io/use-private-</a:t>
                      </a:r>
                      <a:r>
                        <a:rPr lang="en-US" sz="1200" i="1" kern="1200" dirty="0" err="1">
                          <a:solidFill>
                            <a:schemeClr val="dk1"/>
                          </a:solidFill>
                          <a:latin typeface="Calibri" panose="020F0502020204030204" pitchFamily="34" charset="0"/>
                          <a:ea typeface="+mn-ea"/>
                          <a:cs typeface="Calibri" panose="020F0502020204030204" pitchFamily="34" charset="0"/>
                        </a:rPr>
                        <a:t>ip</a:t>
                      </a:r>
                      <a:r>
                        <a:rPr lang="en-US" sz="1200" i="1" kern="1200" dirty="0">
                          <a:solidFill>
                            <a:schemeClr val="dk1"/>
                          </a:solidFill>
                          <a:latin typeface="Calibri" panose="020F0502020204030204" pitchFamily="34" charset="0"/>
                          <a:ea typeface="+mn-ea"/>
                          <a:cs typeface="Calibri" panose="020F0502020204030204" pitchFamily="34" charset="0"/>
                        </a:rPr>
                        <a:t>: "true"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400" kern="1200" dirty="0">
                          <a:solidFill>
                            <a:schemeClr val="dk1"/>
                          </a:solidFill>
                          <a:latin typeface="Calibri" panose="020F0502020204030204" pitchFamily="34" charset="0"/>
                          <a:ea typeface="+mn-ea"/>
                          <a:cs typeface="Calibri" panose="020F0502020204030204" pitchFamily="34" charset="0"/>
                        </a:rPr>
                        <a:t>Below Helm deployment values cannot be modified on the AKS add-on</a:t>
                      </a:r>
                    </a:p>
                    <a:p>
                      <a:pPr marL="285750" indent="-285750" algn="l" fontAlgn="t">
                        <a:buFont typeface="Arial" panose="020B0604020202020204" pitchFamily="34" charset="0"/>
                        <a:buChar char="•"/>
                      </a:pPr>
                      <a:r>
                        <a:rPr lang="en-US" sz="1400" kern="1200" dirty="0" err="1">
                          <a:solidFill>
                            <a:schemeClr val="dk1"/>
                          </a:solidFill>
                          <a:latin typeface="Calibri" panose="020F0502020204030204" pitchFamily="34" charset="0"/>
                          <a:ea typeface="+mn-ea"/>
                          <a:cs typeface="Calibri" panose="020F0502020204030204" pitchFamily="34" charset="0"/>
                        </a:rPr>
                        <a:t>verbosityLevel</a:t>
                      </a:r>
                      <a:r>
                        <a:rPr lang="en-US" sz="1400" kern="1200" dirty="0">
                          <a:solidFill>
                            <a:schemeClr val="dk1"/>
                          </a:solidFill>
                          <a:latin typeface="Calibri" panose="020F0502020204030204" pitchFamily="34" charset="0"/>
                          <a:ea typeface="+mn-ea"/>
                          <a:cs typeface="Calibri" panose="020F0502020204030204" pitchFamily="34" charset="0"/>
                        </a:rPr>
                        <a:t> will be set to 5 by default</a:t>
                      </a:r>
                    </a:p>
                    <a:p>
                      <a:pPr marL="285750" indent="-285750" algn="l" fontAlgn="t">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shared (Multi AKS Cluster) is not supported on add-on</a:t>
                      </a:r>
                    </a:p>
                    <a:p>
                      <a:pPr marL="285750" indent="-285750" algn="l" fontAlgn="t">
                        <a:buFont typeface="Arial" panose="020B0604020202020204" pitchFamily="34" charset="0"/>
                        <a:buChar char="•"/>
                      </a:pPr>
                      <a:r>
                        <a:rPr lang="en-US" sz="1400" kern="1200" dirty="0" err="1">
                          <a:solidFill>
                            <a:schemeClr val="dk1"/>
                          </a:solidFill>
                          <a:latin typeface="Calibri" panose="020F0502020204030204" pitchFamily="34" charset="0"/>
                          <a:ea typeface="+mn-ea"/>
                          <a:cs typeface="Calibri" panose="020F0502020204030204" pitchFamily="34" charset="0"/>
                        </a:rPr>
                        <a:t>reconcilePeriodSeconds</a:t>
                      </a:r>
                      <a:r>
                        <a:rPr lang="en-US" sz="1400" kern="1200" dirty="0">
                          <a:solidFill>
                            <a:schemeClr val="dk1"/>
                          </a:solidFill>
                          <a:latin typeface="Calibri" panose="020F0502020204030204" pitchFamily="34" charset="0"/>
                          <a:ea typeface="+mn-ea"/>
                          <a:cs typeface="Calibri" panose="020F0502020204030204" pitchFamily="34" charset="0"/>
                        </a:rPr>
                        <a:t> is not supported on add-on</a:t>
                      </a:r>
                    </a:p>
                    <a:p>
                      <a:pPr marL="285750" indent="-285750" algn="l" fontAlgn="t">
                        <a:buFont typeface="Arial" panose="020B0604020202020204" pitchFamily="34" charset="0"/>
                        <a:buChar char="•"/>
                      </a:pPr>
                      <a:r>
                        <a:rPr lang="en-US" sz="1400" kern="1200" dirty="0" err="1">
                          <a:solidFill>
                            <a:schemeClr val="dk1"/>
                          </a:solidFill>
                          <a:latin typeface="Calibri" panose="020F0502020204030204" pitchFamily="34" charset="0"/>
                          <a:ea typeface="+mn-ea"/>
                          <a:cs typeface="Calibri" panose="020F0502020204030204" pitchFamily="34" charset="0"/>
                        </a:rPr>
                        <a:t>armAuth.type</a:t>
                      </a:r>
                      <a:r>
                        <a:rPr lang="en-US" sz="1400" kern="1200" dirty="0">
                          <a:solidFill>
                            <a:schemeClr val="dk1"/>
                          </a:solidFill>
                          <a:latin typeface="Calibri" panose="020F0502020204030204" pitchFamily="34" charset="0"/>
                          <a:ea typeface="+mn-ea"/>
                          <a:cs typeface="Calibri" panose="020F0502020204030204" pitchFamily="34" charset="0"/>
                        </a:rPr>
                        <a:t> (AGIC Authentication type) is not supported on add-on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26187"/>
                  </a:ext>
                </a:extLst>
              </a:tr>
            </a:tbl>
          </a:graphicData>
        </a:graphic>
      </p:graphicFrame>
      <p:sp>
        <p:nvSpPr>
          <p:cNvPr id="7" name="Rectangle 6">
            <a:extLst>
              <a:ext uri="{FF2B5EF4-FFF2-40B4-BE49-F238E27FC236}">
                <a16:creationId xmlns:a16="http://schemas.microsoft.com/office/drawing/2014/main" id="{25B5C0E2-5E97-4939-AA9B-45539BAA7558}"/>
              </a:ext>
            </a:extLst>
          </p:cNvPr>
          <p:cNvSpPr/>
          <p:nvPr/>
        </p:nvSpPr>
        <p:spPr>
          <a:xfrm>
            <a:off x="3124200" y="582517"/>
            <a:ext cx="4572000" cy="552498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47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err="1"/>
              <a:t>AddOn</a:t>
            </a:r>
            <a:r>
              <a:rPr lang="en-US" dirty="0"/>
              <a:t> </a:t>
            </a:r>
            <a:r>
              <a:rPr lang="en-US" dirty="0" err="1"/>
              <a:t>AppGW</a:t>
            </a:r>
            <a:r>
              <a:rPr lang="en-US" dirty="0"/>
              <a:t> vs Separate Built </a:t>
            </a:r>
            <a:r>
              <a:rPr lang="en-US" dirty="0" err="1"/>
              <a:t>AppGW</a:t>
            </a:r>
            <a:endParaRPr lang="en-US" dirty="0"/>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29</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6C199631-C894-40D9-9C3E-D1F7E2D9AF68}"/>
              </a:ext>
            </a:extLst>
          </p:cNvPr>
          <p:cNvGraphicFramePr>
            <a:graphicFrameLocks/>
          </p:cNvGraphicFramePr>
          <p:nvPr>
            <p:extLst>
              <p:ext uri="{D42A27DB-BD31-4B8C-83A1-F6EECF244321}">
                <p14:modId xmlns:p14="http://schemas.microsoft.com/office/powerpoint/2010/main" val="271121663"/>
              </p:ext>
            </p:extLst>
          </p:nvPr>
        </p:nvGraphicFramePr>
        <p:xfrm>
          <a:off x="590550" y="857255"/>
          <a:ext cx="11058525" cy="3064604"/>
        </p:xfrm>
        <a:graphic>
          <a:graphicData uri="http://schemas.openxmlformats.org/drawingml/2006/table">
            <a:tbl>
              <a:tblPr firstRow="1" bandRow="1">
                <a:tableStyleId>{FABFCF23-3B69-468F-B69F-88F6DE6A72F2}</a:tableStyleId>
              </a:tblPr>
              <a:tblGrid>
                <a:gridCol w="5610225">
                  <a:extLst>
                    <a:ext uri="{9D8B030D-6E8A-4147-A177-3AD203B41FA5}">
                      <a16:colId xmlns:a16="http://schemas.microsoft.com/office/drawing/2014/main" val="3157557481"/>
                    </a:ext>
                  </a:extLst>
                </a:gridCol>
                <a:gridCol w="5448300">
                  <a:extLst>
                    <a:ext uri="{9D8B030D-6E8A-4147-A177-3AD203B41FA5}">
                      <a16:colId xmlns:a16="http://schemas.microsoft.com/office/drawing/2014/main" val="210988574"/>
                    </a:ext>
                  </a:extLst>
                </a:gridCol>
              </a:tblGrid>
              <a:tr h="241816">
                <a:tc>
                  <a:txBody>
                    <a:bodyPr/>
                    <a:lstStyle/>
                    <a:p>
                      <a:pPr marL="0" algn="ctr" defTabSz="914400" rtl="0" eaLnBrk="1" fontAlgn="t" latinLnBrk="0" hangingPunct="1"/>
                      <a:r>
                        <a:rPr lang="en-US" sz="1600" b="1" kern="1200" dirty="0" err="1">
                          <a:solidFill>
                            <a:schemeClr val="lt1"/>
                          </a:solidFill>
                          <a:latin typeface="+mn-lt"/>
                          <a:ea typeface="+mn-ea"/>
                          <a:cs typeface="+mn-cs"/>
                        </a:rPr>
                        <a:t>AppGW</a:t>
                      </a:r>
                      <a:r>
                        <a:rPr lang="en-US" sz="1600" b="1" kern="1200" dirty="0">
                          <a:solidFill>
                            <a:schemeClr val="lt1"/>
                          </a:solidFill>
                          <a:latin typeface="+mn-lt"/>
                          <a:ea typeface="+mn-ea"/>
                          <a:cs typeface="+mn-cs"/>
                        </a:rPr>
                        <a:t> deployed as AKS Addon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t" latinLnBrk="0" hangingPunct="1"/>
                      <a:r>
                        <a:rPr lang="en-US" sz="1600" b="1" kern="1200" dirty="0" err="1">
                          <a:solidFill>
                            <a:schemeClr val="lt1"/>
                          </a:solidFill>
                          <a:latin typeface="+mn-lt"/>
                          <a:ea typeface="+mn-ea"/>
                          <a:cs typeface="+mn-cs"/>
                        </a:rPr>
                        <a:t>AppGW</a:t>
                      </a:r>
                      <a:r>
                        <a:rPr lang="en-US" sz="1600" b="1" kern="1200" dirty="0">
                          <a:solidFill>
                            <a:schemeClr val="lt1"/>
                          </a:solidFill>
                          <a:latin typeface="+mn-lt"/>
                          <a:ea typeface="+mn-ea"/>
                          <a:cs typeface="+mn-cs"/>
                        </a:rPr>
                        <a:t>  Separately built and linked to AKS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696158">
                <a:tc>
                  <a:txBody>
                    <a:bodyPr/>
                    <a:lstStyle/>
                    <a:p>
                      <a:r>
                        <a:rPr lang="en-US" sz="1500" dirty="0"/>
                        <a:t>Deployed on Standard v2 Tier. can be modified post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Tier Can be Customizable based on requirement during 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492951">
                <a:tc>
                  <a:txBody>
                    <a:bodyPr/>
                    <a:lstStyle/>
                    <a:p>
                      <a:r>
                        <a:rPr lang="en-US" sz="1500" dirty="0"/>
                        <a:t>Deployed on AKS Managed Resource Group by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Deployed on a different Resource Group as AKS Managed resource group is created only during AKS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583365">
                <a:tc>
                  <a:txBody>
                    <a:bodyPr/>
                    <a:lstStyle/>
                    <a:p>
                      <a:r>
                        <a:rPr lang="en-US" sz="1500" kern="1200" dirty="0">
                          <a:solidFill>
                            <a:schemeClr val="dk1"/>
                          </a:solidFill>
                          <a:latin typeface="+mn-lt"/>
                          <a:ea typeface="+mn-ea"/>
                          <a:cs typeface="+mn-cs"/>
                        </a:rPr>
                        <a:t>Automatically Integrated AGIC with AKS Cluster and readily available for App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Multiple Steps must be taken to integrate Application gateway to AKS Cluster, (Creating Separate permissions and identities or using Azure </a:t>
                      </a:r>
                      <a:r>
                        <a:rPr lang="en-US" sz="1500" dirty="0" err="1"/>
                        <a:t>Cli</a:t>
                      </a:r>
                      <a:r>
                        <a:rPr lang="en-US" sz="15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149737"/>
                  </a:ext>
                </a:extLst>
              </a:tr>
              <a:tr h="583365">
                <a:tc>
                  <a:txBody>
                    <a:bodyPr/>
                    <a:lstStyle/>
                    <a:p>
                      <a:r>
                        <a:rPr lang="en-US" sz="1500" dirty="0"/>
                        <a:t>Except for the Name and Subnets, None of the Application gateway settings can be customized during build. It can be modified post 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All Application gateway settings can be customized during build(WAF Rules , Tier, SSL, Public Ips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bl>
          </a:graphicData>
        </a:graphic>
      </p:graphicFrame>
    </p:spTree>
    <p:extLst>
      <p:ext uri="{BB962C8B-B14F-4D97-AF65-F5344CB8AC3E}">
        <p14:creationId xmlns:p14="http://schemas.microsoft.com/office/powerpoint/2010/main" val="1803680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200" y="695328"/>
            <a:ext cx="10807700" cy="3181346"/>
          </a:xfrm>
        </p:spPr>
        <p:txBody>
          <a:bodyPr/>
          <a:lstStyle/>
          <a:p>
            <a:r>
              <a:rPr lang="en-US" sz="1600" b="1" dirty="0"/>
              <a:t>Docker</a:t>
            </a:r>
            <a:r>
              <a:rPr lang="en-US" sz="1600" dirty="0"/>
              <a:t> is a tool designed to make it easier to create, deploy, and run applications by using containers. </a:t>
            </a:r>
          </a:p>
          <a:p>
            <a:r>
              <a:rPr lang="en-US" sz="1600" b="1" dirty="0"/>
              <a:t>Containers</a:t>
            </a:r>
            <a:r>
              <a:rPr lang="en-US" sz="1600" dirty="0"/>
              <a:t> allow a developer to package up an application with all of the parts it needs, such as libraries and other dependencies, and deploy it as one package.</a:t>
            </a:r>
          </a:p>
          <a:p>
            <a:r>
              <a:rPr lang="en-US" sz="1600" dirty="0"/>
              <a:t>There advantages of Docker &amp; Container compared to Virtual machines include:</a:t>
            </a:r>
          </a:p>
          <a:p>
            <a:pPr marL="742950" lvl="1" indent="-285750">
              <a:buFont typeface="Arial" panose="020B0604020202020204" pitchFamily="34" charset="0"/>
              <a:buChar char="•"/>
            </a:pPr>
            <a:r>
              <a:rPr lang="en-US" sz="1400" dirty="0"/>
              <a:t>Small: There relative memory footprint is small compared to a VM</a:t>
            </a:r>
          </a:p>
          <a:p>
            <a:pPr marL="742950" lvl="1" indent="-285750">
              <a:buFont typeface="Arial" panose="020B0604020202020204" pitchFamily="34" charset="0"/>
              <a:buChar char="•"/>
            </a:pPr>
            <a:r>
              <a:rPr lang="en-US" sz="1400" dirty="0"/>
              <a:t>Fast: They don’t need to boot the whole operating system like a VM</a:t>
            </a:r>
          </a:p>
          <a:p>
            <a:pPr marL="742950" lvl="1" indent="-285750">
              <a:buFont typeface="Arial" panose="020B0604020202020204" pitchFamily="34" charset="0"/>
              <a:buChar char="•"/>
            </a:pPr>
            <a:r>
              <a:rPr lang="en-US" sz="1400" dirty="0"/>
              <a:t>Portability: The image can be moved to run in the Container runtime on premises or in the cloud</a:t>
            </a:r>
          </a:p>
          <a:p>
            <a:pPr marL="742950" lvl="1" indent="-285750">
              <a:buFont typeface="Arial" panose="020B0604020202020204" pitchFamily="34" charset="0"/>
              <a:buChar char="•"/>
            </a:pPr>
            <a:r>
              <a:rPr lang="en-US" sz="1400" dirty="0"/>
              <a:t>Resource governance: A container can limit the physical resources that it can consume on its host.</a:t>
            </a:r>
          </a:p>
          <a:p>
            <a:r>
              <a:rPr lang="en-US" sz="1600" dirty="0"/>
              <a:t>Docker Editions - </a:t>
            </a:r>
            <a:r>
              <a:rPr lang="en-US" sz="1600" b="1" dirty="0"/>
              <a:t>Docker CE </a:t>
            </a:r>
            <a:r>
              <a:rPr lang="en-US" sz="1600" dirty="0"/>
              <a:t>is a free and open source containerization platform.  </a:t>
            </a:r>
            <a:r>
              <a:rPr lang="en-US" sz="1600" b="1" dirty="0"/>
              <a:t>Docker EE </a:t>
            </a:r>
            <a:r>
              <a:rPr lang="en-US" sz="1600" dirty="0"/>
              <a:t>is Docker CE with certification on some systems and support by Docker Inc.  </a:t>
            </a:r>
          </a:p>
          <a:p>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Introduction (Container &amp; Docker) </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2340EE1-D7B8-4731-B7DA-6542D9F2F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462" y="3962401"/>
            <a:ext cx="9144000" cy="2200060"/>
          </a:xfrm>
          <a:prstGeom prst="rect">
            <a:avLst/>
          </a:prstGeom>
        </p:spPr>
      </p:pic>
    </p:spTree>
    <p:extLst>
      <p:ext uri="{BB962C8B-B14F-4D97-AF65-F5344CB8AC3E}">
        <p14:creationId xmlns:p14="http://schemas.microsoft.com/office/powerpoint/2010/main" val="2790538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199" y="695327"/>
            <a:ext cx="11553825" cy="6087957"/>
          </a:xfrm>
        </p:spPr>
        <p:txBody>
          <a:bodyPr/>
          <a:lstStyle/>
          <a:p>
            <a:pPr marL="285750" indent="-285750" eaLnBrk="0" hangingPunct="0">
              <a:spcBef>
                <a:spcPts val="600"/>
              </a:spcBef>
              <a:buFont typeface="Arial" panose="020B0604020202020204" pitchFamily="34" charset="0"/>
              <a:buChar char="•"/>
            </a:pPr>
            <a:r>
              <a:rPr lang="en-US" sz="1600" dirty="0"/>
              <a:t>Service Mesh manages the network traffic between services. </a:t>
            </a:r>
          </a:p>
          <a:p>
            <a:pPr marL="285750" indent="-285750" eaLnBrk="0" hangingPunct="0">
              <a:spcBef>
                <a:spcPts val="600"/>
              </a:spcBef>
              <a:buFont typeface="Arial" panose="020B0604020202020204" pitchFamily="34" charset="0"/>
              <a:buChar char="•"/>
            </a:pPr>
            <a:r>
              <a:rPr lang="en-US" sz="1600" dirty="0"/>
              <a:t>Service mesh layers on top of Kubernetes infrastructure is making communications between services over the network safe and reliable.</a:t>
            </a:r>
          </a:p>
          <a:p>
            <a:pPr marL="285750" indent="-285750" eaLnBrk="0" hangingPunct="0">
              <a:spcBef>
                <a:spcPts val="600"/>
              </a:spcBef>
              <a:buFont typeface="Arial" panose="020B0604020202020204" pitchFamily="34" charset="0"/>
              <a:buChar char="•"/>
            </a:pPr>
            <a:r>
              <a:rPr lang="en-US" sz="1600" dirty="0"/>
              <a:t>It allows to make below functionality in microservices.</a:t>
            </a:r>
          </a:p>
          <a:p>
            <a:pPr marL="742950" lvl="1" indent="-285750" eaLnBrk="0" hangingPunct="0">
              <a:spcBef>
                <a:spcPts val="600"/>
              </a:spcBef>
              <a:buFont typeface="Arial" panose="020B0604020202020204" pitchFamily="34" charset="0"/>
              <a:buChar char="•"/>
            </a:pPr>
            <a:r>
              <a:rPr lang="en-US" sz="1400" dirty="0"/>
              <a:t>Connect –  Service Mesh enables services to discover and talk to each other. </a:t>
            </a:r>
          </a:p>
          <a:p>
            <a:pPr marL="742950" lvl="1" indent="-285750" eaLnBrk="0" hangingPunct="0">
              <a:spcBef>
                <a:spcPts val="600"/>
              </a:spcBef>
              <a:buFont typeface="Arial" panose="020B0604020202020204" pitchFamily="34" charset="0"/>
              <a:buChar char="•"/>
            </a:pPr>
            <a:r>
              <a:rPr lang="en-US" sz="1400" dirty="0"/>
              <a:t>Deployment - These also enable advanced deployment strategies such as blue/green, canaries or rolling upgrades, and more.</a:t>
            </a:r>
          </a:p>
          <a:p>
            <a:pPr marL="742950" lvl="1" indent="-285750" eaLnBrk="0" hangingPunct="0">
              <a:spcBef>
                <a:spcPts val="600"/>
              </a:spcBef>
              <a:buFont typeface="Arial" panose="020B0604020202020204" pitchFamily="34" charset="0"/>
              <a:buChar char="•"/>
            </a:pPr>
            <a:r>
              <a:rPr lang="en-US" sz="1400" dirty="0"/>
              <a:t>Secure – Service Mesh allows you secure communication between services. It can enforce policies to allow or deny communication.</a:t>
            </a:r>
          </a:p>
          <a:p>
            <a:pPr marL="742950" lvl="1" indent="-285750" eaLnBrk="0" hangingPunct="0">
              <a:spcBef>
                <a:spcPts val="600"/>
              </a:spcBef>
              <a:buFont typeface="Arial" panose="020B0604020202020204" pitchFamily="34" charset="0"/>
              <a:buChar char="•"/>
            </a:pPr>
            <a:r>
              <a:rPr lang="en-US" sz="1400" dirty="0"/>
              <a:t>Retry – Retry logic to the services</a:t>
            </a:r>
          </a:p>
          <a:p>
            <a:pPr marL="742950" lvl="1" indent="-285750" eaLnBrk="0" hangingPunct="0">
              <a:spcBef>
                <a:spcPts val="600"/>
              </a:spcBef>
              <a:buFont typeface="Arial" panose="020B0604020202020204" pitchFamily="34" charset="0"/>
              <a:buChar char="•"/>
            </a:pPr>
            <a:r>
              <a:rPr lang="en-US" sz="1400" dirty="0"/>
              <a:t>Monitor – Service Mesh often integrates out-of-the-box with monitoring and tracing tools to discover and visualize dependencies between services, traffic flow, API latencies, and tracing.</a:t>
            </a:r>
          </a:p>
          <a:p>
            <a:pPr marL="742950" lvl="1" indent="-285750" eaLnBrk="0" hangingPunct="0">
              <a:spcBef>
                <a:spcPts val="600"/>
              </a:spcBef>
              <a:buFont typeface="Arial" panose="020B0604020202020204" pitchFamily="34" charset="0"/>
              <a:buChar char="•"/>
            </a:pPr>
            <a:endParaRPr lang="en-US" sz="1400" dirty="0"/>
          </a:p>
          <a:p>
            <a:pPr eaLnBrk="0" hangingPunct="0">
              <a:spcBef>
                <a:spcPts val="600"/>
              </a:spcBef>
            </a:pPr>
            <a:r>
              <a:rPr lang="en-US" sz="1600" b="1" u="sng" dirty="0">
                <a:solidFill>
                  <a:schemeClr val="tx2"/>
                </a:solidFill>
              </a:rPr>
              <a:t>Service Mesh Selection criteria</a:t>
            </a:r>
          </a:p>
          <a:p>
            <a:pPr marL="285750" indent="-285750" eaLnBrk="0" hangingPunct="0">
              <a:spcBef>
                <a:spcPts val="600"/>
              </a:spcBef>
              <a:buFont typeface="Arial" panose="020B0604020202020204" pitchFamily="34" charset="0"/>
              <a:buChar char="•"/>
            </a:pPr>
            <a:r>
              <a:rPr lang="en-US" sz="1600" dirty="0"/>
              <a:t>Sometimes having a capability like A/B testing or traffic splitting at the ingress is sufficient to support the required scenario. Don't add complexity to your environment with no upside. </a:t>
            </a:r>
          </a:p>
          <a:p>
            <a:pPr marL="285750" indent="-285750" eaLnBrk="0" hangingPunct="0">
              <a:spcBef>
                <a:spcPts val="600"/>
              </a:spcBef>
              <a:buFont typeface="Arial" panose="020B0604020202020204" pitchFamily="34" charset="0"/>
              <a:buChar char="•"/>
            </a:pPr>
            <a:r>
              <a:rPr lang="en-US" sz="1600" dirty="0"/>
              <a:t>Additional component increase the CPU &amp; Memory Usage.  Proxy increase the network latency.  Need to check it is required with this considerations.</a:t>
            </a:r>
          </a:p>
          <a:p>
            <a:pPr marL="285750" indent="-285750" eaLnBrk="0" hangingPunct="0">
              <a:spcBef>
                <a:spcPts val="600"/>
              </a:spcBef>
              <a:buFont typeface="Arial" panose="020B0604020202020204" pitchFamily="34" charset="0"/>
              <a:buChar char="•"/>
            </a:pPr>
            <a:r>
              <a:rPr lang="en-US" sz="1600" dirty="0"/>
              <a:t>Need to check additional complexity of installation, maintenance, and configuration is worth or not.</a:t>
            </a:r>
          </a:p>
          <a:p>
            <a:pPr marL="285750" indent="-285750" eaLnBrk="0" hangingPunct="0">
              <a:spcBef>
                <a:spcPts val="600"/>
              </a:spcBef>
              <a:buFont typeface="Arial" panose="020B0604020202020204" pitchFamily="34" charset="0"/>
              <a:buChar char="•"/>
            </a:pPr>
            <a:r>
              <a:rPr lang="en-US" dirty="0"/>
              <a:t>Out of </a:t>
            </a:r>
            <a:r>
              <a:rPr lang="en-US" sz="1600" dirty="0"/>
              <a:t>provide a lot of capabilities </a:t>
            </a:r>
            <a:r>
              <a:rPr lang="en-US" dirty="0"/>
              <a:t>if Service Mesh support we </a:t>
            </a:r>
            <a:r>
              <a:rPr lang="en-US" sz="1600" dirty="0"/>
              <a:t>can be adopted in a more incremental approach. Install just the components we need and additional capabilities can be added on requirement basic,</a:t>
            </a:r>
          </a:p>
          <a:p>
            <a:pPr marL="349250" lvl="1" indent="0">
              <a:buNone/>
            </a:pPr>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Service Mesh</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30</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332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86B292B7-E764-48B4-BD42-9C22C4F65D84}"/>
              </a:ext>
            </a:extLst>
          </p:cNvPr>
          <p:cNvSpPr/>
          <p:nvPr/>
        </p:nvSpPr>
        <p:spPr>
          <a:xfrm>
            <a:off x="6195347" y="3722059"/>
            <a:ext cx="5763455" cy="175909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199" y="695327"/>
            <a:ext cx="11553825" cy="6087957"/>
          </a:xfrm>
        </p:spPr>
        <p:txBody>
          <a:bodyPr/>
          <a:lstStyle/>
          <a:p>
            <a:pPr eaLnBrk="0" hangingPunct="0">
              <a:spcBef>
                <a:spcPts val="600"/>
              </a:spcBef>
            </a:pPr>
            <a:r>
              <a:rPr lang="en-US" sz="1600" b="1" u="sng" dirty="0">
                <a:solidFill>
                  <a:schemeClr val="tx2"/>
                </a:solidFill>
              </a:rPr>
              <a:t>Service Mesh Options for Kubernetes</a:t>
            </a:r>
          </a:p>
          <a:p>
            <a:pPr eaLnBrk="0" hangingPunct="0">
              <a:spcBef>
                <a:spcPts val="600"/>
              </a:spcBef>
            </a:pPr>
            <a:r>
              <a:rPr lang="en-US" sz="1600" dirty="0"/>
              <a:t>Replacing one service mesh with another is complex, so start with a sample project(s) and see which solution you prefer.</a:t>
            </a:r>
          </a:p>
          <a:p>
            <a:pPr marL="285750" indent="-285750" eaLnBrk="0" hangingPunct="0">
              <a:spcBef>
                <a:spcPts val="600"/>
              </a:spcBef>
              <a:buFont typeface="Arial" panose="020B0604020202020204" pitchFamily="34" charset="0"/>
              <a:buChar char="•"/>
            </a:pPr>
            <a:r>
              <a:rPr lang="en-US" sz="1600" dirty="0"/>
              <a:t>Open Service Mesh - Free and open source cloud native service mesh developed by Microsoft that runs on Kubernetes.</a:t>
            </a:r>
          </a:p>
          <a:p>
            <a:pPr marL="285750" indent="-285750" eaLnBrk="0" hangingPunct="0">
              <a:spcBef>
                <a:spcPts val="600"/>
              </a:spcBef>
              <a:buFont typeface="Arial" panose="020B0604020202020204" pitchFamily="34" charset="0"/>
              <a:buChar char="•"/>
            </a:pPr>
            <a:r>
              <a:rPr lang="en-US" sz="1600" dirty="0"/>
              <a:t>Istio – Google and IBM on Istio as the default service mesh that is offered in their respective Kubernetes cloud services. Istio has the most features and flexibility of any of these three service meshes by far, Flexibility means complexity.</a:t>
            </a:r>
          </a:p>
          <a:p>
            <a:pPr marL="285750" indent="-285750" eaLnBrk="0" hangingPunct="0">
              <a:spcBef>
                <a:spcPts val="600"/>
              </a:spcBef>
              <a:buFont typeface="Arial" panose="020B0604020202020204" pitchFamily="34" charset="0"/>
              <a:buChar char="•"/>
            </a:pPr>
            <a:r>
              <a:rPr lang="en-US" sz="1600" dirty="0"/>
              <a:t>Consul Connect - Consul Connect uses an agent installed on every node as a </a:t>
            </a:r>
            <a:r>
              <a:rPr lang="en-US" sz="1600" dirty="0" err="1"/>
              <a:t>DaemonSet</a:t>
            </a:r>
            <a:r>
              <a:rPr lang="en-US" sz="1600" dirty="0"/>
              <a:t> which communicates with the Envoy sidecar proxies that handles routing &amp; forwarding of traffic. </a:t>
            </a:r>
          </a:p>
          <a:p>
            <a:pPr marL="285750" indent="-285750" eaLnBrk="0" hangingPunct="0">
              <a:spcBef>
                <a:spcPts val="600"/>
              </a:spcBef>
              <a:buFont typeface="Arial" panose="020B0604020202020204" pitchFamily="34" charset="0"/>
              <a:buChar char="•"/>
            </a:pPr>
            <a:r>
              <a:rPr lang="en-US" sz="1600" dirty="0" err="1"/>
              <a:t>Linkerd</a:t>
            </a:r>
            <a:r>
              <a:rPr lang="en-US" sz="1600" dirty="0"/>
              <a:t> - For a minimalistic approach supporting just Kubernetes, </a:t>
            </a:r>
            <a:r>
              <a:rPr lang="en-US" sz="1600" dirty="0" err="1"/>
              <a:t>Linkerd</a:t>
            </a:r>
            <a:r>
              <a:rPr lang="en-US" sz="1600" dirty="0"/>
              <a:t> may be the best choice.</a:t>
            </a:r>
          </a:p>
          <a:p>
            <a:pPr eaLnBrk="0" hangingPunct="0">
              <a:spcBef>
                <a:spcPts val="600"/>
              </a:spcBef>
            </a:pPr>
            <a:endParaRPr lang="en-US" sz="1600" b="1" u="sng" dirty="0">
              <a:solidFill>
                <a:schemeClr val="tx2"/>
              </a:solidFill>
            </a:endParaRPr>
          </a:p>
          <a:p>
            <a:pPr eaLnBrk="0" hangingPunct="0">
              <a:spcBef>
                <a:spcPts val="600"/>
              </a:spcBef>
            </a:pPr>
            <a:r>
              <a:rPr lang="en-US" sz="1600" b="1" u="sng" dirty="0">
                <a:solidFill>
                  <a:schemeClr val="tx2"/>
                </a:solidFill>
              </a:rPr>
              <a:t>APIM vs Service Mesh</a:t>
            </a:r>
          </a:p>
          <a:p>
            <a:pPr marL="285750" indent="-285750" eaLnBrk="0" hangingPunct="0">
              <a:spcBef>
                <a:spcPts val="600"/>
              </a:spcBef>
              <a:buFont typeface="Arial" panose="020B0604020202020204" pitchFamily="34" charset="0"/>
              <a:buChar char="•"/>
            </a:pPr>
            <a:endParaRPr lang="en-US" sz="1600"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Service Mesh</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31</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Flowchart: Preparation 2">
            <a:extLst>
              <a:ext uri="{FF2B5EF4-FFF2-40B4-BE49-F238E27FC236}">
                <a16:creationId xmlns:a16="http://schemas.microsoft.com/office/drawing/2014/main" id="{F04BC933-0B96-4D02-A1A0-6ED0B00E3B24}"/>
              </a:ext>
            </a:extLst>
          </p:cNvPr>
          <p:cNvSpPr/>
          <p:nvPr/>
        </p:nvSpPr>
        <p:spPr>
          <a:xfrm>
            <a:off x="6581775" y="4048125"/>
            <a:ext cx="1210530" cy="945236"/>
          </a:xfrm>
          <a:prstGeom prst="flowChartPreparati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0CAE50-0A11-44B7-9AFD-5E6AB29DF7BF}"/>
              </a:ext>
            </a:extLst>
          </p:cNvPr>
          <p:cNvSpPr/>
          <p:nvPr/>
        </p:nvSpPr>
        <p:spPr>
          <a:xfrm>
            <a:off x="2311790" y="5105729"/>
            <a:ext cx="1198179" cy="3810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Api Gateway</a:t>
            </a:r>
            <a:endParaRPr lang="en-US" sz="1200" dirty="0"/>
          </a:p>
        </p:txBody>
      </p:sp>
      <p:sp>
        <p:nvSpPr>
          <p:cNvPr id="10" name="Rectangle 9">
            <a:extLst>
              <a:ext uri="{FF2B5EF4-FFF2-40B4-BE49-F238E27FC236}">
                <a16:creationId xmlns:a16="http://schemas.microsoft.com/office/drawing/2014/main" id="{48E15670-AC91-4768-ACB1-AE3A25EBDE4D}"/>
              </a:ext>
            </a:extLst>
          </p:cNvPr>
          <p:cNvSpPr/>
          <p:nvPr/>
        </p:nvSpPr>
        <p:spPr>
          <a:xfrm>
            <a:off x="809296" y="5981700"/>
            <a:ext cx="724229" cy="3429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Backend App 1</a:t>
            </a:r>
          </a:p>
        </p:txBody>
      </p:sp>
      <p:sp>
        <p:nvSpPr>
          <p:cNvPr id="11" name="Rectangle 10">
            <a:extLst>
              <a:ext uri="{FF2B5EF4-FFF2-40B4-BE49-F238E27FC236}">
                <a16:creationId xmlns:a16="http://schemas.microsoft.com/office/drawing/2014/main" id="{3A6F0814-D0F6-4A77-BF24-855544C333CF}"/>
              </a:ext>
            </a:extLst>
          </p:cNvPr>
          <p:cNvSpPr/>
          <p:nvPr/>
        </p:nvSpPr>
        <p:spPr>
          <a:xfrm>
            <a:off x="1811970" y="5981700"/>
            <a:ext cx="724229" cy="3429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Backend App 1</a:t>
            </a:r>
          </a:p>
        </p:txBody>
      </p:sp>
      <p:sp>
        <p:nvSpPr>
          <p:cNvPr id="12" name="Rectangle 11">
            <a:extLst>
              <a:ext uri="{FF2B5EF4-FFF2-40B4-BE49-F238E27FC236}">
                <a16:creationId xmlns:a16="http://schemas.microsoft.com/office/drawing/2014/main" id="{2067B070-A0D1-4126-9383-DC2E3139B699}"/>
              </a:ext>
            </a:extLst>
          </p:cNvPr>
          <p:cNvSpPr/>
          <p:nvPr/>
        </p:nvSpPr>
        <p:spPr>
          <a:xfrm>
            <a:off x="3352471" y="5981700"/>
            <a:ext cx="724229" cy="3429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t>Backend App N</a:t>
            </a:r>
            <a:endParaRPr lang="en-US" sz="1000" b="1" dirty="0"/>
          </a:p>
        </p:txBody>
      </p:sp>
      <p:sp>
        <p:nvSpPr>
          <p:cNvPr id="13" name="TextBox 12">
            <a:extLst>
              <a:ext uri="{FF2B5EF4-FFF2-40B4-BE49-F238E27FC236}">
                <a16:creationId xmlns:a16="http://schemas.microsoft.com/office/drawing/2014/main" id="{6EC3BDFB-F483-4276-B243-8D73BBA9CE6B}"/>
              </a:ext>
            </a:extLst>
          </p:cNvPr>
          <p:cNvSpPr txBox="1"/>
          <p:nvPr/>
        </p:nvSpPr>
        <p:spPr>
          <a:xfrm>
            <a:off x="2814644" y="5907313"/>
            <a:ext cx="438150" cy="369332"/>
          </a:xfrm>
          <a:prstGeom prst="rect">
            <a:avLst/>
          </a:prstGeom>
          <a:noFill/>
        </p:spPr>
        <p:txBody>
          <a:bodyPr wrap="square">
            <a:spAutoFit/>
          </a:bodyPr>
          <a:lstStyle/>
          <a:p>
            <a:r>
              <a:rPr lang="en-US" b="1" dirty="0"/>
              <a:t>...</a:t>
            </a:r>
          </a:p>
        </p:txBody>
      </p:sp>
      <p:pic>
        <p:nvPicPr>
          <p:cNvPr id="14" name="Picture 13">
            <a:extLst>
              <a:ext uri="{FF2B5EF4-FFF2-40B4-BE49-F238E27FC236}">
                <a16:creationId xmlns:a16="http://schemas.microsoft.com/office/drawing/2014/main" id="{14C4106B-4AAF-47FC-9041-46836983E5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10" y="3988064"/>
            <a:ext cx="276121" cy="272980"/>
          </a:xfrm>
          <a:prstGeom prst="rect">
            <a:avLst/>
          </a:prstGeom>
        </p:spPr>
      </p:pic>
      <p:pic>
        <p:nvPicPr>
          <p:cNvPr id="2050" name="Picture 2" descr="application Icon - Free PNG &amp; SVG 967926 - Noun Project">
            <a:extLst>
              <a:ext uri="{FF2B5EF4-FFF2-40B4-BE49-F238E27FC236}">
                <a16:creationId xmlns:a16="http://schemas.microsoft.com/office/drawing/2014/main" id="{7426854A-F7B3-4841-8E24-F8CAB7C0A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96" y="5100158"/>
            <a:ext cx="381001" cy="38100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06D6497F-1530-4CC8-96CF-200300A5C014}"/>
              </a:ext>
            </a:extLst>
          </p:cNvPr>
          <p:cNvSpPr/>
          <p:nvPr/>
        </p:nvSpPr>
        <p:spPr>
          <a:xfrm>
            <a:off x="2311790" y="4167169"/>
            <a:ext cx="1198179" cy="3810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 Manager</a:t>
            </a:r>
          </a:p>
        </p:txBody>
      </p:sp>
      <p:sp>
        <p:nvSpPr>
          <p:cNvPr id="17" name="Rectangle 16">
            <a:extLst>
              <a:ext uri="{FF2B5EF4-FFF2-40B4-BE49-F238E27FC236}">
                <a16:creationId xmlns:a16="http://schemas.microsoft.com/office/drawing/2014/main" id="{8E1D8FB6-7935-49E1-8F0F-62C279F76E68}"/>
              </a:ext>
            </a:extLst>
          </p:cNvPr>
          <p:cNvSpPr/>
          <p:nvPr/>
        </p:nvSpPr>
        <p:spPr>
          <a:xfrm>
            <a:off x="917276" y="3958380"/>
            <a:ext cx="724229" cy="3429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Admin Portal</a:t>
            </a:r>
          </a:p>
        </p:txBody>
      </p:sp>
      <p:sp>
        <p:nvSpPr>
          <p:cNvPr id="18" name="Rectangle 17">
            <a:extLst>
              <a:ext uri="{FF2B5EF4-FFF2-40B4-BE49-F238E27FC236}">
                <a16:creationId xmlns:a16="http://schemas.microsoft.com/office/drawing/2014/main" id="{CDAFCC7C-1021-452B-92A4-A8F6204D66B7}"/>
              </a:ext>
            </a:extLst>
          </p:cNvPr>
          <p:cNvSpPr/>
          <p:nvPr/>
        </p:nvSpPr>
        <p:spPr>
          <a:xfrm>
            <a:off x="917275" y="4501306"/>
            <a:ext cx="724229" cy="3429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t>Developer Portal</a:t>
            </a:r>
          </a:p>
        </p:txBody>
      </p:sp>
      <p:pic>
        <p:nvPicPr>
          <p:cNvPr id="19" name="Picture 18">
            <a:extLst>
              <a:ext uri="{FF2B5EF4-FFF2-40B4-BE49-F238E27FC236}">
                <a16:creationId xmlns:a16="http://schemas.microsoft.com/office/drawing/2014/main" id="{D8FAEAD7-BD91-42A2-8E46-848D3C60B1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10" y="4529881"/>
            <a:ext cx="276121" cy="272980"/>
          </a:xfrm>
          <a:prstGeom prst="rect">
            <a:avLst/>
          </a:prstGeom>
        </p:spPr>
      </p:pic>
      <p:sp>
        <p:nvSpPr>
          <p:cNvPr id="21" name="TextBox 20">
            <a:extLst>
              <a:ext uri="{FF2B5EF4-FFF2-40B4-BE49-F238E27FC236}">
                <a16:creationId xmlns:a16="http://schemas.microsoft.com/office/drawing/2014/main" id="{3BA7C5C9-A32F-45A3-AECC-1C3378C12913}"/>
              </a:ext>
            </a:extLst>
          </p:cNvPr>
          <p:cNvSpPr txBox="1"/>
          <p:nvPr/>
        </p:nvSpPr>
        <p:spPr>
          <a:xfrm>
            <a:off x="113791" y="4167169"/>
            <a:ext cx="628650" cy="253916"/>
          </a:xfrm>
          <a:prstGeom prst="rect">
            <a:avLst/>
          </a:prstGeom>
          <a:noFill/>
        </p:spPr>
        <p:txBody>
          <a:bodyPr wrap="square">
            <a:spAutoFit/>
          </a:bodyPr>
          <a:lstStyle/>
          <a:p>
            <a:r>
              <a:rPr lang="en-US" sz="1050" dirty="0"/>
              <a:t>Admin</a:t>
            </a:r>
          </a:p>
        </p:txBody>
      </p:sp>
      <p:sp>
        <p:nvSpPr>
          <p:cNvPr id="22" name="TextBox 21">
            <a:extLst>
              <a:ext uri="{FF2B5EF4-FFF2-40B4-BE49-F238E27FC236}">
                <a16:creationId xmlns:a16="http://schemas.microsoft.com/office/drawing/2014/main" id="{8B67A684-B8BA-484D-AEEA-8EC5DE5C2467}"/>
              </a:ext>
            </a:extLst>
          </p:cNvPr>
          <p:cNvSpPr txBox="1"/>
          <p:nvPr/>
        </p:nvSpPr>
        <p:spPr>
          <a:xfrm>
            <a:off x="-19049" y="4711842"/>
            <a:ext cx="847544" cy="253916"/>
          </a:xfrm>
          <a:prstGeom prst="rect">
            <a:avLst/>
          </a:prstGeom>
          <a:noFill/>
        </p:spPr>
        <p:txBody>
          <a:bodyPr wrap="square">
            <a:spAutoFit/>
          </a:bodyPr>
          <a:lstStyle/>
          <a:p>
            <a:r>
              <a:rPr lang="en-US" sz="1050" dirty="0"/>
              <a:t>Developer</a:t>
            </a:r>
          </a:p>
        </p:txBody>
      </p:sp>
      <p:sp>
        <p:nvSpPr>
          <p:cNvPr id="23" name="TextBox 22">
            <a:extLst>
              <a:ext uri="{FF2B5EF4-FFF2-40B4-BE49-F238E27FC236}">
                <a16:creationId xmlns:a16="http://schemas.microsoft.com/office/drawing/2014/main" id="{ADC37A1F-AF41-40CF-A039-DA2A388AE446}"/>
              </a:ext>
            </a:extLst>
          </p:cNvPr>
          <p:cNvSpPr txBox="1"/>
          <p:nvPr/>
        </p:nvSpPr>
        <p:spPr>
          <a:xfrm>
            <a:off x="-42831" y="5441076"/>
            <a:ext cx="960105" cy="253916"/>
          </a:xfrm>
          <a:prstGeom prst="rect">
            <a:avLst/>
          </a:prstGeom>
          <a:noFill/>
        </p:spPr>
        <p:txBody>
          <a:bodyPr wrap="square">
            <a:spAutoFit/>
          </a:bodyPr>
          <a:lstStyle/>
          <a:p>
            <a:r>
              <a:rPr lang="en-US" sz="1050" dirty="0"/>
              <a:t>Applications</a:t>
            </a:r>
          </a:p>
        </p:txBody>
      </p:sp>
      <p:cxnSp>
        <p:nvCxnSpPr>
          <p:cNvPr id="24" name="Straight Arrow Connector 23">
            <a:extLst>
              <a:ext uri="{FF2B5EF4-FFF2-40B4-BE49-F238E27FC236}">
                <a16:creationId xmlns:a16="http://schemas.microsoft.com/office/drawing/2014/main" id="{2000F070-49F3-4F24-B1A5-46AEF732BDA5}"/>
              </a:ext>
            </a:extLst>
          </p:cNvPr>
          <p:cNvCxnSpPr>
            <a:stCxn id="7" idx="0"/>
            <a:endCxn id="16" idx="2"/>
          </p:cNvCxnSpPr>
          <p:nvPr/>
        </p:nvCxnSpPr>
        <p:spPr>
          <a:xfrm flipV="1">
            <a:off x="2910880" y="4548169"/>
            <a:ext cx="0" cy="55756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9896FAD-2A68-4E94-A454-89B2A8FBFB3B}"/>
              </a:ext>
            </a:extLst>
          </p:cNvPr>
          <p:cNvCxnSpPr>
            <a:stCxn id="7" idx="2"/>
            <a:endCxn id="10" idx="0"/>
          </p:cNvCxnSpPr>
          <p:nvPr/>
        </p:nvCxnSpPr>
        <p:spPr>
          <a:xfrm flipH="1">
            <a:off x="1171411" y="5486729"/>
            <a:ext cx="1739469" cy="49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D15EFB-1EF1-4BAF-9DA1-C3D775EA2A3E}"/>
              </a:ext>
            </a:extLst>
          </p:cNvPr>
          <p:cNvCxnSpPr>
            <a:stCxn id="7" idx="2"/>
            <a:endCxn id="12" idx="0"/>
          </p:cNvCxnSpPr>
          <p:nvPr/>
        </p:nvCxnSpPr>
        <p:spPr>
          <a:xfrm>
            <a:off x="2910880" y="5486729"/>
            <a:ext cx="803706" cy="49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C7F8027-A8FB-49D4-9FF1-15847580D1A5}"/>
              </a:ext>
            </a:extLst>
          </p:cNvPr>
          <p:cNvCxnSpPr>
            <a:stCxn id="7" idx="2"/>
            <a:endCxn id="11" idx="0"/>
          </p:cNvCxnSpPr>
          <p:nvPr/>
        </p:nvCxnSpPr>
        <p:spPr>
          <a:xfrm flipH="1">
            <a:off x="2174085" y="5486729"/>
            <a:ext cx="736795" cy="494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D371B75-791D-4364-899B-AAF33AF3805F}"/>
              </a:ext>
            </a:extLst>
          </p:cNvPr>
          <p:cNvCxnSpPr>
            <a:stCxn id="2050" idx="3"/>
            <a:endCxn id="7" idx="1"/>
          </p:cNvCxnSpPr>
          <p:nvPr/>
        </p:nvCxnSpPr>
        <p:spPr>
          <a:xfrm>
            <a:off x="614197" y="5290659"/>
            <a:ext cx="1697593" cy="5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0EFABFC-FE35-4B46-B922-CF7317855E16}"/>
              </a:ext>
            </a:extLst>
          </p:cNvPr>
          <p:cNvCxnSpPr>
            <a:stCxn id="19" idx="3"/>
            <a:endCxn id="18" idx="1"/>
          </p:cNvCxnSpPr>
          <p:nvPr/>
        </p:nvCxnSpPr>
        <p:spPr>
          <a:xfrm>
            <a:off x="552231" y="4666371"/>
            <a:ext cx="365044" cy="6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30BE648-78D7-4699-983A-EEBCD879D632}"/>
              </a:ext>
            </a:extLst>
          </p:cNvPr>
          <p:cNvCxnSpPr>
            <a:stCxn id="14" idx="3"/>
            <a:endCxn id="17" idx="1"/>
          </p:cNvCxnSpPr>
          <p:nvPr/>
        </p:nvCxnSpPr>
        <p:spPr>
          <a:xfrm>
            <a:off x="552231" y="4124554"/>
            <a:ext cx="365045" cy="5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D00A393-00AA-4BAB-8613-7B9475774F86}"/>
              </a:ext>
            </a:extLst>
          </p:cNvPr>
          <p:cNvCxnSpPr>
            <a:stCxn id="17" idx="3"/>
            <a:endCxn id="16" idx="1"/>
          </p:cNvCxnSpPr>
          <p:nvPr/>
        </p:nvCxnSpPr>
        <p:spPr>
          <a:xfrm>
            <a:off x="1641505" y="4129830"/>
            <a:ext cx="670285" cy="227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20901CB-E0FF-4C04-94CC-5F88878B3CF2}"/>
              </a:ext>
            </a:extLst>
          </p:cNvPr>
          <p:cNvCxnSpPr>
            <a:stCxn id="18" idx="3"/>
            <a:endCxn id="16" idx="1"/>
          </p:cNvCxnSpPr>
          <p:nvPr/>
        </p:nvCxnSpPr>
        <p:spPr>
          <a:xfrm flipV="1">
            <a:off x="1641504" y="4357669"/>
            <a:ext cx="670286" cy="315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4CC8920-4D3A-48E0-8208-7B711DE3DA73}"/>
              </a:ext>
            </a:extLst>
          </p:cNvPr>
          <p:cNvSpPr/>
          <p:nvPr/>
        </p:nvSpPr>
        <p:spPr>
          <a:xfrm>
            <a:off x="6829260" y="4187967"/>
            <a:ext cx="724229" cy="3429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App 1 Container</a:t>
            </a:r>
          </a:p>
        </p:txBody>
      </p:sp>
      <p:sp>
        <p:nvSpPr>
          <p:cNvPr id="43" name="Rectangle 42">
            <a:extLst>
              <a:ext uri="{FF2B5EF4-FFF2-40B4-BE49-F238E27FC236}">
                <a16:creationId xmlns:a16="http://schemas.microsoft.com/office/drawing/2014/main" id="{50C86F9E-68AF-4533-B05A-DFA354A5EE40}"/>
              </a:ext>
            </a:extLst>
          </p:cNvPr>
          <p:cNvSpPr/>
          <p:nvPr/>
        </p:nvSpPr>
        <p:spPr>
          <a:xfrm>
            <a:off x="6953084" y="4632396"/>
            <a:ext cx="540553" cy="224475"/>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Proxy</a:t>
            </a:r>
          </a:p>
        </p:txBody>
      </p:sp>
      <p:sp>
        <p:nvSpPr>
          <p:cNvPr id="44" name="Flowchart: Preparation 43">
            <a:extLst>
              <a:ext uri="{FF2B5EF4-FFF2-40B4-BE49-F238E27FC236}">
                <a16:creationId xmlns:a16="http://schemas.microsoft.com/office/drawing/2014/main" id="{7509A05F-15F5-4DE7-9D4F-C850D9EB65EC}"/>
              </a:ext>
            </a:extLst>
          </p:cNvPr>
          <p:cNvSpPr/>
          <p:nvPr/>
        </p:nvSpPr>
        <p:spPr>
          <a:xfrm>
            <a:off x="8488502" y="4048125"/>
            <a:ext cx="1210530" cy="945236"/>
          </a:xfrm>
          <a:prstGeom prst="flowChartPreparati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3E36AB4-F286-44DE-92A6-4A4869202854}"/>
              </a:ext>
            </a:extLst>
          </p:cNvPr>
          <p:cNvSpPr/>
          <p:nvPr/>
        </p:nvSpPr>
        <p:spPr>
          <a:xfrm>
            <a:off x="8735987" y="4187967"/>
            <a:ext cx="724229" cy="3429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App 2 Container</a:t>
            </a:r>
          </a:p>
        </p:txBody>
      </p:sp>
      <p:sp>
        <p:nvSpPr>
          <p:cNvPr id="46" name="Rectangle 45">
            <a:extLst>
              <a:ext uri="{FF2B5EF4-FFF2-40B4-BE49-F238E27FC236}">
                <a16:creationId xmlns:a16="http://schemas.microsoft.com/office/drawing/2014/main" id="{934D7E74-779C-4490-B2A6-0D8B25E56595}"/>
              </a:ext>
            </a:extLst>
          </p:cNvPr>
          <p:cNvSpPr/>
          <p:nvPr/>
        </p:nvSpPr>
        <p:spPr>
          <a:xfrm>
            <a:off x="8859811" y="4632396"/>
            <a:ext cx="540553" cy="224475"/>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Proxy</a:t>
            </a:r>
          </a:p>
        </p:txBody>
      </p:sp>
      <p:sp>
        <p:nvSpPr>
          <p:cNvPr id="47" name="Flowchart: Preparation 46">
            <a:extLst>
              <a:ext uri="{FF2B5EF4-FFF2-40B4-BE49-F238E27FC236}">
                <a16:creationId xmlns:a16="http://schemas.microsoft.com/office/drawing/2014/main" id="{617AFDAC-291C-49F3-A29C-002AB1CA6380}"/>
              </a:ext>
            </a:extLst>
          </p:cNvPr>
          <p:cNvSpPr/>
          <p:nvPr/>
        </p:nvSpPr>
        <p:spPr>
          <a:xfrm>
            <a:off x="10476863" y="4048125"/>
            <a:ext cx="1210530" cy="945236"/>
          </a:xfrm>
          <a:prstGeom prst="flowChartPreparation">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8F59358-4524-4B8F-9D46-D11A1141288B}"/>
              </a:ext>
            </a:extLst>
          </p:cNvPr>
          <p:cNvSpPr/>
          <p:nvPr/>
        </p:nvSpPr>
        <p:spPr>
          <a:xfrm>
            <a:off x="10724348" y="4187967"/>
            <a:ext cx="724229" cy="342900"/>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App 3 Container</a:t>
            </a:r>
          </a:p>
        </p:txBody>
      </p:sp>
      <p:sp>
        <p:nvSpPr>
          <p:cNvPr id="49" name="Rectangle 48">
            <a:extLst>
              <a:ext uri="{FF2B5EF4-FFF2-40B4-BE49-F238E27FC236}">
                <a16:creationId xmlns:a16="http://schemas.microsoft.com/office/drawing/2014/main" id="{047C0997-F054-4320-B802-1CD598904EE9}"/>
              </a:ext>
            </a:extLst>
          </p:cNvPr>
          <p:cNvSpPr/>
          <p:nvPr/>
        </p:nvSpPr>
        <p:spPr>
          <a:xfrm>
            <a:off x="10848172" y="4632396"/>
            <a:ext cx="540553" cy="224475"/>
          </a:xfrm>
          <a:prstGeom prst="rect">
            <a:avLst/>
          </a:prstGeom>
          <a:solidFill>
            <a:schemeClr val="accent3">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Proxy</a:t>
            </a:r>
          </a:p>
        </p:txBody>
      </p:sp>
      <p:sp>
        <p:nvSpPr>
          <p:cNvPr id="50" name="Rectangle 49">
            <a:extLst>
              <a:ext uri="{FF2B5EF4-FFF2-40B4-BE49-F238E27FC236}">
                <a16:creationId xmlns:a16="http://schemas.microsoft.com/office/drawing/2014/main" id="{9BF1FE33-C21B-460B-A0B6-A02C82A80B9F}"/>
              </a:ext>
            </a:extLst>
          </p:cNvPr>
          <p:cNvSpPr/>
          <p:nvPr/>
        </p:nvSpPr>
        <p:spPr>
          <a:xfrm>
            <a:off x="6924510" y="5216667"/>
            <a:ext cx="638340" cy="193533"/>
          </a:xfrm>
          <a:prstGeom prst="rect">
            <a:avLst/>
          </a:prstGeom>
          <a:solidFill>
            <a:schemeClr val="accent6">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Service</a:t>
            </a:r>
          </a:p>
        </p:txBody>
      </p:sp>
      <p:sp>
        <p:nvSpPr>
          <p:cNvPr id="51" name="Rectangle 50">
            <a:extLst>
              <a:ext uri="{FF2B5EF4-FFF2-40B4-BE49-F238E27FC236}">
                <a16:creationId xmlns:a16="http://schemas.microsoft.com/office/drawing/2014/main" id="{E43485D1-9322-4B08-909C-5E302D394F3F}"/>
              </a:ext>
            </a:extLst>
          </p:cNvPr>
          <p:cNvSpPr/>
          <p:nvPr/>
        </p:nvSpPr>
        <p:spPr>
          <a:xfrm>
            <a:off x="8877052" y="5216667"/>
            <a:ext cx="638340" cy="193533"/>
          </a:xfrm>
          <a:prstGeom prst="rect">
            <a:avLst/>
          </a:prstGeom>
          <a:solidFill>
            <a:schemeClr val="accent6">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Service</a:t>
            </a:r>
          </a:p>
        </p:txBody>
      </p:sp>
      <p:sp>
        <p:nvSpPr>
          <p:cNvPr id="52" name="Rectangle 51">
            <a:extLst>
              <a:ext uri="{FF2B5EF4-FFF2-40B4-BE49-F238E27FC236}">
                <a16:creationId xmlns:a16="http://schemas.microsoft.com/office/drawing/2014/main" id="{3AFC182D-F6AB-4CD1-A280-80B88E1EAFE7}"/>
              </a:ext>
            </a:extLst>
          </p:cNvPr>
          <p:cNvSpPr/>
          <p:nvPr/>
        </p:nvSpPr>
        <p:spPr>
          <a:xfrm>
            <a:off x="10862541" y="5216666"/>
            <a:ext cx="638340" cy="193533"/>
          </a:xfrm>
          <a:prstGeom prst="rect">
            <a:avLst/>
          </a:prstGeom>
          <a:solidFill>
            <a:schemeClr val="accent6">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Service</a:t>
            </a:r>
          </a:p>
        </p:txBody>
      </p:sp>
      <p:cxnSp>
        <p:nvCxnSpPr>
          <p:cNvPr id="58" name="Straight Arrow Connector 57">
            <a:extLst>
              <a:ext uri="{FF2B5EF4-FFF2-40B4-BE49-F238E27FC236}">
                <a16:creationId xmlns:a16="http://schemas.microsoft.com/office/drawing/2014/main" id="{353E4A1E-970D-4ACF-B1EA-65AF6917DDCB}"/>
              </a:ext>
            </a:extLst>
          </p:cNvPr>
          <p:cNvCxnSpPr/>
          <p:nvPr/>
        </p:nvCxnSpPr>
        <p:spPr>
          <a:xfrm>
            <a:off x="7067550" y="4863256"/>
            <a:ext cx="0" cy="353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B69A407-82BA-4C71-9565-64EEAE00DA32}"/>
              </a:ext>
            </a:extLst>
          </p:cNvPr>
          <p:cNvCxnSpPr>
            <a:cxnSpLocks/>
          </p:cNvCxnSpPr>
          <p:nvPr/>
        </p:nvCxnSpPr>
        <p:spPr>
          <a:xfrm flipV="1">
            <a:off x="7410959" y="4856871"/>
            <a:ext cx="0" cy="336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9715D99-E142-4EA0-8F9E-B6BAD794555D}"/>
              </a:ext>
            </a:extLst>
          </p:cNvPr>
          <p:cNvCxnSpPr/>
          <p:nvPr/>
        </p:nvCxnSpPr>
        <p:spPr>
          <a:xfrm>
            <a:off x="8963025" y="4872833"/>
            <a:ext cx="0" cy="353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1D02C4E-61A4-40FE-A4F6-2EECA5A92EF0}"/>
              </a:ext>
            </a:extLst>
          </p:cNvPr>
          <p:cNvCxnSpPr>
            <a:cxnSpLocks/>
          </p:cNvCxnSpPr>
          <p:nvPr/>
        </p:nvCxnSpPr>
        <p:spPr>
          <a:xfrm flipV="1">
            <a:off x="9306434" y="4866448"/>
            <a:ext cx="0" cy="336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47018B-6CE7-4665-BD4D-A9D121E4D293}"/>
              </a:ext>
            </a:extLst>
          </p:cNvPr>
          <p:cNvCxnSpPr/>
          <p:nvPr/>
        </p:nvCxnSpPr>
        <p:spPr>
          <a:xfrm>
            <a:off x="10921491" y="4859237"/>
            <a:ext cx="0" cy="3534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525C60D-59A9-4BE2-A171-2B3207F25E12}"/>
              </a:ext>
            </a:extLst>
          </p:cNvPr>
          <p:cNvCxnSpPr>
            <a:cxnSpLocks/>
          </p:cNvCxnSpPr>
          <p:nvPr/>
        </p:nvCxnSpPr>
        <p:spPr>
          <a:xfrm flipV="1">
            <a:off x="11264900" y="4852852"/>
            <a:ext cx="0" cy="336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4797E89-82D3-483F-A609-0E531B47B9BB}"/>
              </a:ext>
            </a:extLst>
          </p:cNvPr>
          <p:cNvCxnSpPr/>
          <p:nvPr/>
        </p:nvCxnSpPr>
        <p:spPr>
          <a:xfrm>
            <a:off x="5705475" y="5631576"/>
            <a:ext cx="6391275"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F1FE2D59-CE8D-4CF5-9FE0-A7ADDAA5CB56}"/>
              </a:ext>
            </a:extLst>
          </p:cNvPr>
          <p:cNvSpPr/>
          <p:nvPr/>
        </p:nvSpPr>
        <p:spPr>
          <a:xfrm>
            <a:off x="7067550" y="5694992"/>
            <a:ext cx="4197350" cy="69628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Control Plane</a:t>
            </a:r>
          </a:p>
        </p:txBody>
      </p:sp>
      <p:sp>
        <p:nvSpPr>
          <p:cNvPr id="74" name="TextBox 73">
            <a:extLst>
              <a:ext uri="{FF2B5EF4-FFF2-40B4-BE49-F238E27FC236}">
                <a16:creationId xmlns:a16="http://schemas.microsoft.com/office/drawing/2014/main" id="{DF20B8E8-2188-4B2C-AD43-A4DE984EA7EA}"/>
              </a:ext>
            </a:extLst>
          </p:cNvPr>
          <p:cNvSpPr txBox="1"/>
          <p:nvPr/>
        </p:nvSpPr>
        <p:spPr>
          <a:xfrm>
            <a:off x="8334209" y="3643557"/>
            <a:ext cx="1724025" cy="369332"/>
          </a:xfrm>
          <a:prstGeom prst="rect">
            <a:avLst/>
          </a:prstGeom>
          <a:noFill/>
        </p:spPr>
        <p:txBody>
          <a:bodyPr wrap="square">
            <a:spAutoFit/>
          </a:bodyPr>
          <a:lstStyle/>
          <a:p>
            <a:pPr algn="ctr"/>
            <a:r>
              <a:rPr lang="en-US" b="1" dirty="0">
                <a:solidFill>
                  <a:schemeClr val="tx1"/>
                </a:solidFill>
              </a:rPr>
              <a:t>Data Plane</a:t>
            </a:r>
          </a:p>
        </p:txBody>
      </p:sp>
      <p:cxnSp>
        <p:nvCxnSpPr>
          <p:cNvPr id="75" name="Straight Arrow Connector 74">
            <a:extLst>
              <a:ext uri="{FF2B5EF4-FFF2-40B4-BE49-F238E27FC236}">
                <a16:creationId xmlns:a16="http://schemas.microsoft.com/office/drawing/2014/main" id="{4A69368F-6AC7-4A34-9282-BA7A0EEA8424}"/>
              </a:ext>
            </a:extLst>
          </p:cNvPr>
          <p:cNvCxnSpPr>
            <a:stCxn id="43" idx="3"/>
            <a:endCxn id="46" idx="1"/>
          </p:cNvCxnSpPr>
          <p:nvPr/>
        </p:nvCxnSpPr>
        <p:spPr>
          <a:xfrm>
            <a:off x="7493637" y="4744634"/>
            <a:ext cx="1366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3C59A61-B005-4FBA-9EF1-8898C8DC7E5A}"/>
              </a:ext>
            </a:extLst>
          </p:cNvPr>
          <p:cNvCxnSpPr>
            <a:stCxn id="46" idx="3"/>
          </p:cNvCxnSpPr>
          <p:nvPr/>
        </p:nvCxnSpPr>
        <p:spPr>
          <a:xfrm flipV="1">
            <a:off x="9400364" y="4744633"/>
            <a:ext cx="144780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E4D2180-4335-473C-8559-BE623CBFCF25}"/>
              </a:ext>
            </a:extLst>
          </p:cNvPr>
          <p:cNvCxnSpPr>
            <a:cxnSpLocks/>
            <a:endCxn id="43" idx="1"/>
          </p:cNvCxnSpPr>
          <p:nvPr/>
        </p:nvCxnSpPr>
        <p:spPr>
          <a:xfrm>
            <a:off x="6003117" y="4744633"/>
            <a:ext cx="94996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F4A2C9-3B0D-49F4-AABE-9FAF4CFCC0B1}"/>
              </a:ext>
            </a:extLst>
          </p:cNvPr>
          <p:cNvSpPr txBox="1"/>
          <p:nvPr/>
        </p:nvSpPr>
        <p:spPr>
          <a:xfrm>
            <a:off x="5807376" y="4681782"/>
            <a:ext cx="1198179" cy="307777"/>
          </a:xfrm>
          <a:prstGeom prst="rect">
            <a:avLst/>
          </a:prstGeom>
          <a:noFill/>
        </p:spPr>
        <p:txBody>
          <a:bodyPr wrap="square">
            <a:spAutoFit/>
          </a:bodyPr>
          <a:lstStyle/>
          <a:p>
            <a:r>
              <a:rPr lang="en-US" sz="1400" dirty="0"/>
              <a:t>Ingress</a:t>
            </a:r>
          </a:p>
        </p:txBody>
      </p:sp>
    </p:spTree>
    <p:extLst>
      <p:ext uri="{BB962C8B-B14F-4D97-AF65-F5344CB8AC3E}">
        <p14:creationId xmlns:p14="http://schemas.microsoft.com/office/powerpoint/2010/main" val="1058632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High Availability</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200" y="695328"/>
            <a:ext cx="10807700" cy="2247896"/>
          </a:xfrm>
        </p:spPr>
        <p:txBody>
          <a:bodyPr/>
          <a:lstStyle/>
          <a:p>
            <a:r>
              <a:rPr lang="en-US" b="0" i="0" dirty="0">
                <a:solidFill>
                  <a:srgbClr val="323130"/>
                </a:solidFill>
                <a:effectLst/>
                <a:latin typeface="az_ea_font"/>
              </a:rPr>
              <a:t>In the AKS, high availability is applicable in two areas.</a:t>
            </a:r>
          </a:p>
          <a:p>
            <a:pPr marL="865188" lvl="1" indent="-285750"/>
            <a:r>
              <a:rPr lang="en-US" dirty="0">
                <a:solidFill>
                  <a:srgbClr val="323130"/>
                </a:solidFill>
                <a:latin typeface="az_ea_font"/>
              </a:rPr>
              <a:t>Kubernetes API Server for AKS Clusters (Control Plane)</a:t>
            </a:r>
          </a:p>
          <a:p>
            <a:pPr marL="865188" lvl="1" indent="-285750"/>
            <a:r>
              <a:rPr lang="en-US" dirty="0">
                <a:solidFill>
                  <a:srgbClr val="323130"/>
                </a:solidFill>
                <a:latin typeface="az_ea_font"/>
              </a:rPr>
              <a:t>Agent nodes in your AKS Cluster (Node pool / Nodes)</a:t>
            </a:r>
          </a:p>
          <a:p>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523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High Availability for </a:t>
            </a:r>
            <a:r>
              <a:rPr lang="en-US" dirty="0">
                <a:solidFill>
                  <a:srgbClr val="323130"/>
                </a:solidFill>
                <a:latin typeface="az_ea_font"/>
              </a:rPr>
              <a:t>Kubernetes API Server for AKS Clusters (Control Plane)</a:t>
            </a:r>
            <a:endParaRPr lang="en-US" dirty="0"/>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200" y="695328"/>
            <a:ext cx="10807700" cy="2247896"/>
          </a:xfrm>
        </p:spPr>
        <p:txBody>
          <a:bodyPr/>
          <a:lstStyle/>
          <a:p>
            <a:r>
              <a:rPr lang="en-US" b="0" i="0" dirty="0">
                <a:solidFill>
                  <a:srgbClr val="323130"/>
                </a:solidFill>
                <a:effectLst/>
                <a:latin typeface="az_ea_font"/>
              </a:rPr>
              <a:t>Azure Kubernetes Service (AKS) is a free container service that simplifies the deployment, management, and operations of Kubernetes as a fully managed Kubernetes container orchestrator service.  Paying for only the virtual machines, and associated storage and networking resources consumed makes AKS the most efficient and cost-effective container service on the market.</a:t>
            </a:r>
          </a:p>
          <a:p>
            <a:r>
              <a:rPr lang="en-US" b="0" i="0" dirty="0">
                <a:solidFill>
                  <a:srgbClr val="323130"/>
                </a:solidFill>
                <a:effectLst/>
                <a:latin typeface="az_ea_font"/>
              </a:rPr>
              <a:t>Azure also provides </a:t>
            </a:r>
            <a:r>
              <a:rPr lang="en-US" b="1" i="0" dirty="0">
                <a:solidFill>
                  <a:srgbClr val="323130"/>
                </a:solidFill>
                <a:effectLst/>
                <a:latin typeface="az_ea_font"/>
              </a:rPr>
              <a:t>Uptime SLA</a:t>
            </a:r>
            <a:r>
              <a:rPr lang="en-US" b="0" i="0" dirty="0">
                <a:solidFill>
                  <a:srgbClr val="323130"/>
                </a:solidFill>
                <a:effectLst/>
                <a:latin typeface="az_ea_font"/>
              </a:rPr>
              <a:t> option that guarantees a Kubernetes API server uptime </a:t>
            </a:r>
          </a:p>
          <a:p>
            <a:r>
              <a:rPr lang="en-US" b="0" i="0" dirty="0">
                <a:solidFill>
                  <a:srgbClr val="323130"/>
                </a:solidFill>
                <a:effectLst/>
                <a:latin typeface="az_ea_font"/>
              </a:rPr>
              <a:t>Clusters on the Free SKU tier support fewer replicas and limited resources for the control plane and are not suitable for production workloads.  API server availability is an uptime service level agreement that guarantees a Kubernetes API server uptime. This includes and addition cost for the Cluster.</a:t>
            </a:r>
          </a:p>
          <a:p>
            <a:endParaRPr lang="en-US" dirty="0">
              <a:solidFill>
                <a:srgbClr val="323130"/>
              </a:solidFill>
              <a:latin typeface="az_ea_font"/>
            </a:endParaRPr>
          </a:p>
          <a:p>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35" name="Content Placeholder 2">
            <a:extLst>
              <a:ext uri="{FF2B5EF4-FFF2-40B4-BE49-F238E27FC236}">
                <a16:creationId xmlns:a16="http://schemas.microsoft.com/office/drawing/2014/main" id="{B6C10B6F-E55D-4556-8A51-9EC10B95A0C8}"/>
              </a:ext>
            </a:extLst>
          </p:cNvPr>
          <p:cNvGraphicFramePr>
            <a:graphicFrameLocks/>
          </p:cNvGraphicFramePr>
          <p:nvPr/>
        </p:nvGraphicFramePr>
        <p:xfrm>
          <a:off x="456691" y="2943224"/>
          <a:ext cx="9239759" cy="1354598"/>
        </p:xfrm>
        <a:graphic>
          <a:graphicData uri="http://schemas.openxmlformats.org/drawingml/2006/table">
            <a:tbl>
              <a:tblPr firstRow="1" bandRow="1">
                <a:tableStyleId>{FABFCF23-3B69-468F-B69F-88F6DE6A72F2}</a:tableStyleId>
              </a:tblPr>
              <a:tblGrid>
                <a:gridCol w="4963353">
                  <a:extLst>
                    <a:ext uri="{9D8B030D-6E8A-4147-A177-3AD203B41FA5}">
                      <a16:colId xmlns:a16="http://schemas.microsoft.com/office/drawing/2014/main" val="3157557481"/>
                    </a:ext>
                  </a:extLst>
                </a:gridCol>
                <a:gridCol w="2384027">
                  <a:extLst>
                    <a:ext uri="{9D8B030D-6E8A-4147-A177-3AD203B41FA5}">
                      <a16:colId xmlns:a16="http://schemas.microsoft.com/office/drawing/2014/main" val="210988574"/>
                    </a:ext>
                  </a:extLst>
                </a:gridCol>
                <a:gridCol w="1892379">
                  <a:extLst>
                    <a:ext uri="{9D8B030D-6E8A-4147-A177-3AD203B41FA5}">
                      <a16:colId xmlns:a16="http://schemas.microsoft.com/office/drawing/2014/main" val="1433045896"/>
                    </a:ext>
                  </a:extLst>
                </a:gridCol>
              </a:tblGrid>
              <a:tr h="191835">
                <a:tc>
                  <a:txBody>
                    <a:bodyPr/>
                    <a:lstStyle/>
                    <a:p>
                      <a:pPr algn="ctr" fontAlgn="t"/>
                      <a:r>
                        <a:rPr lang="en-US" sz="1600" dirty="0"/>
                        <a:t>Master Node Deployment Option</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pt-BR" sz="1600" dirty="0"/>
                        <a:t>SLA</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Cost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42412">
                <a:tc>
                  <a:txBody>
                    <a:bodyPr/>
                    <a:lstStyle/>
                    <a:p>
                      <a:r>
                        <a:rPr lang="en-US" sz="1600" dirty="0"/>
                        <a:t>With out Uptime SLA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panose="020B0604020202020204" pitchFamily="34" charset="0"/>
                        <a:buNone/>
                      </a:pPr>
                      <a:r>
                        <a:rPr lang="en-IN" sz="1600" dirty="0">
                          <a:solidFill>
                            <a:srgbClr val="424040"/>
                          </a:solidFill>
                          <a:effectLst/>
                        </a:rPr>
                        <a:t>No SLA (99.5% SLO)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panose="020B0604020202020204" pitchFamily="34" charset="0"/>
                        <a:buNone/>
                      </a:pPr>
                      <a:r>
                        <a:rPr lang="en-IN" sz="1600" dirty="0">
                          <a:solidFill>
                            <a:srgbClr val="424040"/>
                          </a:solidFill>
                          <a:effectLst/>
                        </a:rPr>
                        <a:t>Free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242412">
                <a:tc>
                  <a:txBody>
                    <a:bodyPr/>
                    <a:lstStyle/>
                    <a:p>
                      <a:r>
                        <a:rPr lang="en-US" sz="1600" dirty="0"/>
                        <a:t>With Uptime SLA on Cluster with out AZ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rgbClr val="424040"/>
                          </a:solidFill>
                          <a:effectLst/>
                        </a:rPr>
                        <a:t>99.9</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£62pm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418712">
                <a:tc>
                  <a:txBody>
                    <a:bodyPr/>
                    <a:lstStyle/>
                    <a:p>
                      <a:r>
                        <a:rPr lang="en-US" sz="1600" dirty="0"/>
                        <a:t>With Uptime SLA on Cluster with more than one AZ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rgbClr val="424040"/>
                          </a:solidFill>
                          <a:effectLst/>
                        </a:rPr>
                        <a:t>99.95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£62pm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bl>
          </a:graphicData>
        </a:graphic>
      </p:graphicFrame>
      <p:sp>
        <p:nvSpPr>
          <p:cNvPr id="3" name="Rectangle 2">
            <a:extLst>
              <a:ext uri="{FF2B5EF4-FFF2-40B4-BE49-F238E27FC236}">
                <a16:creationId xmlns:a16="http://schemas.microsoft.com/office/drawing/2014/main" id="{386BCB4E-AB15-4BAE-8A7D-3F2C4BA2FE7D}"/>
              </a:ext>
            </a:extLst>
          </p:cNvPr>
          <p:cNvSpPr/>
          <p:nvPr/>
        </p:nvSpPr>
        <p:spPr>
          <a:xfrm>
            <a:off x="456691" y="4581525"/>
            <a:ext cx="9582659" cy="18807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r>
              <a:rPr lang="en-US" sz="1600" dirty="0">
                <a:solidFill>
                  <a:schemeClr val="tx1"/>
                </a:solidFill>
              </a:rPr>
              <a:t> </a:t>
            </a:r>
          </a:p>
          <a:p>
            <a:r>
              <a:rPr lang="en-US" sz="1600" dirty="0">
                <a:solidFill>
                  <a:srgbClr val="323130"/>
                </a:solidFill>
                <a:latin typeface="az_ea_font"/>
              </a:rPr>
              <a:t>Production/DR must have SLA so those will be enabled with Uptime SLA.  RTL will use the Free Tier.</a:t>
            </a:r>
          </a:p>
          <a:p>
            <a:endParaRPr lang="en-US" sz="1600" dirty="0">
              <a:solidFill>
                <a:srgbClr val="323130"/>
              </a:solidFill>
              <a:latin typeface="az_ea_font"/>
            </a:endParaRPr>
          </a:p>
          <a:p>
            <a:r>
              <a:rPr lang="en-US" sz="1600" dirty="0">
                <a:solidFill>
                  <a:srgbClr val="323130"/>
                </a:solidFill>
                <a:latin typeface="az_ea_font"/>
              </a:rPr>
              <a:t>RTL</a:t>
            </a:r>
            <a:r>
              <a:rPr lang="en-US" sz="1600" dirty="0">
                <a:solidFill>
                  <a:srgbClr val="323130"/>
                </a:solidFill>
                <a:latin typeface="az_ea_font"/>
                <a:sym typeface="Wingdings" panose="05000000000000000000" pitchFamily="2" charset="2"/>
              </a:rPr>
              <a:t> Free Tier with more than one AZ</a:t>
            </a:r>
          </a:p>
          <a:p>
            <a:r>
              <a:rPr lang="en-US" sz="1600" dirty="0">
                <a:solidFill>
                  <a:srgbClr val="323130"/>
                </a:solidFill>
                <a:latin typeface="az_ea_font"/>
                <a:sym typeface="Wingdings" panose="05000000000000000000" pitchFamily="2" charset="2"/>
              </a:rPr>
              <a:t>Prod/DR  Uptime SLA on Cluster with more than one AZ</a:t>
            </a:r>
          </a:p>
          <a:p>
            <a:endParaRPr lang="en-US" sz="1600" dirty="0">
              <a:solidFill>
                <a:srgbClr val="323130"/>
              </a:solidFill>
              <a:latin typeface="az_ea_font"/>
              <a:sym typeface="Wingdings" panose="05000000000000000000" pitchFamily="2" charset="2"/>
            </a:endParaRPr>
          </a:p>
          <a:p>
            <a:r>
              <a:rPr lang="en-US" sz="1400" dirty="0">
                <a:solidFill>
                  <a:srgbClr val="323130"/>
                </a:solidFill>
                <a:latin typeface="az_ea_font"/>
                <a:sym typeface="Wingdings" panose="05000000000000000000" pitchFamily="2" charset="2"/>
              </a:rPr>
              <a:t>Note: Control Plane does not have any impact on the performance of Node pool.</a:t>
            </a:r>
            <a:endParaRPr lang="en-US" sz="1400" dirty="0">
              <a:solidFill>
                <a:srgbClr val="323130"/>
              </a:solidFill>
              <a:latin typeface="az_ea_font"/>
            </a:endParaRPr>
          </a:p>
        </p:txBody>
      </p:sp>
      <p:sp>
        <p:nvSpPr>
          <p:cNvPr id="38" name="TextBox 37">
            <a:extLst>
              <a:ext uri="{FF2B5EF4-FFF2-40B4-BE49-F238E27FC236}">
                <a16:creationId xmlns:a16="http://schemas.microsoft.com/office/drawing/2014/main" id="{1D5090C4-30E2-48AD-A53F-5A715A6AEA05}"/>
              </a:ext>
            </a:extLst>
          </p:cNvPr>
          <p:cNvSpPr txBox="1"/>
          <p:nvPr/>
        </p:nvSpPr>
        <p:spPr>
          <a:xfrm>
            <a:off x="9773921" y="3226927"/>
            <a:ext cx="2418079" cy="707886"/>
          </a:xfrm>
          <a:prstGeom prst="rect">
            <a:avLst/>
          </a:prstGeom>
          <a:noFill/>
        </p:spPr>
        <p:txBody>
          <a:bodyPr wrap="square">
            <a:spAutoFit/>
          </a:bodyPr>
          <a:lstStyle/>
          <a:p>
            <a:pPr marL="171450" indent="-171450">
              <a:buFont typeface="Arial" panose="020B0604020202020204" pitchFamily="34" charset="0"/>
              <a:buChar char="•"/>
            </a:pPr>
            <a:r>
              <a:rPr lang="en-US" sz="1000" b="1" i="0" dirty="0">
                <a:effectLst/>
                <a:latin typeface="arial" panose="020B0604020202020204" pitchFamily="34" charset="0"/>
              </a:rPr>
              <a:t>SLA </a:t>
            </a:r>
            <a:r>
              <a:rPr lang="en-US" sz="1000" b="1" i="0" dirty="0">
                <a:effectLst/>
                <a:latin typeface="arial" panose="020B0604020202020204" pitchFamily="34" charset="0"/>
                <a:sym typeface="Wingdings" panose="05000000000000000000" pitchFamily="2" charset="2"/>
              </a:rPr>
              <a:t> Formal agreement between you and your customer</a:t>
            </a:r>
            <a:endParaRPr lang="en-US" sz="1000" b="1" i="0" dirty="0">
              <a:effectLst/>
              <a:latin typeface="arial" panose="020B0604020202020204" pitchFamily="34" charset="0"/>
            </a:endParaRPr>
          </a:p>
          <a:p>
            <a:pPr marL="171450" indent="-171450">
              <a:buFont typeface="Arial" panose="020B0604020202020204" pitchFamily="34" charset="0"/>
              <a:buChar char="•"/>
            </a:pPr>
            <a:r>
              <a:rPr lang="en-US" sz="1000" b="1" i="0" dirty="0">
                <a:effectLst/>
                <a:latin typeface="arial" panose="020B0604020202020204" pitchFamily="34" charset="0"/>
              </a:rPr>
              <a:t>SLO </a:t>
            </a:r>
            <a:r>
              <a:rPr lang="en-US" sz="1000" b="1" i="0" dirty="0">
                <a:effectLst/>
                <a:latin typeface="arial" panose="020B0604020202020204" pitchFamily="34" charset="0"/>
                <a:sym typeface="Wingdings" panose="05000000000000000000" pitchFamily="2" charset="2"/>
              </a:rPr>
              <a:t></a:t>
            </a:r>
            <a:r>
              <a:rPr lang="en-US" sz="1000" b="1" i="0" dirty="0">
                <a:effectLst/>
                <a:latin typeface="arial" panose="020B0604020202020204" pitchFamily="34" charset="0"/>
              </a:rPr>
              <a:t> Individual promises making to that customer</a:t>
            </a:r>
          </a:p>
        </p:txBody>
      </p:sp>
    </p:spTree>
    <p:extLst>
      <p:ext uri="{BB962C8B-B14F-4D97-AF65-F5344CB8AC3E}">
        <p14:creationId xmlns:p14="http://schemas.microsoft.com/office/powerpoint/2010/main" val="3372251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High Availability for </a:t>
            </a:r>
            <a:r>
              <a:rPr lang="en-US" dirty="0">
                <a:solidFill>
                  <a:srgbClr val="323130"/>
                </a:solidFill>
                <a:latin typeface="az_ea_font"/>
              </a:rPr>
              <a:t>Node pools in your AKS Cluster</a:t>
            </a:r>
            <a:br>
              <a:rPr lang="en-US" dirty="0">
                <a:solidFill>
                  <a:srgbClr val="323130"/>
                </a:solidFill>
                <a:latin typeface="az_ea_font"/>
              </a:rPr>
            </a:br>
            <a:endParaRPr lang="en-US" dirty="0"/>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09574" y="608110"/>
            <a:ext cx="11715751" cy="5525987"/>
          </a:xfrm>
        </p:spPr>
        <p:txBody>
          <a:bodyPr/>
          <a:lstStyle/>
          <a:p>
            <a:r>
              <a:rPr lang="en-US" dirty="0">
                <a:solidFill>
                  <a:srgbClr val="323130"/>
                </a:solidFill>
                <a:latin typeface="az_ea_font"/>
              </a:rPr>
              <a:t>For the node pools, the SLA of the VMs applies. If you deploy the node pool in a VMSS distributed across Availability Zones.  The SLAs for different deployments are as follows</a:t>
            </a: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r>
              <a:rPr lang="en-US" sz="1800" b="1" i="0" dirty="0">
                <a:solidFill>
                  <a:schemeClr val="accent1"/>
                </a:solidFill>
                <a:effectLst/>
                <a:latin typeface="az_ea_font"/>
              </a:rPr>
              <a:t>AKS With Availability Zone (AZ): </a:t>
            </a:r>
          </a:p>
          <a:p>
            <a:r>
              <a:rPr lang="en-US" b="0" i="0" dirty="0">
                <a:solidFill>
                  <a:srgbClr val="323130"/>
                </a:solidFill>
                <a:effectLst/>
                <a:latin typeface="az_ea_font"/>
              </a:rPr>
              <a:t>Availability Zones is a high-availability offering that allows you to spread the nodes in this node pool across multiple physical locations (data </a:t>
            </a:r>
            <a:r>
              <a:rPr lang="en-US" b="0" i="0" dirty="0" err="1">
                <a:solidFill>
                  <a:srgbClr val="323130"/>
                </a:solidFill>
                <a:effectLst/>
                <a:latin typeface="az_ea_font"/>
              </a:rPr>
              <a:t>centres</a:t>
            </a:r>
            <a:r>
              <a:rPr lang="en-US" dirty="0">
                <a:solidFill>
                  <a:srgbClr val="323130"/>
                </a:solidFill>
                <a:latin typeface="az_ea_font"/>
              </a:rPr>
              <a:t>) within one region</a:t>
            </a:r>
            <a:r>
              <a:rPr lang="en-US" b="0" i="0" dirty="0">
                <a:solidFill>
                  <a:srgbClr val="323130"/>
                </a:solidFill>
                <a:effectLst/>
                <a:latin typeface="az_ea_font"/>
              </a:rPr>
              <a:t>, protecting your applications from datacenter failures.</a:t>
            </a:r>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868587E2-916A-4EDA-8176-B303C3DD3D82}"/>
              </a:ext>
            </a:extLst>
          </p:cNvPr>
          <p:cNvGraphicFramePr>
            <a:graphicFrameLocks/>
          </p:cNvGraphicFramePr>
          <p:nvPr/>
        </p:nvGraphicFramePr>
        <p:xfrm>
          <a:off x="323851" y="1372287"/>
          <a:ext cx="11458575" cy="2185566"/>
        </p:xfrm>
        <a:graphic>
          <a:graphicData uri="http://schemas.openxmlformats.org/drawingml/2006/table">
            <a:tbl>
              <a:tblPr firstRow="1" bandRow="1">
                <a:tableStyleId>{FABFCF23-3B69-468F-B69F-88F6DE6A72F2}</a:tableStyleId>
              </a:tblPr>
              <a:tblGrid>
                <a:gridCol w="10464852">
                  <a:extLst>
                    <a:ext uri="{9D8B030D-6E8A-4147-A177-3AD203B41FA5}">
                      <a16:colId xmlns:a16="http://schemas.microsoft.com/office/drawing/2014/main" val="3157557481"/>
                    </a:ext>
                  </a:extLst>
                </a:gridCol>
                <a:gridCol w="993723">
                  <a:extLst>
                    <a:ext uri="{9D8B030D-6E8A-4147-A177-3AD203B41FA5}">
                      <a16:colId xmlns:a16="http://schemas.microsoft.com/office/drawing/2014/main" val="210988574"/>
                    </a:ext>
                  </a:extLst>
                </a:gridCol>
              </a:tblGrid>
              <a:tr h="167584">
                <a:tc>
                  <a:txBody>
                    <a:bodyPr/>
                    <a:lstStyle/>
                    <a:p>
                      <a:pPr algn="ctr" fontAlgn="t"/>
                      <a:r>
                        <a:rPr lang="en-US" sz="1600" dirty="0"/>
                        <a:t>Master Node Deployment Option</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pt-BR" sz="1600" dirty="0"/>
                        <a:t>SLA</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11768">
                <a:tc>
                  <a:txBody>
                    <a:bodyPr/>
                    <a:lstStyle/>
                    <a:p>
                      <a:r>
                        <a:rPr lang="en-US" sz="1600" dirty="0"/>
                        <a:t>Virtual Machines that have two or more instances deployed across two or more Availability Zones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panose="020B0604020202020204" pitchFamily="34" charset="0"/>
                        <a:buNone/>
                      </a:pPr>
                      <a:r>
                        <a:rPr lang="en-IN" sz="1600" dirty="0">
                          <a:solidFill>
                            <a:srgbClr val="424040"/>
                          </a:solidFill>
                          <a:effectLst/>
                        </a:rPr>
                        <a:t>99.99%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365781">
                <a:tc>
                  <a:txBody>
                    <a:bodyPr/>
                    <a:lstStyle/>
                    <a:p>
                      <a:r>
                        <a:rPr lang="en-US" sz="1600" dirty="0"/>
                        <a:t>Virtual Machines that have two or more instances deployed in the same Availability Set (</a:t>
                      </a:r>
                      <a:r>
                        <a:rPr lang="en-US" sz="1600" b="1" dirty="0"/>
                        <a:t>VMSS with 2 or More VM come under this category</a:t>
                      </a: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rgbClr val="424040"/>
                          </a:solidFill>
                          <a:effectLst/>
                        </a:rPr>
                        <a:t>99.95%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211768">
                <a:tc>
                  <a:txBody>
                    <a:bodyPr/>
                    <a:lstStyle/>
                    <a:p>
                      <a:r>
                        <a:rPr lang="en-US" sz="1600" dirty="0"/>
                        <a:t>Single Instance Virtual Machine using Premium SSD or Ultra Disk for all Operating System Disks and Data Disks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rgbClr val="424040"/>
                          </a:solidFill>
                          <a:effectLst/>
                        </a:rPr>
                        <a:t>99.9%</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211768">
                <a:tc>
                  <a:txBody>
                    <a:bodyPr/>
                    <a:lstStyle/>
                    <a:p>
                      <a:r>
                        <a:rPr lang="en-US" sz="1600" dirty="0"/>
                        <a:t>Single Instance Virtual Machine using Standard SSD Managed Disks for Operating System Disk and Data Disks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99.5%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2261284"/>
                  </a:ext>
                </a:extLst>
              </a:tr>
              <a:tr h="211768">
                <a:tc>
                  <a:txBody>
                    <a:bodyPr/>
                    <a:lstStyle/>
                    <a:p>
                      <a:r>
                        <a:rPr lang="en-US" sz="1600" dirty="0"/>
                        <a:t>Single Instance Virtual Machine using Standard HDD Managed Disks for Operating System Disks and Data Disks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bl>
          </a:graphicData>
        </a:graphic>
      </p:graphicFrame>
    </p:spTree>
    <p:extLst>
      <p:ext uri="{BB962C8B-B14F-4D97-AF65-F5344CB8AC3E}">
        <p14:creationId xmlns:p14="http://schemas.microsoft.com/office/powerpoint/2010/main" val="1313016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High Availability for </a:t>
            </a:r>
            <a:r>
              <a:rPr lang="en-US" dirty="0">
                <a:solidFill>
                  <a:srgbClr val="323130"/>
                </a:solidFill>
                <a:latin typeface="az_ea_font"/>
              </a:rPr>
              <a:t>Node pools in your AKS Cluster</a:t>
            </a:r>
            <a:br>
              <a:rPr lang="en-US" dirty="0">
                <a:solidFill>
                  <a:srgbClr val="323130"/>
                </a:solidFill>
                <a:latin typeface="az_ea_font"/>
              </a:rPr>
            </a:br>
            <a:endParaRPr lang="en-US" dirty="0"/>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199" y="695327"/>
            <a:ext cx="11458575" cy="2105020"/>
          </a:xfrm>
        </p:spPr>
        <p:txBody>
          <a:bodyPr/>
          <a:lstStyle/>
          <a:p>
            <a:r>
              <a:rPr lang="en-US" b="1" u="sng" dirty="0">
                <a:solidFill>
                  <a:srgbClr val="323130"/>
                </a:solidFill>
                <a:latin typeface="az_ea_font"/>
              </a:rPr>
              <a:t>Limitations</a:t>
            </a:r>
          </a:p>
          <a:p>
            <a:pPr marL="865188" lvl="1" indent="-285750"/>
            <a:r>
              <a:rPr lang="en-US" dirty="0">
                <a:solidFill>
                  <a:srgbClr val="323130"/>
                </a:solidFill>
                <a:latin typeface="az_ea_font"/>
              </a:rPr>
              <a:t>Availability zones can  be defined only when creating the cluster or node pool.</a:t>
            </a:r>
          </a:p>
          <a:p>
            <a:pPr marL="865188" lvl="1" indent="-285750"/>
            <a:r>
              <a:rPr lang="en-US" dirty="0">
                <a:solidFill>
                  <a:srgbClr val="323130"/>
                </a:solidFill>
                <a:latin typeface="az_ea_font"/>
              </a:rPr>
              <a:t>Availability zone settings can’t be updated after the cluster is created.</a:t>
            </a:r>
          </a:p>
          <a:p>
            <a:pPr marL="865188" lvl="1" indent="-285750"/>
            <a:r>
              <a:rPr lang="en-US" dirty="0">
                <a:solidFill>
                  <a:srgbClr val="323130"/>
                </a:solidFill>
                <a:latin typeface="az_ea_font"/>
              </a:rPr>
              <a:t>Node size(SKU) selected must be available across all availability zones selected.</a:t>
            </a:r>
          </a:p>
          <a:p>
            <a:pPr marL="865188" lvl="1" indent="-285750"/>
            <a:r>
              <a:rPr lang="en-US" dirty="0">
                <a:solidFill>
                  <a:srgbClr val="323130"/>
                </a:solidFill>
                <a:latin typeface="az_ea_font"/>
              </a:rPr>
              <a:t>Azure Standard Load Balancers is required for clusters with availability zones enabled.</a:t>
            </a:r>
          </a:p>
          <a:p>
            <a:pPr marL="865188" lvl="1" indent="-285750"/>
            <a:r>
              <a:rPr lang="en-US" dirty="0">
                <a:solidFill>
                  <a:srgbClr val="323130"/>
                </a:solidFill>
                <a:latin typeface="az_ea_font"/>
              </a:rPr>
              <a:t>Not all the Regions are supported to create Cluster using availability zones.  </a:t>
            </a:r>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0556D39-9A6F-44DC-A360-96C4BE6AD821}"/>
              </a:ext>
            </a:extLst>
          </p:cNvPr>
          <p:cNvSpPr/>
          <p:nvPr/>
        </p:nvSpPr>
        <p:spPr>
          <a:xfrm>
            <a:off x="456691" y="3182031"/>
            <a:ext cx="9582659" cy="15811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endParaRPr lang="en-US" sz="1600" dirty="0">
              <a:solidFill>
                <a:schemeClr val="tx1"/>
              </a:solidFill>
            </a:endParaRPr>
          </a:p>
          <a:p>
            <a:r>
              <a:rPr lang="en-US" sz="1600" dirty="0">
                <a:solidFill>
                  <a:srgbClr val="323130"/>
                </a:solidFill>
                <a:latin typeface="az_ea_font"/>
              </a:rPr>
              <a:t>For Agent Node all environments will be setup with 3 AZ but the following would be initial setup on day one.</a:t>
            </a:r>
          </a:p>
          <a:p>
            <a:endParaRPr lang="en-US" sz="1600" dirty="0">
              <a:solidFill>
                <a:srgbClr val="323130"/>
              </a:solidFill>
              <a:latin typeface="az_ea_font"/>
            </a:endParaRPr>
          </a:p>
          <a:p>
            <a:r>
              <a:rPr lang="en-US" sz="1600" dirty="0">
                <a:solidFill>
                  <a:srgbClr val="323130"/>
                </a:solidFill>
                <a:latin typeface="az_ea_font"/>
              </a:rPr>
              <a:t>RTL </a:t>
            </a:r>
            <a:r>
              <a:rPr lang="en-US" sz="1600" dirty="0">
                <a:solidFill>
                  <a:srgbClr val="323130"/>
                </a:solidFill>
                <a:latin typeface="az_ea_font"/>
                <a:sym typeface="Wingdings" panose="05000000000000000000" pitchFamily="2" charset="2"/>
              </a:rPr>
              <a:t> Minimum 2 Nodes with 3 Availability Zone</a:t>
            </a:r>
          </a:p>
          <a:p>
            <a:r>
              <a:rPr lang="en-US" sz="1600" dirty="0">
                <a:solidFill>
                  <a:srgbClr val="323130"/>
                </a:solidFill>
                <a:latin typeface="az_ea_font"/>
                <a:sym typeface="Wingdings" panose="05000000000000000000" pitchFamily="2" charset="2"/>
              </a:rPr>
              <a:t>Prod  Minimum 3 Nodes with 3 Availability Zone</a:t>
            </a:r>
            <a:endParaRPr lang="en-US" sz="1600" dirty="0">
              <a:solidFill>
                <a:srgbClr val="323130"/>
              </a:solidFill>
              <a:latin typeface="az_ea_font"/>
            </a:endParaRPr>
          </a:p>
        </p:txBody>
      </p:sp>
    </p:spTree>
    <p:extLst>
      <p:ext uri="{BB962C8B-B14F-4D97-AF65-F5344CB8AC3E}">
        <p14:creationId xmlns:p14="http://schemas.microsoft.com/office/powerpoint/2010/main" val="404314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High Availability for </a:t>
            </a:r>
            <a:r>
              <a:rPr lang="en-US" dirty="0">
                <a:solidFill>
                  <a:srgbClr val="323130"/>
                </a:solidFill>
                <a:latin typeface="az_ea_font"/>
              </a:rPr>
              <a:t>Disks/File in your AKS Cluster</a:t>
            </a:r>
            <a:br>
              <a:rPr lang="en-US" dirty="0">
                <a:solidFill>
                  <a:srgbClr val="323130"/>
                </a:solidFill>
                <a:latin typeface="az_ea_font"/>
              </a:rPr>
            </a:br>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 Placeholder 8">
            <a:extLst>
              <a:ext uri="{FF2B5EF4-FFF2-40B4-BE49-F238E27FC236}">
                <a16:creationId xmlns:a16="http://schemas.microsoft.com/office/drawing/2014/main" id="{0DDDCD7A-649D-490B-BA7D-580082985DE4}"/>
              </a:ext>
            </a:extLst>
          </p:cNvPr>
          <p:cNvSpPr txBox="1">
            <a:spLocks/>
          </p:cNvSpPr>
          <p:nvPr/>
        </p:nvSpPr>
        <p:spPr>
          <a:xfrm>
            <a:off x="457199" y="790575"/>
            <a:ext cx="11458575" cy="1381812"/>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accent1"/>
                </a:solidFill>
                <a:latin typeface="az_ea_font"/>
              </a:rPr>
              <a:t>Azure disk availability zone support : </a:t>
            </a:r>
          </a:p>
          <a:p>
            <a:pPr marL="865188" lvl="1" indent="-285750"/>
            <a:r>
              <a:rPr lang="en-US">
                <a:solidFill>
                  <a:srgbClr val="323130"/>
                </a:solidFill>
                <a:latin typeface="az_ea_font"/>
              </a:rPr>
              <a:t>Volumes that use Azure managed LRS disks are not zone-redundant resources, those volumes cannot be attached across zones and must be co-located in the same zone as a given node hosting the target pod.</a:t>
            </a:r>
          </a:p>
          <a:p>
            <a:pPr marL="865188" lvl="1" indent="-285750"/>
            <a:r>
              <a:rPr lang="en-US">
                <a:solidFill>
                  <a:srgbClr val="323130"/>
                </a:solidFill>
                <a:latin typeface="az_ea_font"/>
              </a:rPr>
              <a:t>Volumes that use Azure managed ZRS disks are zone-redundant resources, those volumes can be scheduled on all zone and non-zone agent nodes.</a:t>
            </a:r>
            <a:endParaRPr lang="en-US" dirty="0"/>
          </a:p>
        </p:txBody>
      </p:sp>
      <p:sp>
        <p:nvSpPr>
          <p:cNvPr id="7" name="Rectangle 6">
            <a:extLst>
              <a:ext uri="{FF2B5EF4-FFF2-40B4-BE49-F238E27FC236}">
                <a16:creationId xmlns:a16="http://schemas.microsoft.com/office/drawing/2014/main" id="{280952D4-E8EE-4326-A824-2D4A316698E3}"/>
              </a:ext>
            </a:extLst>
          </p:cNvPr>
          <p:cNvSpPr/>
          <p:nvPr/>
        </p:nvSpPr>
        <p:spPr>
          <a:xfrm>
            <a:off x="457200" y="2343149"/>
            <a:ext cx="9582659" cy="14097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r>
              <a:rPr lang="en-US" sz="1600" dirty="0">
                <a:solidFill>
                  <a:schemeClr val="tx1"/>
                </a:solidFill>
              </a:rPr>
              <a:t> </a:t>
            </a:r>
          </a:p>
          <a:p>
            <a:r>
              <a:rPr lang="en-US" sz="1600" dirty="0">
                <a:solidFill>
                  <a:srgbClr val="323130"/>
                </a:solidFill>
                <a:latin typeface="az_ea_font"/>
              </a:rPr>
              <a:t>For AKS Disk Storage Pre-Prod and Production must have higher SLA  and Dev/SIT will be use with minimum SLA.</a:t>
            </a:r>
          </a:p>
          <a:p>
            <a:endParaRPr lang="en-US" sz="1600" dirty="0">
              <a:solidFill>
                <a:srgbClr val="323130"/>
              </a:solidFill>
              <a:latin typeface="az_ea_font"/>
            </a:endParaRPr>
          </a:p>
          <a:p>
            <a:r>
              <a:rPr lang="en-US" sz="1600" dirty="0">
                <a:solidFill>
                  <a:srgbClr val="323130"/>
                </a:solidFill>
                <a:latin typeface="az_ea_font"/>
              </a:rPr>
              <a:t>Dev, SIT </a:t>
            </a:r>
            <a:r>
              <a:rPr lang="en-US" sz="1600" dirty="0">
                <a:solidFill>
                  <a:srgbClr val="323130"/>
                </a:solidFill>
                <a:latin typeface="az_ea_font"/>
                <a:sym typeface="Wingdings" panose="05000000000000000000" pitchFamily="2" charset="2"/>
              </a:rPr>
              <a:t> Use LRS Standard SSD</a:t>
            </a:r>
          </a:p>
          <a:p>
            <a:r>
              <a:rPr lang="en-US" sz="1600" dirty="0">
                <a:solidFill>
                  <a:srgbClr val="323130"/>
                </a:solidFill>
                <a:latin typeface="az_ea_font"/>
                <a:sym typeface="Wingdings" panose="05000000000000000000" pitchFamily="2" charset="2"/>
              </a:rPr>
              <a:t>Pre-Prod &amp; Prod  Use ZRS Premium SSD</a:t>
            </a:r>
            <a:endParaRPr lang="en-US" sz="1600" dirty="0">
              <a:solidFill>
                <a:srgbClr val="323130"/>
              </a:solidFill>
              <a:latin typeface="az_ea_font"/>
            </a:endParaRPr>
          </a:p>
        </p:txBody>
      </p:sp>
    </p:spTree>
    <p:extLst>
      <p:ext uri="{BB962C8B-B14F-4D97-AF65-F5344CB8AC3E}">
        <p14:creationId xmlns:p14="http://schemas.microsoft.com/office/powerpoint/2010/main" val="3683785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50B8928C-6EA2-48A2-90DA-09DDBA698D42}"/>
              </a:ext>
            </a:extLst>
          </p:cNvPr>
          <p:cNvSpPr/>
          <p:nvPr/>
        </p:nvSpPr>
        <p:spPr>
          <a:xfrm>
            <a:off x="888440" y="3969734"/>
            <a:ext cx="10654580" cy="2257612"/>
          </a:xfrm>
          <a:prstGeom prst="rect">
            <a:avLst/>
          </a:prstGeom>
          <a:solidFill>
            <a:schemeClr val="accent4">
              <a:lumMod val="20000"/>
              <a:lumOff val="80000"/>
            </a:schemeClr>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7CF0B5F-2E74-4334-BDDF-D944C765ED38}"/>
              </a:ext>
            </a:extLst>
          </p:cNvPr>
          <p:cNvSpPr/>
          <p:nvPr/>
        </p:nvSpPr>
        <p:spPr>
          <a:xfrm>
            <a:off x="809296" y="763992"/>
            <a:ext cx="11106479" cy="55987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1B3E3F2-BEE0-4DBE-B33E-588D8E785CC6}"/>
              </a:ext>
            </a:extLst>
          </p:cNvPr>
          <p:cNvSpPr/>
          <p:nvPr/>
        </p:nvSpPr>
        <p:spPr>
          <a:xfrm>
            <a:off x="888440" y="1104644"/>
            <a:ext cx="10654580" cy="2257612"/>
          </a:xfrm>
          <a:prstGeom prst="rect">
            <a:avLst/>
          </a:prstGeom>
          <a:solidFill>
            <a:schemeClr val="accent4">
              <a:lumMod val="20000"/>
              <a:lumOff val="80000"/>
            </a:schemeClr>
          </a:solid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40D51C6-F6C1-4D81-88DC-BBD5E215AAA8}"/>
              </a:ext>
            </a:extLst>
          </p:cNvPr>
          <p:cNvSpPr/>
          <p:nvPr/>
        </p:nvSpPr>
        <p:spPr>
          <a:xfrm>
            <a:off x="1107568" y="1127828"/>
            <a:ext cx="9893807" cy="1332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8D141E88-786C-4CE5-8F3C-957C92A276AD}"/>
              </a:ext>
            </a:extLst>
          </p:cNvPr>
          <p:cNvGrpSpPr/>
          <p:nvPr/>
        </p:nvGrpSpPr>
        <p:grpSpPr>
          <a:xfrm>
            <a:off x="943836" y="1037783"/>
            <a:ext cx="569516" cy="595876"/>
            <a:chOff x="856747" y="2919736"/>
            <a:chExt cx="416488" cy="371608"/>
          </a:xfrm>
        </p:grpSpPr>
        <p:pic>
          <p:nvPicPr>
            <p:cNvPr id="1026" name="Picture 2">
              <a:extLst>
                <a:ext uri="{FF2B5EF4-FFF2-40B4-BE49-F238E27FC236}">
                  <a16:creationId xmlns:a16="http://schemas.microsoft.com/office/drawing/2014/main" id="{E4191A20-5330-41E8-AD84-8AE658032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747" y="2965997"/>
              <a:ext cx="331920" cy="32534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a:extLst>
                <a:ext uri="{FF2B5EF4-FFF2-40B4-BE49-F238E27FC236}">
                  <a16:creationId xmlns:a16="http://schemas.microsoft.com/office/drawing/2014/main" id="{479D6CA2-8A09-46ED-AB33-2278FE85D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562" y="2919736"/>
              <a:ext cx="335673" cy="329026"/>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High Availability Diagram (With Multiple </a:t>
            </a:r>
            <a:r>
              <a:rPr lang="en-US" dirty="0" err="1"/>
              <a:t>Nodepool</a:t>
            </a:r>
            <a:r>
              <a:rPr lang="en-US" dirty="0"/>
              <a:t>)</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37</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1C56BFF-1295-4FBF-BD7E-A6A9B6AB8742}"/>
              </a:ext>
            </a:extLst>
          </p:cNvPr>
          <p:cNvSpPr/>
          <p:nvPr/>
        </p:nvSpPr>
        <p:spPr>
          <a:xfrm>
            <a:off x="2299475" y="886933"/>
            <a:ext cx="1847946" cy="538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descr="VM Scale Set | Microsoft Azure Mono">
            <a:extLst>
              <a:ext uri="{FF2B5EF4-FFF2-40B4-BE49-F238E27FC236}">
                <a16:creationId xmlns:a16="http://schemas.microsoft.com/office/drawing/2014/main" id="{7D52D714-09B3-495E-92CF-660759A42C7A}"/>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491122" y="1228724"/>
            <a:ext cx="320912" cy="30968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8FFDFC4-95BB-48FD-92D3-9AF432874D53}"/>
              </a:ext>
            </a:extLst>
          </p:cNvPr>
          <p:cNvSpPr/>
          <p:nvPr/>
        </p:nvSpPr>
        <p:spPr>
          <a:xfrm>
            <a:off x="1616148" y="1261524"/>
            <a:ext cx="9232827" cy="10785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C768C448-43E9-42C5-9EA8-92657EF9CD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4823" y="1718659"/>
            <a:ext cx="462896" cy="462896"/>
          </a:xfrm>
          <a:prstGeom prst="rect">
            <a:avLst/>
          </a:prstGeom>
        </p:spPr>
      </p:pic>
      <p:sp>
        <p:nvSpPr>
          <p:cNvPr id="16" name="Rectangle: Rounded Corners 15">
            <a:extLst>
              <a:ext uri="{FF2B5EF4-FFF2-40B4-BE49-F238E27FC236}">
                <a16:creationId xmlns:a16="http://schemas.microsoft.com/office/drawing/2014/main" id="{6D1DC3DC-AF44-466F-B08F-895A269786DB}"/>
              </a:ext>
            </a:extLst>
          </p:cNvPr>
          <p:cNvSpPr/>
          <p:nvPr/>
        </p:nvSpPr>
        <p:spPr>
          <a:xfrm>
            <a:off x="2427367" y="2151556"/>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17" name="Rectangle: Rounded Corners 16">
            <a:extLst>
              <a:ext uri="{FF2B5EF4-FFF2-40B4-BE49-F238E27FC236}">
                <a16:creationId xmlns:a16="http://schemas.microsoft.com/office/drawing/2014/main" id="{DCB6D993-9705-4475-A9A8-15B8045A3279}"/>
              </a:ext>
            </a:extLst>
          </p:cNvPr>
          <p:cNvSpPr/>
          <p:nvPr/>
        </p:nvSpPr>
        <p:spPr>
          <a:xfrm>
            <a:off x="2488245" y="1604778"/>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18" name="Rectangle: Rounded Corners 17">
            <a:extLst>
              <a:ext uri="{FF2B5EF4-FFF2-40B4-BE49-F238E27FC236}">
                <a16:creationId xmlns:a16="http://schemas.microsoft.com/office/drawing/2014/main" id="{BAE1AA04-F692-4297-886A-A08658448923}"/>
              </a:ext>
            </a:extLst>
          </p:cNvPr>
          <p:cNvSpPr/>
          <p:nvPr/>
        </p:nvSpPr>
        <p:spPr>
          <a:xfrm>
            <a:off x="2488245" y="1457094"/>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sp>
        <p:nvSpPr>
          <p:cNvPr id="23" name="TextBox 22">
            <a:extLst>
              <a:ext uri="{FF2B5EF4-FFF2-40B4-BE49-F238E27FC236}">
                <a16:creationId xmlns:a16="http://schemas.microsoft.com/office/drawing/2014/main" id="{2AE754FA-B988-4E2B-B70C-D5EF357AD921}"/>
              </a:ext>
            </a:extLst>
          </p:cNvPr>
          <p:cNvSpPr txBox="1"/>
          <p:nvPr/>
        </p:nvSpPr>
        <p:spPr>
          <a:xfrm rot="20291963">
            <a:off x="2926193" y="1519614"/>
            <a:ext cx="501062" cy="523220"/>
          </a:xfrm>
          <a:prstGeom prst="rect">
            <a:avLst/>
          </a:prstGeom>
          <a:noFill/>
        </p:spPr>
        <p:txBody>
          <a:bodyPr wrap="square">
            <a:spAutoFit/>
          </a:bodyPr>
          <a:lstStyle/>
          <a:p>
            <a:r>
              <a:rPr lang="en-US" sz="2800" dirty="0"/>
              <a:t>...</a:t>
            </a:r>
          </a:p>
        </p:txBody>
      </p:sp>
      <p:sp>
        <p:nvSpPr>
          <p:cNvPr id="42" name="Rectangle: Rounded Corners 41">
            <a:extLst>
              <a:ext uri="{FF2B5EF4-FFF2-40B4-BE49-F238E27FC236}">
                <a16:creationId xmlns:a16="http://schemas.microsoft.com/office/drawing/2014/main" id="{1742890E-616A-439B-BDAA-4A43AD9843FF}"/>
              </a:ext>
            </a:extLst>
          </p:cNvPr>
          <p:cNvSpPr/>
          <p:nvPr/>
        </p:nvSpPr>
        <p:spPr>
          <a:xfrm>
            <a:off x="2323079" y="886933"/>
            <a:ext cx="1796732" cy="1999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Availability Zone 1</a:t>
            </a:r>
          </a:p>
        </p:txBody>
      </p:sp>
      <p:pic>
        <p:nvPicPr>
          <p:cNvPr id="45" name="Picture 44">
            <a:extLst>
              <a:ext uri="{FF2B5EF4-FFF2-40B4-BE49-F238E27FC236}">
                <a16:creationId xmlns:a16="http://schemas.microsoft.com/office/drawing/2014/main" id="{EF184340-A64E-4E3D-BF8F-AD36B733F957}"/>
              </a:ext>
            </a:extLst>
          </p:cNvPr>
          <p:cNvPicPr>
            <a:picLocks noChangeAspect="1"/>
          </p:cNvPicPr>
          <p:nvPr/>
        </p:nvPicPr>
        <p:blipFill>
          <a:blip r:embed="rId5"/>
          <a:stretch>
            <a:fillRect/>
          </a:stretch>
        </p:blipFill>
        <p:spPr>
          <a:xfrm>
            <a:off x="11543020" y="542927"/>
            <a:ext cx="497307" cy="464153"/>
          </a:xfrm>
          <a:prstGeom prst="rect">
            <a:avLst/>
          </a:prstGeom>
        </p:spPr>
      </p:pic>
      <p:sp>
        <p:nvSpPr>
          <p:cNvPr id="46" name="TextBox 45">
            <a:extLst>
              <a:ext uri="{FF2B5EF4-FFF2-40B4-BE49-F238E27FC236}">
                <a16:creationId xmlns:a16="http://schemas.microsoft.com/office/drawing/2014/main" id="{ADE26CBD-2D63-4C78-80CC-AF3651531E6E}"/>
              </a:ext>
            </a:extLst>
          </p:cNvPr>
          <p:cNvSpPr txBox="1"/>
          <p:nvPr/>
        </p:nvSpPr>
        <p:spPr>
          <a:xfrm>
            <a:off x="10468304" y="538004"/>
            <a:ext cx="914400" cy="300972"/>
          </a:xfrm>
          <a:prstGeom prst="rect">
            <a:avLst/>
          </a:prstGeom>
          <a:noFill/>
        </p:spPr>
        <p:txBody>
          <a:bodyPr wrap="none" lIns="0" tIns="0" rIns="0" bIns="0" rtlCol="0">
            <a:noAutofit/>
          </a:bodyPr>
          <a:lstStyle/>
          <a:p>
            <a:pPr algn="l"/>
            <a:r>
              <a:rPr lang="en-US" sz="1600" dirty="0">
                <a:solidFill>
                  <a:schemeClr val="tx2"/>
                </a:solidFill>
              </a:rPr>
              <a:t>AKS Cluster</a:t>
            </a:r>
          </a:p>
        </p:txBody>
      </p:sp>
      <p:pic>
        <p:nvPicPr>
          <p:cNvPr id="14" name="Picture 13" descr="Icon&#10;&#10;Description automatically generated">
            <a:extLst>
              <a:ext uri="{FF2B5EF4-FFF2-40B4-BE49-F238E27FC236}">
                <a16:creationId xmlns:a16="http://schemas.microsoft.com/office/drawing/2014/main" id="{9A6FF0A3-3F09-4A3D-BD7C-EB0DDB7A56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0236" y="2531240"/>
            <a:ext cx="415524" cy="415524"/>
          </a:xfrm>
          <a:prstGeom prst="rect">
            <a:avLst/>
          </a:prstGeom>
        </p:spPr>
      </p:pic>
      <p:sp>
        <p:nvSpPr>
          <p:cNvPr id="47" name="Rectangle 46">
            <a:extLst>
              <a:ext uri="{FF2B5EF4-FFF2-40B4-BE49-F238E27FC236}">
                <a16:creationId xmlns:a16="http://schemas.microsoft.com/office/drawing/2014/main" id="{39A0EEB0-5C92-4B62-A793-90119206045D}"/>
              </a:ext>
            </a:extLst>
          </p:cNvPr>
          <p:cNvSpPr/>
          <p:nvPr/>
        </p:nvSpPr>
        <p:spPr>
          <a:xfrm>
            <a:off x="1616148" y="2681525"/>
            <a:ext cx="9232827" cy="5760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Nodepool</a:t>
            </a:r>
          </a:p>
        </p:txBody>
      </p:sp>
      <p:pic>
        <p:nvPicPr>
          <p:cNvPr id="48" name="Picture 47" descr="Icon&#10;&#10;Description automatically generated">
            <a:extLst>
              <a:ext uri="{FF2B5EF4-FFF2-40B4-BE49-F238E27FC236}">
                <a16:creationId xmlns:a16="http://schemas.microsoft.com/office/drawing/2014/main" id="{04E2B6B3-D37E-4DFD-8498-A3948AD928CF}"/>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20858" y="2821938"/>
            <a:ext cx="415524" cy="415524"/>
          </a:xfrm>
          <a:prstGeom prst="rect">
            <a:avLst/>
          </a:prstGeom>
        </p:spPr>
      </p:pic>
      <p:pic>
        <p:nvPicPr>
          <p:cNvPr id="49" name="Picture 48" descr="Icon&#10;&#10;Description automatically generated">
            <a:extLst>
              <a:ext uri="{FF2B5EF4-FFF2-40B4-BE49-F238E27FC236}">
                <a16:creationId xmlns:a16="http://schemas.microsoft.com/office/drawing/2014/main" id="{E01FCD34-3023-4DB0-9CD8-9790781DC39F}"/>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650029" y="2830166"/>
            <a:ext cx="415524" cy="415524"/>
          </a:xfrm>
          <a:prstGeom prst="rect">
            <a:avLst/>
          </a:prstGeom>
        </p:spPr>
      </p:pic>
      <p:pic>
        <p:nvPicPr>
          <p:cNvPr id="50" name="Picture 49" descr="Icon&#10;&#10;Description automatically generated">
            <a:extLst>
              <a:ext uri="{FF2B5EF4-FFF2-40B4-BE49-F238E27FC236}">
                <a16:creationId xmlns:a16="http://schemas.microsoft.com/office/drawing/2014/main" id="{8484B0A2-3355-4BE2-9843-731C1C732197}"/>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261157" y="2836133"/>
            <a:ext cx="415524" cy="415524"/>
          </a:xfrm>
          <a:prstGeom prst="rect">
            <a:avLst/>
          </a:prstGeom>
        </p:spPr>
      </p:pic>
      <p:sp>
        <p:nvSpPr>
          <p:cNvPr id="51" name="Rectangle: Rounded Corners 50">
            <a:extLst>
              <a:ext uri="{FF2B5EF4-FFF2-40B4-BE49-F238E27FC236}">
                <a16:creationId xmlns:a16="http://schemas.microsoft.com/office/drawing/2014/main" id="{44AB204D-9781-46E7-9B65-9266490DF78E}"/>
              </a:ext>
            </a:extLst>
          </p:cNvPr>
          <p:cNvSpPr/>
          <p:nvPr/>
        </p:nvSpPr>
        <p:spPr>
          <a:xfrm>
            <a:off x="2661883" y="2725662"/>
            <a:ext cx="6166442" cy="14012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ZRS Replication</a:t>
            </a:r>
          </a:p>
        </p:txBody>
      </p:sp>
      <p:sp>
        <p:nvSpPr>
          <p:cNvPr id="52" name="Arrow: Down 51">
            <a:extLst>
              <a:ext uri="{FF2B5EF4-FFF2-40B4-BE49-F238E27FC236}">
                <a16:creationId xmlns:a16="http://schemas.microsoft.com/office/drawing/2014/main" id="{393A1E48-09AB-43AF-ACBC-EE1F08B19E7C}"/>
              </a:ext>
            </a:extLst>
          </p:cNvPr>
          <p:cNvSpPr/>
          <p:nvPr/>
        </p:nvSpPr>
        <p:spPr>
          <a:xfrm>
            <a:off x="3467942" y="2356011"/>
            <a:ext cx="252059" cy="3198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D46B95C2-9130-46AC-B9B9-53B3CA564D90}"/>
              </a:ext>
            </a:extLst>
          </p:cNvPr>
          <p:cNvSpPr/>
          <p:nvPr/>
        </p:nvSpPr>
        <p:spPr>
          <a:xfrm>
            <a:off x="6478452" y="2356011"/>
            <a:ext cx="252059" cy="3198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DD0409F9-1004-4DEE-95B5-BFE194C52227}"/>
              </a:ext>
            </a:extLst>
          </p:cNvPr>
          <p:cNvSpPr/>
          <p:nvPr/>
        </p:nvSpPr>
        <p:spPr>
          <a:xfrm>
            <a:off x="9549166" y="2356011"/>
            <a:ext cx="252059" cy="3198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Icon&#10;&#10;Description automatically generated">
            <a:extLst>
              <a:ext uri="{FF2B5EF4-FFF2-40B4-BE49-F238E27FC236}">
                <a16:creationId xmlns:a16="http://schemas.microsoft.com/office/drawing/2014/main" id="{E5E0A826-EFF6-4D66-A3BB-36C607C36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595" y="1564539"/>
            <a:ext cx="462896" cy="462896"/>
          </a:xfrm>
          <a:prstGeom prst="rect">
            <a:avLst/>
          </a:prstGeom>
        </p:spPr>
      </p:pic>
      <p:sp>
        <p:nvSpPr>
          <p:cNvPr id="56" name="Rectangle: Rounded Corners 55">
            <a:extLst>
              <a:ext uri="{FF2B5EF4-FFF2-40B4-BE49-F238E27FC236}">
                <a16:creationId xmlns:a16="http://schemas.microsoft.com/office/drawing/2014/main" id="{4A10EEF2-13D6-4A4D-AF2A-98A7646BA74E}"/>
              </a:ext>
            </a:extLst>
          </p:cNvPr>
          <p:cNvSpPr/>
          <p:nvPr/>
        </p:nvSpPr>
        <p:spPr>
          <a:xfrm>
            <a:off x="3323139" y="1997436"/>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57" name="Rectangle: Rounded Corners 56">
            <a:extLst>
              <a:ext uri="{FF2B5EF4-FFF2-40B4-BE49-F238E27FC236}">
                <a16:creationId xmlns:a16="http://schemas.microsoft.com/office/drawing/2014/main" id="{147A10B7-5750-4941-954E-E9B4956BC4E1}"/>
              </a:ext>
            </a:extLst>
          </p:cNvPr>
          <p:cNvSpPr/>
          <p:nvPr/>
        </p:nvSpPr>
        <p:spPr>
          <a:xfrm>
            <a:off x="3384017" y="1450658"/>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58" name="Rectangle: Rounded Corners 57">
            <a:extLst>
              <a:ext uri="{FF2B5EF4-FFF2-40B4-BE49-F238E27FC236}">
                <a16:creationId xmlns:a16="http://schemas.microsoft.com/office/drawing/2014/main" id="{432A19CF-E111-4B20-9E2D-DF6B2133A668}"/>
              </a:ext>
            </a:extLst>
          </p:cNvPr>
          <p:cNvSpPr/>
          <p:nvPr/>
        </p:nvSpPr>
        <p:spPr>
          <a:xfrm>
            <a:off x="3384017" y="1302974"/>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sp>
        <p:nvSpPr>
          <p:cNvPr id="59" name="Rectangle 58">
            <a:extLst>
              <a:ext uri="{FF2B5EF4-FFF2-40B4-BE49-F238E27FC236}">
                <a16:creationId xmlns:a16="http://schemas.microsoft.com/office/drawing/2014/main" id="{0CD14C2A-C353-4BD0-8B15-239128681F55}"/>
              </a:ext>
            </a:extLst>
          </p:cNvPr>
          <p:cNvSpPr/>
          <p:nvPr/>
        </p:nvSpPr>
        <p:spPr>
          <a:xfrm>
            <a:off x="4827798" y="881887"/>
            <a:ext cx="1847946" cy="538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1E44E647-B192-4C5F-B20E-00AE039B87EE}"/>
              </a:ext>
            </a:extLst>
          </p:cNvPr>
          <p:cNvSpPr/>
          <p:nvPr/>
        </p:nvSpPr>
        <p:spPr>
          <a:xfrm>
            <a:off x="4851402" y="881887"/>
            <a:ext cx="1796732" cy="1999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Availability Zone 2</a:t>
            </a:r>
          </a:p>
        </p:txBody>
      </p:sp>
      <p:sp>
        <p:nvSpPr>
          <p:cNvPr id="61" name="Rectangle 60">
            <a:extLst>
              <a:ext uri="{FF2B5EF4-FFF2-40B4-BE49-F238E27FC236}">
                <a16:creationId xmlns:a16="http://schemas.microsoft.com/office/drawing/2014/main" id="{3F5EC463-FA0A-4691-BB78-F736207CCBBC}"/>
              </a:ext>
            </a:extLst>
          </p:cNvPr>
          <p:cNvSpPr/>
          <p:nvPr/>
        </p:nvSpPr>
        <p:spPr>
          <a:xfrm>
            <a:off x="7515792" y="881887"/>
            <a:ext cx="1847946" cy="538556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A3E4E79D-9C5B-4E2E-A8C0-125A7D159910}"/>
              </a:ext>
            </a:extLst>
          </p:cNvPr>
          <p:cNvSpPr/>
          <p:nvPr/>
        </p:nvSpPr>
        <p:spPr>
          <a:xfrm>
            <a:off x="7539396" y="881887"/>
            <a:ext cx="1796732" cy="19996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Availability Zone 3</a:t>
            </a:r>
          </a:p>
        </p:txBody>
      </p:sp>
      <p:pic>
        <p:nvPicPr>
          <p:cNvPr id="63" name="Picture 62" descr="Icon&#10;&#10;Description automatically generated">
            <a:extLst>
              <a:ext uri="{FF2B5EF4-FFF2-40B4-BE49-F238E27FC236}">
                <a16:creationId xmlns:a16="http://schemas.microsoft.com/office/drawing/2014/main" id="{618326D4-0555-4AD8-913E-D09233262D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7586" y="1718173"/>
            <a:ext cx="462896" cy="462896"/>
          </a:xfrm>
          <a:prstGeom prst="rect">
            <a:avLst/>
          </a:prstGeom>
        </p:spPr>
      </p:pic>
      <p:sp>
        <p:nvSpPr>
          <p:cNvPr id="64" name="Rectangle: Rounded Corners 63">
            <a:extLst>
              <a:ext uri="{FF2B5EF4-FFF2-40B4-BE49-F238E27FC236}">
                <a16:creationId xmlns:a16="http://schemas.microsoft.com/office/drawing/2014/main" id="{5FE698CF-A409-4A6D-9CA8-56559831DF2E}"/>
              </a:ext>
            </a:extLst>
          </p:cNvPr>
          <p:cNvSpPr/>
          <p:nvPr/>
        </p:nvSpPr>
        <p:spPr>
          <a:xfrm>
            <a:off x="4940130" y="2151070"/>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65" name="Rectangle: Rounded Corners 64">
            <a:extLst>
              <a:ext uri="{FF2B5EF4-FFF2-40B4-BE49-F238E27FC236}">
                <a16:creationId xmlns:a16="http://schemas.microsoft.com/office/drawing/2014/main" id="{30E423B2-83CF-4A8D-B7B8-65CF61AA9903}"/>
              </a:ext>
            </a:extLst>
          </p:cNvPr>
          <p:cNvSpPr/>
          <p:nvPr/>
        </p:nvSpPr>
        <p:spPr>
          <a:xfrm>
            <a:off x="5001008" y="1604292"/>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66" name="Rectangle: Rounded Corners 65">
            <a:extLst>
              <a:ext uri="{FF2B5EF4-FFF2-40B4-BE49-F238E27FC236}">
                <a16:creationId xmlns:a16="http://schemas.microsoft.com/office/drawing/2014/main" id="{CE055C65-A30D-476A-8EC2-2D9B65CB9A3B}"/>
              </a:ext>
            </a:extLst>
          </p:cNvPr>
          <p:cNvSpPr/>
          <p:nvPr/>
        </p:nvSpPr>
        <p:spPr>
          <a:xfrm>
            <a:off x="5001008" y="1456608"/>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sp>
        <p:nvSpPr>
          <p:cNvPr id="67" name="TextBox 66">
            <a:extLst>
              <a:ext uri="{FF2B5EF4-FFF2-40B4-BE49-F238E27FC236}">
                <a16:creationId xmlns:a16="http://schemas.microsoft.com/office/drawing/2014/main" id="{30831D11-0B9A-43DC-8DEB-AEC338BEC933}"/>
              </a:ext>
            </a:extLst>
          </p:cNvPr>
          <p:cNvSpPr txBox="1"/>
          <p:nvPr/>
        </p:nvSpPr>
        <p:spPr>
          <a:xfrm rot="20291963">
            <a:off x="5438956" y="1519128"/>
            <a:ext cx="501062" cy="523220"/>
          </a:xfrm>
          <a:prstGeom prst="rect">
            <a:avLst/>
          </a:prstGeom>
          <a:noFill/>
        </p:spPr>
        <p:txBody>
          <a:bodyPr wrap="square">
            <a:spAutoFit/>
          </a:bodyPr>
          <a:lstStyle/>
          <a:p>
            <a:r>
              <a:rPr lang="en-US" sz="2800" dirty="0"/>
              <a:t>...</a:t>
            </a:r>
          </a:p>
        </p:txBody>
      </p:sp>
      <p:pic>
        <p:nvPicPr>
          <p:cNvPr id="68" name="Picture 67" descr="Icon&#10;&#10;Description automatically generated">
            <a:extLst>
              <a:ext uri="{FF2B5EF4-FFF2-40B4-BE49-F238E27FC236}">
                <a16:creationId xmlns:a16="http://schemas.microsoft.com/office/drawing/2014/main" id="{5E5F7903-EE7A-40EC-BF33-8ABCA7A1B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3358" y="1564053"/>
            <a:ext cx="462896" cy="462896"/>
          </a:xfrm>
          <a:prstGeom prst="rect">
            <a:avLst/>
          </a:prstGeom>
        </p:spPr>
      </p:pic>
      <p:sp>
        <p:nvSpPr>
          <p:cNvPr id="69" name="Rectangle: Rounded Corners 68">
            <a:extLst>
              <a:ext uri="{FF2B5EF4-FFF2-40B4-BE49-F238E27FC236}">
                <a16:creationId xmlns:a16="http://schemas.microsoft.com/office/drawing/2014/main" id="{71AC36D8-607F-4462-8A7E-B65AC1CDE4A1}"/>
              </a:ext>
            </a:extLst>
          </p:cNvPr>
          <p:cNvSpPr/>
          <p:nvPr/>
        </p:nvSpPr>
        <p:spPr>
          <a:xfrm>
            <a:off x="5835902" y="1996950"/>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70" name="Rectangle: Rounded Corners 69">
            <a:extLst>
              <a:ext uri="{FF2B5EF4-FFF2-40B4-BE49-F238E27FC236}">
                <a16:creationId xmlns:a16="http://schemas.microsoft.com/office/drawing/2014/main" id="{C5E52745-168C-465F-9AE2-BD42592638EA}"/>
              </a:ext>
            </a:extLst>
          </p:cNvPr>
          <p:cNvSpPr/>
          <p:nvPr/>
        </p:nvSpPr>
        <p:spPr>
          <a:xfrm>
            <a:off x="5896780" y="1450172"/>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71" name="Rectangle: Rounded Corners 70">
            <a:extLst>
              <a:ext uri="{FF2B5EF4-FFF2-40B4-BE49-F238E27FC236}">
                <a16:creationId xmlns:a16="http://schemas.microsoft.com/office/drawing/2014/main" id="{9C1A3706-10BA-4D26-9F5C-F8649BFA08FC}"/>
              </a:ext>
            </a:extLst>
          </p:cNvPr>
          <p:cNvSpPr/>
          <p:nvPr/>
        </p:nvSpPr>
        <p:spPr>
          <a:xfrm>
            <a:off x="5896780" y="1302488"/>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pic>
        <p:nvPicPr>
          <p:cNvPr id="72" name="Picture 71" descr="Icon&#10;&#10;Description automatically generated">
            <a:extLst>
              <a:ext uri="{FF2B5EF4-FFF2-40B4-BE49-F238E27FC236}">
                <a16:creationId xmlns:a16="http://schemas.microsoft.com/office/drawing/2014/main" id="{AD9F5C1B-CB61-4CCD-96C3-D480CE1B5A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5523" y="1704900"/>
            <a:ext cx="462896" cy="462896"/>
          </a:xfrm>
          <a:prstGeom prst="rect">
            <a:avLst/>
          </a:prstGeom>
        </p:spPr>
      </p:pic>
      <p:sp>
        <p:nvSpPr>
          <p:cNvPr id="73" name="Rectangle: Rounded Corners 72">
            <a:extLst>
              <a:ext uri="{FF2B5EF4-FFF2-40B4-BE49-F238E27FC236}">
                <a16:creationId xmlns:a16="http://schemas.microsoft.com/office/drawing/2014/main" id="{9D75A5B5-975B-4EDF-A134-036E6CFC0DE8}"/>
              </a:ext>
            </a:extLst>
          </p:cNvPr>
          <p:cNvSpPr/>
          <p:nvPr/>
        </p:nvSpPr>
        <p:spPr>
          <a:xfrm>
            <a:off x="7648067" y="2137797"/>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74" name="Rectangle: Rounded Corners 73">
            <a:extLst>
              <a:ext uri="{FF2B5EF4-FFF2-40B4-BE49-F238E27FC236}">
                <a16:creationId xmlns:a16="http://schemas.microsoft.com/office/drawing/2014/main" id="{8471B891-9EC2-4367-9FC2-24616316886D}"/>
              </a:ext>
            </a:extLst>
          </p:cNvPr>
          <p:cNvSpPr/>
          <p:nvPr/>
        </p:nvSpPr>
        <p:spPr>
          <a:xfrm>
            <a:off x="7708945" y="1591019"/>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75" name="Rectangle: Rounded Corners 74">
            <a:extLst>
              <a:ext uri="{FF2B5EF4-FFF2-40B4-BE49-F238E27FC236}">
                <a16:creationId xmlns:a16="http://schemas.microsoft.com/office/drawing/2014/main" id="{6E282FA2-CA8E-404A-B989-DEE140E80742}"/>
              </a:ext>
            </a:extLst>
          </p:cNvPr>
          <p:cNvSpPr/>
          <p:nvPr/>
        </p:nvSpPr>
        <p:spPr>
          <a:xfrm>
            <a:off x="7708945" y="1443335"/>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sp>
        <p:nvSpPr>
          <p:cNvPr id="76" name="TextBox 75">
            <a:extLst>
              <a:ext uri="{FF2B5EF4-FFF2-40B4-BE49-F238E27FC236}">
                <a16:creationId xmlns:a16="http://schemas.microsoft.com/office/drawing/2014/main" id="{296F8810-EE67-4BBA-8C3F-BF2ED0821A9F}"/>
              </a:ext>
            </a:extLst>
          </p:cNvPr>
          <p:cNvSpPr txBox="1"/>
          <p:nvPr/>
        </p:nvSpPr>
        <p:spPr>
          <a:xfrm rot="20291963">
            <a:off x="8146893" y="1505855"/>
            <a:ext cx="501062" cy="523220"/>
          </a:xfrm>
          <a:prstGeom prst="rect">
            <a:avLst/>
          </a:prstGeom>
          <a:noFill/>
        </p:spPr>
        <p:txBody>
          <a:bodyPr wrap="square">
            <a:spAutoFit/>
          </a:bodyPr>
          <a:lstStyle/>
          <a:p>
            <a:r>
              <a:rPr lang="en-US" sz="2800" dirty="0"/>
              <a:t>...</a:t>
            </a:r>
          </a:p>
        </p:txBody>
      </p:sp>
      <p:pic>
        <p:nvPicPr>
          <p:cNvPr id="77" name="Picture 76" descr="Icon&#10;&#10;Description automatically generated">
            <a:extLst>
              <a:ext uri="{FF2B5EF4-FFF2-40B4-BE49-F238E27FC236}">
                <a16:creationId xmlns:a16="http://schemas.microsoft.com/office/drawing/2014/main" id="{9E851581-4863-49EA-865E-C3E5CC127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1295" y="1550780"/>
            <a:ext cx="462896" cy="462896"/>
          </a:xfrm>
          <a:prstGeom prst="rect">
            <a:avLst/>
          </a:prstGeom>
        </p:spPr>
      </p:pic>
      <p:sp>
        <p:nvSpPr>
          <p:cNvPr id="78" name="Rectangle: Rounded Corners 77">
            <a:extLst>
              <a:ext uri="{FF2B5EF4-FFF2-40B4-BE49-F238E27FC236}">
                <a16:creationId xmlns:a16="http://schemas.microsoft.com/office/drawing/2014/main" id="{3BC6F72D-D854-4662-A808-864C850C5283}"/>
              </a:ext>
            </a:extLst>
          </p:cNvPr>
          <p:cNvSpPr/>
          <p:nvPr/>
        </p:nvSpPr>
        <p:spPr>
          <a:xfrm>
            <a:off x="8543839" y="1983677"/>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79" name="Rectangle: Rounded Corners 78">
            <a:extLst>
              <a:ext uri="{FF2B5EF4-FFF2-40B4-BE49-F238E27FC236}">
                <a16:creationId xmlns:a16="http://schemas.microsoft.com/office/drawing/2014/main" id="{A397A67D-8F32-4AB0-989A-82982C031F62}"/>
              </a:ext>
            </a:extLst>
          </p:cNvPr>
          <p:cNvSpPr/>
          <p:nvPr/>
        </p:nvSpPr>
        <p:spPr>
          <a:xfrm>
            <a:off x="8604717" y="1436899"/>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80" name="Rectangle: Rounded Corners 79">
            <a:extLst>
              <a:ext uri="{FF2B5EF4-FFF2-40B4-BE49-F238E27FC236}">
                <a16:creationId xmlns:a16="http://schemas.microsoft.com/office/drawing/2014/main" id="{337C983F-0BAB-4B66-A9D3-CDD8E913ED30}"/>
              </a:ext>
            </a:extLst>
          </p:cNvPr>
          <p:cNvSpPr/>
          <p:nvPr/>
        </p:nvSpPr>
        <p:spPr>
          <a:xfrm>
            <a:off x="8604717" y="1289215"/>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sp>
        <p:nvSpPr>
          <p:cNvPr id="88" name="TextBox 87">
            <a:extLst>
              <a:ext uri="{FF2B5EF4-FFF2-40B4-BE49-F238E27FC236}">
                <a16:creationId xmlns:a16="http://schemas.microsoft.com/office/drawing/2014/main" id="{62AB4BA4-712F-44BF-879C-C8DAB99389B9}"/>
              </a:ext>
            </a:extLst>
          </p:cNvPr>
          <p:cNvSpPr txBox="1"/>
          <p:nvPr/>
        </p:nvSpPr>
        <p:spPr>
          <a:xfrm rot="16200000">
            <a:off x="441281" y="1752963"/>
            <a:ext cx="1325205" cy="430887"/>
          </a:xfrm>
          <a:prstGeom prst="rect">
            <a:avLst/>
          </a:prstGeom>
          <a:noFill/>
        </p:spPr>
        <p:txBody>
          <a:bodyPr wrap="square">
            <a:spAutoFit/>
          </a:bodyPr>
          <a:lstStyle/>
          <a:p>
            <a:pPr algn="ctr"/>
            <a:r>
              <a:rPr lang="en-US" sz="1100" dirty="0"/>
              <a:t>System/User</a:t>
            </a:r>
          </a:p>
          <a:p>
            <a:pPr algn="ctr"/>
            <a:r>
              <a:rPr lang="en-US" sz="1100" dirty="0" err="1"/>
              <a:t>Nodepool</a:t>
            </a:r>
            <a:endParaRPr lang="en-US" sz="1100" dirty="0"/>
          </a:p>
        </p:txBody>
      </p:sp>
      <p:sp>
        <p:nvSpPr>
          <p:cNvPr id="90" name="TextBox 89">
            <a:extLst>
              <a:ext uri="{FF2B5EF4-FFF2-40B4-BE49-F238E27FC236}">
                <a16:creationId xmlns:a16="http://schemas.microsoft.com/office/drawing/2014/main" id="{DAEDA2CC-A425-4FB2-BC31-EC1B7D97AB67}"/>
              </a:ext>
            </a:extLst>
          </p:cNvPr>
          <p:cNvSpPr txBox="1"/>
          <p:nvPr/>
        </p:nvSpPr>
        <p:spPr>
          <a:xfrm>
            <a:off x="1686607" y="1206903"/>
            <a:ext cx="804146" cy="261610"/>
          </a:xfrm>
          <a:prstGeom prst="rect">
            <a:avLst/>
          </a:prstGeom>
          <a:noFill/>
        </p:spPr>
        <p:txBody>
          <a:bodyPr wrap="square">
            <a:spAutoFit/>
          </a:bodyPr>
          <a:lstStyle/>
          <a:p>
            <a:r>
              <a:rPr lang="en-US" sz="1100" dirty="0"/>
              <a:t>VMSS</a:t>
            </a:r>
          </a:p>
        </p:txBody>
      </p:sp>
      <p:pic>
        <p:nvPicPr>
          <p:cNvPr id="92" name="Picture 12" descr="VM Scale Set | Microsoft Azure Mono">
            <a:extLst>
              <a:ext uri="{FF2B5EF4-FFF2-40B4-BE49-F238E27FC236}">
                <a16:creationId xmlns:a16="http://schemas.microsoft.com/office/drawing/2014/main" id="{37E8D924-8254-432A-87D1-57733E07DF68}"/>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542215" y="4146195"/>
            <a:ext cx="320912" cy="30968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C575027F-9C58-4554-AC16-FB3540C40255}"/>
              </a:ext>
            </a:extLst>
          </p:cNvPr>
          <p:cNvSpPr/>
          <p:nvPr/>
        </p:nvSpPr>
        <p:spPr>
          <a:xfrm>
            <a:off x="1667241" y="4178995"/>
            <a:ext cx="9232827" cy="10785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Icon&#10;&#10;Description automatically generated">
            <a:extLst>
              <a:ext uri="{FF2B5EF4-FFF2-40B4-BE49-F238E27FC236}">
                <a16:creationId xmlns:a16="http://schemas.microsoft.com/office/drawing/2014/main" id="{B99F29DC-7110-4D77-BB5F-F84E461280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5916" y="4636130"/>
            <a:ext cx="462896" cy="462896"/>
          </a:xfrm>
          <a:prstGeom prst="rect">
            <a:avLst/>
          </a:prstGeom>
        </p:spPr>
      </p:pic>
      <p:sp>
        <p:nvSpPr>
          <p:cNvPr id="95" name="Rectangle: Rounded Corners 94">
            <a:extLst>
              <a:ext uri="{FF2B5EF4-FFF2-40B4-BE49-F238E27FC236}">
                <a16:creationId xmlns:a16="http://schemas.microsoft.com/office/drawing/2014/main" id="{90D3E5D7-7238-4ECF-A508-0772B43CA216}"/>
              </a:ext>
            </a:extLst>
          </p:cNvPr>
          <p:cNvSpPr/>
          <p:nvPr/>
        </p:nvSpPr>
        <p:spPr>
          <a:xfrm>
            <a:off x="2478460" y="5069027"/>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96" name="Rectangle: Rounded Corners 95">
            <a:extLst>
              <a:ext uri="{FF2B5EF4-FFF2-40B4-BE49-F238E27FC236}">
                <a16:creationId xmlns:a16="http://schemas.microsoft.com/office/drawing/2014/main" id="{9E318DAA-E6AA-40E4-9F1F-F9784D377C7F}"/>
              </a:ext>
            </a:extLst>
          </p:cNvPr>
          <p:cNvSpPr/>
          <p:nvPr/>
        </p:nvSpPr>
        <p:spPr>
          <a:xfrm>
            <a:off x="2539338" y="4522249"/>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97" name="Rectangle: Rounded Corners 96">
            <a:extLst>
              <a:ext uri="{FF2B5EF4-FFF2-40B4-BE49-F238E27FC236}">
                <a16:creationId xmlns:a16="http://schemas.microsoft.com/office/drawing/2014/main" id="{81F9E547-70D3-48BB-ABAF-FF26885CE443}"/>
              </a:ext>
            </a:extLst>
          </p:cNvPr>
          <p:cNvSpPr/>
          <p:nvPr/>
        </p:nvSpPr>
        <p:spPr>
          <a:xfrm>
            <a:off x="2539338" y="4374565"/>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sp>
        <p:nvSpPr>
          <p:cNvPr id="98" name="TextBox 97">
            <a:extLst>
              <a:ext uri="{FF2B5EF4-FFF2-40B4-BE49-F238E27FC236}">
                <a16:creationId xmlns:a16="http://schemas.microsoft.com/office/drawing/2014/main" id="{005B538B-C7EA-4B1A-BF6F-80A65295A0F1}"/>
              </a:ext>
            </a:extLst>
          </p:cNvPr>
          <p:cNvSpPr txBox="1"/>
          <p:nvPr/>
        </p:nvSpPr>
        <p:spPr>
          <a:xfrm rot="20291963">
            <a:off x="2977286" y="4437085"/>
            <a:ext cx="501062" cy="523220"/>
          </a:xfrm>
          <a:prstGeom prst="rect">
            <a:avLst/>
          </a:prstGeom>
          <a:noFill/>
        </p:spPr>
        <p:txBody>
          <a:bodyPr wrap="square">
            <a:spAutoFit/>
          </a:bodyPr>
          <a:lstStyle/>
          <a:p>
            <a:r>
              <a:rPr lang="en-US" sz="2800" dirty="0"/>
              <a:t>...</a:t>
            </a:r>
          </a:p>
        </p:txBody>
      </p:sp>
      <p:pic>
        <p:nvPicPr>
          <p:cNvPr id="99" name="Picture 98" descr="Icon&#10;&#10;Description automatically generated">
            <a:extLst>
              <a:ext uri="{FF2B5EF4-FFF2-40B4-BE49-F238E27FC236}">
                <a16:creationId xmlns:a16="http://schemas.microsoft.com/office/drawing/2014/main" id="{6C2F9FB0-B2BF-4673-9BD5-B3C0DB6E66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1329" y="5448711"/>
            <a:ext cx="415524" cy="415524"/>
          </a:xfrm>
          <a:prstGeom prst="rect">
            <a:avLst/>
          </a:prstGeom>
        </p:spPr>
      </p:pic>
      <p:sp>
        <p:nvSpPr>
          <p:cNvPr id="100" name="Rectangle 99">
            <a:extLst>
              <a:ext uri="{FF2B5EF4-FFF2-40B4-BE49-F238E27FC236}">
                <a16:creationId xmlns:a16="http://schemas.microsoft.com/office/drawing/2014/main" id="{D8174276-38B2-4E20-96FB-044FBA342A08}"/>
              </a:ext>
            </a:extLst>
          </p:cNvPr>
          <p:cNvSpPr/>
          <p:nvPr/>
        </p:nvSpPr>
        <p:spPr>
          <a:xfrm>
            <a:off x="1667241" y="5598996"/>
            <a:ext cx="9232827" cy="5760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Nodepool</a:t>
            </a:r>
          </a:p>
        </p:txBody>
      </p:sp>
      <p:pic>
        <p:nvPicPr>
          <p:cNvPr id="101" name="Picture 100" descr="Icon&#10;&#10;Description automatically generated">
            <a:extLst>
              <a:ext uri="{FF2B5EF4-FFF2-40B4-BE49-F238E27FC236}">
                <a16:creationId xmlns:a16="http://schemas.microsoft.com/office/drawing/2014/main" id="{3BAD7B12-E93D-424B-9330-647CB4B794A5}"/>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1951" y="5739409"/>
            <a:ext cx="415524" cy="415524"/>
          </a:xfrm>
          <a:prstGeom prst="rect">
            <a:avLst/>
          </a:prstGeom>
        </p:spPr>
      </p:pic>
      <p:pic>
        <p:nvPicPr>
          <p:cNvPr id="102" name="Picture 101" descr="Icon&#10;&#10;Description automatically generated">
            <a:extLst>
              <a:ext uri="{FF2B5EF4-FFF2-40B4-BE49-F238E27FC236}">
                <a16:creationId xmlns:a16="http://schemas.microsoft.com/office/drawing/2014/main" id="{3E541226-E001-47AE-A096-B9CC4511882F}"/>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01122" y="5747637"/>
            <a:ext cx="415524" cy="415524"/>
          </a:xfrm>
          <a:prstGeom prst="rect">
            <a:avLst/>
          </a:prstGeom>
        </p:spPr>
      </p:pic>
      <p:pic>
        <p:nvPicPr>
          <p:cNvPr id="103" name="Picture 102" descr="Icon&#10;&#10;Description automatically generated">
            <a:extLst>
              <a:ext uri="{FF2B5EF4-FFF2-40B4-BE49-F238E27FC236}">
                <a16:creationId xmlns:a16="http://schemas.microsoft.com/office/drawing/2014/main" id="{5AB906BE-FF86-463A-B69F-ADC18E5BD862}"/>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312250" y="5753604"/>
            <a:ext cx="415524" cy="415524"/>
          </a:xfrm>
          <a:prstGeom prst="rect">
            <a:avLst/>
          </a:prstGeom>
        </p:spPr>
      </p:pic>
      <p:sp>
        <p:nvSpPr>
          <p:cNvPr id="104" name="Rectangle: Rounded Corners 103">
            <a:extLst>
              <a:ext uri="{FF2B5EF4-FFF2-40B4-BE49-F238E27FC236}">
                <a16:creationId xmlns:a16="http://schemas.microsoft.com/office/drawing/2014/main" id="{F2AD5A62-15CF-4BC4-85C2-73B2AD6611A6}"/>
              </a:ext>
            </a:extLst>
          </p:cNvPr>
          <p:cNvSpPr/>
          <p:nvPr/>
        </p:nvSpPr>
        <p:spPr>
          <a:xfrm>
            <a:off x="2712976" y="5643133"/>
            <a:ext cx="6166442" cy="140123"/>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rPr>
              <a:t>ZRS Replication</a:t>
            </a:r>
          </a:p>
        </p:txBody>
      </p:sp>
      <p:sp>
        <p:nvSpPr>
          <p:cNvPr id="105" name="Arrow: Down 104">
            <a:extLst>
              <a:ext uri="{FF2B5EF4-FFF2-40B4-BE49-F238E27FC236}">
                <a16:creationId xmlns:a16="http://schemas.microsoft.com/office/drawing/2014/main" id="{211401B1-4664-451C-B7CD-6A5CB6305EEC}"/>
              </a:ext>
            </a:extLst>
          </p:cNvPr>
          <p:cNvSpPr/>
          <p:nvPr/>
        </p:nvSpPr>
        <p:spPr>
          <a:xfrm>
            <a:off x="3519035" y="5273482"/>
            <a:ext cx="252059" cy="3198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Arrow: Down 105">
            <a:extLst>
              <a:ext uri="{FF2B5EF4-FFF2-40B4-BE49-F238E27FC236}">
                <a16:creationId xmlns:a16="http://schemas.microsoft.com/office/drawing/2014/main" id="{F9BC11B9-E245-4007-A6B4-10B0291DADB8}"/>
              </a:ext>
            </a:extLst>
          </p:cNvPr>
          <p:cNvSpPr/>
          <p:nvPr/>
        </p:nvSpPr>
        <p:spPr>
          <a:xfrm>
            <a:off x="6529545" y="5273482"/>
            <a:ext cx="252059" cy="3198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Arrow: Down 106">
            <a:extLst>
              <a:ext uri="{FF2B5EF4-FFF2-40B4-BE49-F238E27FC236}">
                <a16:creationId xmlns:a16="http://schemas.microsoft.com/office/drawing/2014/main" id="{C1F93A04-EEB0-4722-B57A-58A599D77EC0}"/>
              </a:ext>
            </a:extLst>
          </p:cNvPr>
          <p:cNvSpPr/>
          <p:nvPr/>
        </p:nvSpPr>
        <p:spPr>
          <a:xfrm>
            <a:off x="9600259" y="5273482"/>
            <a:ext cx="252059" cy="3198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descr="Icon&#10;&#10;Description automatically generated">
            <a:extLst>
              <a:ext uri="{FF2B5EF4-FFF2-40B4-BE49-F238E27FC236}">
                <a16:creationId xmlns:a16="http://schemas.microsoft.com/office/drawing/2014/main" id="{41341242-1848-4072-9A56-6CFE05134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688" y="4482010"/>
            <a:ext cx="462896" cy="462896"/>
          </a:xfrm>
          <a:prstGeom prst="rect">
            <a:avLst/>
          </a:prstGeom>
        </p:spPr>
      </p:pic>
      <p:sp>
        <p:nvSpPr>
          <p:cNvPr id="109" name="Rectangle: Rounded Corners 108">
            <a:extLst>
              <a:ext uri="{FF2B5EF4-FFF2-40B4-BE49-F238E27FC236}">
                <a16:creationId xmlns:a16="http://schemas.microsoft.com/office/drawing/2014/main" id="{781A7A6E-16E1-40C5-B56F-3B4154F78751}"/>
              </a:ext>
            </a:extLst>
          </p:cNvPr>
          <p:cNvSpPr/>
          <p:nvPr/>
        </p:nvSpPr>
        <p:spPr>
          <a:xfrm>
            <a:off x="3374232" y="4914907"/>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110" name="Rectangle: Rounded Corners 109">
            <a:extLst>
              <a:ext uri="{FF2B5EF4-FFF2-40B4-BE49-F238E27FC236}">
                <a16:creationId xmlns:a16="http://schemas.microsoft.com/office/drawing/2014/main" id="{5C09483E-F0AC-4817-A696-07313544E7E5}"/>
              </a:ext>
            </a:extLst>
          </p:cNvPr>
          <p:cNvSpPr/>
          <p:nvPr/>
        </p:nvSpPr>
        <p:spPr>
          <a:xfrm>
            <a:off x="3435110" y="4368129"/>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111" name="Rectangle: Rounded Corners 110">
            <a:extLst>
              <a:ext uri="{FF2B5EF4-FFF2-40B4-BE49-F238E27FC236}">
                <a16:creationId xmlns:a16="http://schemas.microsoft.com/office/drawing/2014/main" id="{517BF766-D5F5-4844-A047-655A5E6E844E}"/>
              </a:ext>
            </a:extLst>
          </p:cNvPr>
          <p:cNvSpPr/>
          <p:nvPr/>
        </p:nvSpPr>
        <p:spPr>
          <a:xfrm>
            <a:off x="3435110" y="4220445"/>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pic>
        <p:nvPicPr>
          <p:cNvPr id="112" name="Picture 111" descr="Icon&#10;&#10;Description automatically generated">
            <a:extLst>
              <a:ext uri="{FF2B5EF4-FFF2-40B4-BE49-F238E27FC236}">
                <a16:creationId xmlns:a16="http://schemas.microsoft.com/office/drawing/2014/main" id="{39AD5CED-04E9-41D5-B5FF-26E166D02D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679" y="4635644"/>
            <a:ext cx="462896" cy="462896"/>
          </a:xfrm>
          <a:prstGeom prst="rect">
            <a:avLst/>
          </a:prstGeom>
        </p:spPr>
      </p:pic>
      <p:sp>
        <p:nvSpPr>
          <p:cNvPr id="113" name="Rectangle: Rounded Corners 112">
            <a:extLst>
              <a:ext uri="{FF2B5EF4-FFF2-40B4-BE49-F238E27FC236}">
                <a16:creationId xmlns:a16="http://schemas.microsoft.com/office/drawing/2014/main" id="{4B353C8D-824C-42DC-9D69-EBA2EF844121}"/>
              </a:ext>
            </a:extLst>
          </p:cNvPr>
          <p:cNvSpPr/>
          <p:nvPr/>
        </p:nvSpPr>
        <p:spPr>
          <a:xfrm>
            <a:off x="4991223" y="5068541"/>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114" name="Rectangle: Rounded Corners 113">
            <a:extLst>
              <a:ext uri="{FF2B5EF4-FFF2-40B4-BE49-F238E27FC236}">
                <a16:creationId xmlns:a16="http://schemas.microsoft.com/office/drawing/2014/main" id="{1D603E11-6D3D-4203-BC65-6FE6D603F1CE}"/>
              </a:ext>
            </a:extLst>
          </p:cNvPr>
          <p:cNvSpPr/>
          <p:nvPr/>
        </p:nvSpPr>
        <p:spPr>
          <a:xfrm>
            <a:off x="5052101" y="4521763"/>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115" name="Rectangle: Rounded Corners 114">
            <a:extLst>
              <a:ext uri="{FF2B5EF4-FFF2-40B4-BE49-F238E27FC236}">
                <a16:creationId xmlns:a16="http://schemas.microsoft.com/office/drawing/2014/main" id="{D6FB83EB-E1D2-4EDC-B55B-5635CB13844D}"/>
              </a:ext>
            </a:extLst>
          </p:cNvPr>
          <p:cNvSpPr/>
          <p:nvPr/>
        </p:nvSpPr>
        <p:spPr>
          <a:xfrm>
            <a:off x="5052101" y="4374079"/>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sp>
        <p:nvSpPr>
          <p:cNvPr id="116" name="TextBox 115">
            <a:extLst>
              <a:ext uri="{FF2B5EF4-FFF2-40B4-BE49-F238E27FC236}">
                <a16:creationId xmlns:a16="http://schemas.microsoft.com/office/drawing/2014/main" id="{35AC62B0-1E2D-4420-83A7-2174240181A3}"/>
              </a:ext>
            </a:extLst>
          </p:cNvPr>
          <p:cNvSpPr txBox="1"/>
          <p:nvPr/>
        </p:nvSpPr>
        <p:spPr>
          <a:xfrm rot="20291963">
            <a:off x="5490049" y="4436599"/>
            <a:ext cx="501062" cy="523220"/>
          </a:xfrm>
          <a:prstGeom prst="rect">
            <a:avLst/>
          </a:prstGeom>
          <a:noFill/>
        </p:spPr>
        <p:txBody>
          <a:bodyPr wrap="square">
            <a:spAutoFit/>
          </a:bodyPr>
          <a:lstStyle/>
          <a:p>
            <a:r>
              <a:rPr lang="en-US" sz="2800" dirty="0"/>
              <a:t>...</a:t>
            </a:r>
          </a:p>
        </p:txBody>
      </p:sp>
      <p:pic>
        <p:nvPicPr>
          <p:cNvPr id="117" name="Picture 116" descr="Icon&#10;&#10;Description automatically generated">
            <a:extLst>
              <a:ext uri="{FF2B5EF4-FFF2-40B4-BE49-F238E27FC236}">
                <a16:creationId xmlns:a16="http://schemas.microsoft.com/office/drawing/2014/main" id="{92EDE57B-07C5-42DD-984A-F35AF2EAFF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451" y="4481524"/>
            <a:ext cx="462896" cy="462896"/>
          </a:xfrm>
          <a:prstGeom prst="rect">
            <a:avLst/>
          </a:prstGeom>
        </p:spPr>
      </p:pic>
      <p:sp>
        <p:nvSpPr>
          <p:cNvPr id="118" name="Rectangle: Rounded Corners 117">
            <a:extLst>
              <a:ext uri="{FF2B5EF4-FFF2-40B4-BE49-F238E27FC236}">
                <a16:creationId xmlns:a16="http://schemas.microsoft.com/office/drawing/2014/main" id="{6C0EA1A0-8C5E-471D-90F1-2175CFE97CD3}"/>
              </a:ext>
            </a:extLst>
          </p:cNvPr>
          <p:cNvSpPr/>
          <p:nvPr/>
        </p:nvSpPr>
        <p:spPr>
          <a:xfrm>
            <a:off x="5886995" y="4914421"/>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119" name="Rectangle: Rounded Corners 118">
            <a:extLst>
              <a:ext uri="{FF2B5EF4-FFF2-40B4-BE49-F238E27FC236}">
                <a16:creationId xmlns:a16="http://schemas.microsoft.com/office/drawing/2014/main" id="{1AB0978C-FAB4-4313-872B-4022C87F8100}"/>
              </a:ext>
            </a:extLst>
          </p:cNvPr>
          <p:cNvSpPr/>
          <p:nvPr/>
        </p:nvSpPr>
        <p:spPr>
          <a:xfrm>
            <a:off x="5947873" y="4367643"/>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120" name="Rectangle: Rounded Corners 119">
            <a:extLst>
              <a:ext uri="{FF2B5EF4-FFF2-40B4-BE49-F238E27FC236}">
                <a16:creationId xmlns:a16="http://schemas.microsoft.com/office/drawing/2014/main" id="{27C6C490-0C87-49A8-8FEE-D7147E6A8E10}"/>
              </a:ext>
            </a:extLst>
          </p:cNvPr>
          <p:cNvSpPr/>
          <p:nvPr/>
        </p:nvSpPr>
        <p:spPr>
          <a:xfrm>
            <a:off x="5947873" y="4219959"/>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pic>
        <p:nvPicPr>
          <p:cNvPr id="121" name="Picture 120" descr="Icon&#10;&#10;Description automatically generated">
            <a:extLst>
              <a:ext uri="{FF2B5EF4-FFF2-40B4-BE49-F238E27FC236}">
                <a16:creationId xmlns:a16="http://schemas.microsoft.com/office/drawing/2014/main" id="{6E08CA18-4A27-4538-B1D5-FB32A28D8A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616" y="4622371"/>
            <a:ext cx="462896" cy="462896"/>
          </a:xfrm>
          <a:prstGeom prst="rect">
            <a:avLst/>
          </a:prstGeom>
        </p:spPr>
      </p:pic>
      <p:sp>
        <p:nvSpPr>
          <p:cNvPr id="122" name="Rectangle: Rounded Corners 121">
            <a:extLst>
              <a:ext uri="{FF2B5EF4-FFF2-40B4-BE49-F238E27FC236}">
                <a16:creationId xmlns:a16="http://schemas.microsoft.com/office/drawing/2014/main" id="{76B02B19-3D20-408A-B9F1-7FAF0C0300E4}"/>
              </a:ext>
            </a:extLst>
          </p:cNvPr>
          <p:cNvSpPr/>
          <p:nvPr/>
        </p:nvSpPr>
        <p:spPr>
          <a:xfrm>
            <a:off x="7699160" y="5055268"/>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123" name="Rectangle: Rounded Corners 122">
            <a:extLst>
              <a:ext uri="{FF2B5EF4-FFF2-40B4-BE49-F238E27FC236}">
                <a16:creationId xmlns:a16="http://schemas.microsoft.com/office/drawing/2014/main" id="{F3FF763E-046B-4278-A4F9-4CBC58A05ECF}"/>
              </a:ext>
            </a:extLst>
          </p:cNvPr>
          <p:cNvSpPr/>
          <p:nvPr/>
        </p:nvSpPr>
        <p:spPr>
          <a:xfrm>
            <a:off x="7760038" y="4508490"/>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124" name="Rectangle: Rounded Corners 123">
            <a:extLst>
              <a:ext uri="{FF2B5EF4-FFF2-40B4-BE49-F238E27FC236}">
                <a16:creationId xmlns:a16="http://schemas.microsoft.com/office/drawing/2014/main" id="{9C629B48-0A4E-40AE-A83B-02D6DF9A1507}"/>
              </a:ext>
            </a:extLst>
          </p:cNvPr>
          <p:cNvSpPr/>
          <p:nvPr/>
        </p:nvSpPr>
        <p:spPr>
          <a:xfrm>
            <a:off x="7760038" y="4360806"/>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sp>
        <p:nvSpPr>
          <p:cNvPr id="125" name="TextBox 124">
            <a:extLst>
              <a:ext uri="{FF2B5EF4-FFF2-40B4-BE49-F238E27FC236}">
                <a16:creationId xmlns:a16="http://schemas.microsoft.com/office/drawing/2014/main" id="{AAA7C1F3-47AE-496B-94F9-95ACA03D9B70}"/>
              </a:ext>
            </a:extLst>
          </p:cNvPr>
          <p:cNvSpPr txBox="1"/>
          <p:nvPr/>
        </p:nvSpPr>
        <p:spPr>
          <a:xfrm rot="20291963">
            <a:off x="8197986" y="4423326"/>
            <a:ext cx="501062" cy="523220"/>
          </a:xfrm>
          <a:prstGeom prst="rect">
            <a:avLst/>
          </a:prstGeom>
          <a:noFill/>
        </p:spPr>
        <p:txBody>
          <a:bodyPr wrap="square">
            <a:spAutoFit/>
          </a:bodyPr>
          <a:lstStyle/>
          <a:p>
            <a:r>
              <a:rPr lang="en-US" sz="2800" dirty="0"/>
              <a:t>...</a:t>
            </a:r>
          </a:p>
        </p:txBody>
      </p:sp>
      <p:pic>
        <p:nvPicPr>
          <p:cNvPr id="126" name="Picture 125" descr="Icon&#10;&#10;Description automatically generated">
            <a:extLst>
              <a:ext uri="{FF2B5EF4-FFF2-40B4-BE49-F238E27FC236}">
                <a16:creationId xmlns:a16="http://schemas.microsoft.com/office/drawing/2014/main" id="{6FCF47EF-874A-478C-87A9-E9D66BC19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2388" y="4468251"/>
            <a:ext cx="462896" cy="462896"/>
          </a:xfrm>
          <a:prstGeom prst="rect">
            <a:avLst/>
          </a:prstGeom>
        </p:spPr>
      </p:pic>
      <p:sp>
        <p:nvSpPr>
          <p:cNvPr id="127" name="Rectangle: Rounded Corners 126">
            <a:extLst>
              <a:ext uri="{FF2B5EF4-FFF2-40B4-BE49-F238E27FC236}">
                <a16:creationId xmlns:a16="http://schemas.microsoft.com/office/drawing/2014/main" id="{1059F192-CBF0-45D6-BA63-5E60291321D2}"/>
              </a:ext>
            </a:extLst>
          </p:cNvPr>
          <p:cNvSpPr/>
          <p:nvPr/>
        </p:nvSpPr>
        <p:spPr>
          <a:xfrm>
            <a:off x="8594932" y="4901148"/>
            <a:ext cx="697807"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t>Kube</a:t>
            </a:r>
            <a:r>
              <a:rPr lang="en-US" sz="700" dirty="0"/>
              <a:t>-Proxy</a:t>
            </a:r>
          </a:p>
        </p:txBody>
      </p:sp>
      <p:sp>
        <p:nvSpPr>
          <p:cNvPr id="128" name="Rectangle: Rounded Corners 127">
            <a:extLst>
              <a:ext uri="{FF2B5EF4-FFF2-40B4-BE49-F238E27FC236}">
                <a16:creationId xmlns:a16="http://schemas.microsoft.com/office/drawing/2014/main" id="{96496A60-48C1-4A56-A139-EE4CD60E622A}"/>
              </a:ext>
            </a:extLst>
          </p:cNvPr>
          <p:cNvSpPr/>
          <p:nvPr/>
        </p:nvSpPr>
        <p:spPr>
          <a:xfrm>
            <a:off x="8655810" y="4354370"/>
            <a:ext cx="552212" cy="1313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Docker</a:t>
            </a:r>
          </a:p>
        </p:txBody>
      </p:sp>
      <p:sp>
        <p:nvSpPr>
          <p:cNvPr id="129" name="Rectangle: Rounded Corners 128">
            <a:extLst>
              <a:ext uri="{FF2B5EF4-FFF2-40B4-BE49-F238E27FC236}">
                <a16:creationId xmlns:a16="http://schemas.microsoft.com/office/drawing/2014/main" id="{F14FE816-FB3E-48A3-81CF-68BF915ACDFE}"/>
              </a:ext>
            </a:extLst>
          </p:cNvPr>
          <p:cNvSpPr/>
          <p:nvPr/>
        </p:nvSpPr>
        <p:spPr>
          <a:xfrm>
            <a:off x="8655810" y="4206686"/>
            <a:ext cx="552212" cy="13796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Kubelet</a:t>
            </a:r>
            <a:endParaRPr lang="en-US" sz="800" dirty="0"/>
          </a:p>
        </p:txBody>
      </p:sp>
      <p:sp>
        <p:nvSpPr>
          <p:cNvPr id="130" name="TextBox 129">
            <a:extLst>
              <a:ext uri="{FF2B5EF4-FFF2-40B4-BE49-F238E27FC236}">
                <a16:creationId xmlns:a16="http://schemas.microsoft.com/office/drawing/2014/main" id="{C877484A-7E9E-48C9-B195-F8BD816EE6FA}"/>
              </a:ext>
            </a:extLst>
          </p:cNvPr>
          <p:cNvSpPr txBox="1"/>
          <p:nvPr/>
        </p:nvSpPr>
        <p:spPr>
          <a:xfrm rot="16200000">
            <a:off x="492374" y="4575184"/>
            <a:ext cx="1325205" cy="430887"/>
          </a:xfrm>
          <a:prstGeom prst="rect">
            <a:avLst/>
          </a:prstGeom>
          <a:noFill/>
        </p:spPr>
        <p:txBody>
          <a:bodyPr wrap="square">
            <a:spAutoFit/>
          </a:bodyPr>
          <a:lstStyle/>
          <a:p>
            <a:pPr algn="ctr"/>
            <a:r>
              <a:rPr lang="en-US" sz="1100" dirty="0"/>
              <a:t>System/User</a:t>
            </a:r>
          </a:p>
          <a:p>
            <a:pPr algn="ctr"/>
            <a:r>
              <a:rPr lang="en-US" sz="1100" dirty="0" err="1"/>
              <a:t>Nodepool</a:t>
            </a:r>
            <a:endParaRPr lang="en-US" sz="1100" dirty="0"/>
          </a:p>
        </p:txBody>
      </p:sp>
      <p:sp>
        <p:nvSpPr>
          <p:cNvPr id="131" name="TextBox 130">
            <a:extLst>
              <a:ext uri="{FF2B5EF4-FFF2-40B4-BE49-F238E27FC236}">
                <a16:creationId xmlns:a16="http://schemas.microsoft.com/office/drawing/2014/main" id="{3F916F9E-4A60-40C0-855A-38C3F8876120}"/>
              </a:ext>
            </a:extLst>
          </p:cNvPr>
          <p:cNvSpPr txBox="1"/>
          <p:nvPr/>
        </p:nvSpPr>
        <p:spPr>
          <a:xfrm>
            <a:off x="1737700" y="4124374"/>
            <a:ext cx="804146" cy="261610"/>
          </a:xfrm>
          <a:prstGeom prst="rect">
            <a:avLst/>
          </a:prstGeom>
          <a:noFill/>
        </p:spPr>
        <p:txBody>
          <a:bodyPr wrap="square">
            <a:spAutoFit/>
          </a:bodyPr>
          <a:lstStyle/>
          <a:p>
            <a:r>
              <a:rPr lang="en-US" sz="1100" dirty="0"/>
              <a:t>VMSS</a:t>
            </a:r>
          </a:p>
        </p:txBody>
      </p:sp>
      <p:sp>
        <p:nvSpPr>
          <p:cNvPr id="134" name="TextBox 133">
            <a:extLst>
              <a:ext uri="{FF2B5EF4-FFF2-40B4-BE49-F238E27FC236}">
                <a16:creationId xmlns:a16="http://schemas.microsoft.com/office/drawing/2014/main" id="{9795AF7E-C9C2-4629-BFA9-CA274ACB025A}"/>
              </a:ext>
            </a:extLst>
          </p:cNvPr>
          <p:cNvSpPr txBox="1"/>
          <p:nvPr/>
        </p:nvSpPr>
        <p:spPr>
          <a:xfrm rot="16200000">
            <a:off x="1326113" y="3349582"/>
            <a:ext cx="501062" cy="523220"/>
          </a:xfrm>
          <a:prstGeom prst="rect">
            <a:avLst/>
          </a:prstGeom>
          <a:noFill/>
        </p:spPr>
        <p:txBody>
          <a:bodyPr wrap="square">
            <a:spAutoFit/>
          </a:bodyPr>
          <a:lstStyle/>
          <a:p>
            <a:r>
              <a:rPr lang="en-US" sz="2800" dirty="0"/>
              <a:t>...</a:t>
            </a:r>
          </a:p>
        </p:txBody>
      </p:sp>
      <p:sp>
        <p:nvSpPr>
          <p:cNvPr id="135" name="TextBox 134">
            <a:extLst>
              <a:ext uri="{FF2B5EF4-FFF2-40B4-BE49-F238E27FC236}">
                <a16:creationId xmlns:a16="http://schemas.microsoft.com/office/drawing/2014/main" id="{3E6997B6-3262-4623-8AA2-42E8BC4394A7}"/>
              </a:ext>
            </a:extLst>
          </p:cNvPr>
          <p:cNvSpPr txBox="1"/>
          <p:nvPr/>
        </p:nvSpPr>
        <p:spPr>
          <a:xfrm rot="16200000">
            <a:off x="9903604" y="3340417"/>
            <a:ext cx="501062" cy="523220"/>
          </a:xfrm>
          <a:prstGeom prst="rect">
            <a:avLst/>
          </a:prstGeom>
          <a:noFill/>
        </p:spPr>
        <p:txBody>
          <a:bodyPr wrap="square">
            <a:spAutoFit/>
          </a:bodyPr>
          <a:lstStyle/>
          <a:p>
            <a:r>
              <a:rPr lang="en-US" sz="2800" dirty="0"/>
              <a:t>...</a:t>
            </a:r>
          </a:p>
        </p:txBody>
      </p:sp>
      <p:sp>
        <p:nvSpPr>
          <p:cNvPr id="91" name="Rectangle 90">
            <a:extLst>
              <a:ext uri="{FF2B5EF4-FFF2-40B4-BE49-F238E27FC236}">
                <a16:creationId xmlns:a16="http://schemas.microsoft.com/office/drawing/2014/main" id="{C377BB48-BB1E-49B5-84D6-4D6F693FEC46}"/>
              </a:ext>
            </a:extLst>
          </p:cNvPr>
          <p:cNvSpPr/>
          <p:nvPr/>
        </p:nvSpPr>
        <p:spPr>
          <a:xfrm>
            <a:off x="1158661" y="4045299"/>
            <a:ext cx="9893807" cy="13322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149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Disaster Recovery</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200" y="695327"/>
            <a:ext cx="10807700" cy="5819771"/>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Below are some of the major parameters when it comes to DR.  We need to get those details and need to design the DR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dirty="0">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alibri" panose="020F0502020204030204" pitchFamily="34" charset="0"/>
                <a:cs typeface="Times New Roman" panose="02020603050405020304" pitchFamily="18" charset="0"/>
              </a:rPr>
              <a:t>Multiple type of DR set up can be implement for Disaster recovery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libri" panose="020F0502020204030204" pitchFamily="34" charset="0"/>
              <a:cs typeface="Times New Roman" panose="02020603050405020304" pitchFamily="18" charset="0"/>
            </a:endParaRPr>
          </a:p>
          <a:p>
            <a:pPr marL="865188" lvl="1" indent="-285750" eaLnBrk="0" fontAlgn="base" hangingPunct="0">
              <a:spcBef>
                <a:spcPct val="0"/>
              </a:spcBef>
              <a:spcAft>
                <a:spcPct val="0"/>
              </a:spcAft>
            </a:pPr>
            <a:r>
              <a:rPr lang="en-US" b="0" i="0" dirty="0">
                <a:solidFill>
                  <a:srgbClr val="171717"/>
                </a:solidFill>
                <a:effectLst/>
                <a:latin typeface="Segoe UI" panose="020B0502040204020203" pitchFamily="34" charset="0"/>
              </a:rPr>
              <a:t>hot/hot </a:t>
            </a:r>
            <a:r>
              <a:rPr lang="en-US" b="0" i="0" dirty="0">
                <a:solidFill>
                  <a:srgbClr val="171717"/>
                </a:solidFill>
                <a:effectLst/>
                <a:latin typeface="Segoe UI" panose="020B0502040204020203" pitchFamily="34" charset="0"/>
                <a:sym typeface="Wingdings" panose="05000000000000000000" pitchFamily="2" charset="2"/>
              </a:rPr>
              <a:t> This is active-active model request will be sent to both the primary and DR regions</a:t>
            </a:r>
            <a:endParaRPr lang="en-US" b="0" i="0" dirty="0">
              <a:solidFill>
                <a:srgbClr val="171717"/>
              </a:solidFill>
              <a:effectLst/>
              <a:latin typeface="Segoe UI" panose="020B0502040204020203" pitchFamily="34" charset="0"/>
            </a:endParaRPr>
          </a:p>
          <a:p>
            <a:pPr marL="865188" lvl="1" indent="-285750" eaLnBrk="0" fontAlgn="base" hangingPunct="0">
              <a:spcBef>
                <a:spcPct val="0"/>
              </a:spcBef>
              <a:spcAft>
                <a:spcPct val="0"/>
              </a:spcAft>
            </a:pPr>
            <a:r>
              <a:rPr lang="en-US" b="0" i="0" dirty="0">
                <a:solidFill>
                  <a:srgbClr val="171717"/>
                </a:solidFill>
                <a:effectLst/>
                <a:latin typeface="Segoe UI" panose="020B0502040204020203" pitchFamily="34" charset="0"/>
              </a:rPr>
              <a:t>hot/warm </a:t>
            </a:r>
            <a:r>
              <a:rPr lang="en-US" b="0" i="0" dirty="0">
                <a:solidFill>
                  <a:srgbClr val="171717"/>
                </a:solidFill>
                <a:effectLst/>
                <a:latin typeface="Segoe UI" panose="020B0502040204020203" pitchFamily="34" charset="0"/>
                <a:sym typeface="Wingdings" panose="05000000000000000000" pitchFamily="2" charset="2"/>
              </a:rPr>
              <a:t> This is active-passive model we can hav</a:t>
            </a:r>
            <a:r>
              <a:rPr lang="en-US" dirty="0">
                <a:solidFill>
                  <a:srgbClr val="171717"/>
                </a:solidFill>
                <a:latin typeface="Segoe UI" panose="020B0502040204020203" pitchFamily="34" charset="0"/>
                <a:sym typeface="Wingdings" panose="05000000000000000000" pitchFamily="2" charset="2"/>
              </a:rPr>
              <a:t>e minimum infra and data component available in secondary.  At the time of disaster, the traffic change and some component setup will be done using scripts. </a:t>
            </a:r>
            <a:endParaRPr lang="en-US" b="0" i="0" dirty="0">
              <a:solidFill>
                <a:srgbClr val="171717"/>
              </a:solidFill>
              <a:effectLst/>
              <a:latin typeface="Segoe UI" panose="020B0502040204020203" pitchFamily="34" charset="0"/>
            </a:endParaRPr>
          </a:p>
          <a:p>
            <a:pPr marL="865188" lvl="1" indent="-285750" eaLnBrk="0" fontAlgn="base" hangingPunct="0">
              <a:spcBef>
                <a:spcPct val="0"/>
              </a:spcBef>
              <a:spcAft>
                <a:spcPct val="0"/>
              </a:spcAft>
            </a:pPr>
            <a:r>
              <a:rPr lang="en-US" b="0" i="0" dirty="0">
                <a:solidFill>
                  <a:srgbClr val="171717"/>
                </a:solidFill>
                <a:effectLst/>
                <a:latin typeface="Segoe UI" panose="020B0502040204020203" pitchFamily="34" charset="0"/>
              </a:rPr>
              <a:t>hot/cold </a:t>
            </a:r>
            <a:r>
              <a:rPr lang="en-US" b="0" i="0" dirty="0">
                <a:solidFill>
                  <a:srgbClr val="171717"/>
                </a:solidFill>
                <a:effectLst/>
                <a:latin typeface="Segoe UI" panose="020B0502040204020203" pitchFamily="34" charset="0"/>
                <a:sym typeface="Wingdings" panose="05000000000000000000" pitchFamily="2" charset="2"/>
              </a:rPr>
              <a:t> We will not have or very minimum setup in DR region.  Normally we create the environment at the time of disaster and data will be restored from backup</a:t>
            </a:r>
            <a:endParaRPr lang="en-US" altLang="en-US" dirty="0">
              <a:latin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BD846545-B506-4664-9021-517D6E2D1610}"/>
              </a:ext>
            </a:extLst>
          </p:cNvPr>
          <p:cNvGraphicFramePr>
            <a:graphicFrameLocks/>
          </p:cNvGraphicFramePr>
          <p:nvPr>
            <p:extLst>
              <p:ext uri="{D42A27DB-BD31-4B8C-83A1-F6EECF244321}">
                <p14:modId xmlns:p14="http://schemas.microsoft.com/office/powerpoint/2010/main" val="2790854949"/>
              </p:ext>
            </p:extLst>
          </p:nvPr>
        </p:nvGraphicFramePr>
        <p:xfrm>
          <a:off x="1577029" y="1165065"/>
          <a:ext cx="8567531" cy="1575966"/>
        </p:xfrm>
        <a:graphic>
          <a:graphicData uri="http://schemas.openxmlformats.org/drawingml/2006/table">
            <a:tbl>
              <a:tblPr firstRow="1" bandRow="1">
                <a:tableStyleId>{FABFCF23-3B69-468F-B69F-88F6DE6A72F2}</a:tableStyleId>
              </a:tblPr>
              <a:tblGrid>
                <a:gridCol w="2556160">
                  <a:extLst>
                    <a:ext uri="{9D8B030D-6E8A-4147-A177-3AD203B41FA5}">
                      <a16:colId xmlns:a16="http://schemas.microsoft.com/office/drawing/2014/main" val="3157557481"/>
                    </a:ext>
                  </a:extLst>
                </a:gridCol>
                <a:gridCol w="6011371">
                  <a:extLst>
                    <a:ext uri="{9D8B030D-6E8A-4147-A177-3AD203B41FA5}">
                      <a16:colId xmlns:a16="http://schemas.microsoft.com/office/drawing/2014/main" val="210988574"/>
                    </a:ext>
                  </a:extLst>
                </a:gridCol>
              </a:tblGrid>
              <a:tr h="186720">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Azure Region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pt-BR" sz="1400" dirty="0"/>
                        <a:t>Description</a:t>
                      </a:r>
                      <a:endParaRPr lang="en-US" sz="14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66572">
                <a:tc>
                  <a:txBody>
                    <a:bodyPr/>
                    <a:lstStyle/>
                    <a:p>
                      <a:r>
                        <a:rPr lang="en-US" sz="1600" kern="1200" dirty="0">
                          <a:solidFill>
                            <a:schemeClr val="dk1"/>
                          </a:solidFill>
                          <a:effectLst/>
                          <a:latin typeface="Calibri" panose="020F0502020204030204" pitchFamily="34" charset="0"/>
                          <a:cs typeface="Times New Roman" panose="02020603050405020304" pitchFamily="18" charset="0"/>
                        </a:rPr>
                        <a:t>Primary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Primary location where the environment setup</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266572">
                <a:tc>
                  <a:txBody>
                    <a:bodyPr/>
                    <a:lstStyle/>
                    <a:p>
                      <a:r>
                        <a:rPr lang="en-US" sz="1600" kern="1200" dirty="0">
                          <a:solidFill>
                            <a:schemeClr val="dk1"/>
                          </a:solidFill>
                          <a:effectLst/>
                          <a:latin typeface="Calibri" panose="020F0502020204030204" pitchFamily="34" charset="0"/>
                          <a:cs typeface="Times New Roman" panose="02020603050405020304" pitchFamily="18" charset="0"/>
                        </a:rPr>
                        <a:t>Secondary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dk1"/>
                          </a:solidFill>
                          <a:effectLst/>
                          <a:latin typeface="Calibri" panose="020F0502020204030204" pitchFamily="34" charset="0"/>
                          <a:cs typeface="Times New Roman" panose="02020603050405020304" pitchFamily="18" charset="0"/>
                        </a:rPr>
                        <a:t>Normally it is Paired region</a:t>
                      </a:r>
                      <a:endParaRPr lang="en-US" sz="1600" kern="12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266572">
                <a:tc>
                  <a:txBody>
                    <a:bodyPr/>
                    <a:lstStyle/>
                    <a:p>
                      <a:r>
                        <a:rPr lang="en-US" sz="1600" kern="1200" dirty="0">
                          <a:solidFill>
                            <a:schemeClr val="dk1"/>
                          </a:solidFill>
                          <a:effectLst/>
                          <a:latin typeface="Calibri" panose="020F0502020204030204" pitchFamily="34" charset="0"/>
                          <a:cs typeface="Times New Roman" panose="02020603050405020304" pitchFamily="18" charset="0"/>
                        </a:rPr>
                        <a:t>RTO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Maximum downtime accepted to bring the secondary region up</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5934605"/>
                  </a:ext>
                </a:extLst>
              </a:tr>
              <a:tr h="266572">
                <a:tc>
                  <a:txBody>
                    <a:bodyPr/>
                    <a:lstStyle/>
                    <a:p>
                      <a:r>
                        <a:rPr lang="en-US" sz="1600" kern="1200" dirty="0">
                          <a:solidFill>
                            <a:schemeClr val="dk1"/>
                          </a:solidFill>
                          <a:effectLst/>
                          <a:latin typeface="Calibri" panose="020F0502020204030204" pitchFamily="34" charset="0"/>
                          <a:cs typeface="Times New Roman" panose="02020603050405020304" pitchFamily="18" charset="0"/>
                        </a:rPr>
                        <a:t>RPO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600" kern="1200" dirty="0">
                          <a:solidFill>
                            <a:schemeClr val="dk1"/>
                          </a:solidFill>
                          <a:effectLst/>
                          <a:latin typeface="Calibri" panose="020F0502020204030204" pitchFamily="34" charset="0"/>
                          <a:ea typeface="Calibri" panose="020F0502020204030204" pitchFamily="34" charset="0"/>
                          <a:cs typeface="Times New Roman" panose="02020603050405020304" pitchFamily="18" charset="0"/>
                        </a:rPr>
                        <a:t>Maximum time of data loss accepted</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7844522"/>
                  </a:ext>
                </a:extLst>
              </a:tr>
            </a:tbl>
          </a:graphicData>
        </a:graphic>
      </p:graphicFrame>
      <p:sp>
        <p:nvSpPr>
          <p:cNvPr id="9" name="Rectangle 8">
            <a:extLst>
              <a:ext uri="{FF2B5EF4-FFF2-40B4-BE49-F238E27FC236}">
                <a16:creationId xmlns:a16="http://schemas.microsoft.com/office/drawing/2014/main" id="{1FF1F1BA-8A52-47B6-BCD2-5362907DAC06}"/>
              </a:ext>
            </a:extLst>
          </p:cNvPr>
          <p:cNvSpPr/>
          <p:nvPr/>
        </p:nvSpPr>
        <p:spPr>
          <a:xfrm>
            <a:off x="361950" y="4786735"/>
            <a:ext cx="10906634" cy="15759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r>
              <a:rPr lang="en-US" sz="1600" dirty="0">
                <a:solidFill>
                  <a:schemeClr val="tx1"/>
                </a:solidFill>
              </a:rPr>
              <a:t> </a:t>
            </a:r>
          </a:p>
          <a:p>
            <a:r>
              <a:rPr lang="en-US" sz="1600" dirty="0">
                <a:solidFill>
                  <a:srgbClr val="323130"/>
                </a:solidFill>
                <a:latin typeface="az_ea_font"/>
              </a:rPr>
              <a:t>Recommended option is using hot/warm model.  </a:t>
            </a:r>
          </a:p>
          <a:p>
            <a:endParaRPr lang="en-US" sz="1600" dirty="0">
              <a:solidFill>
                <a:srgbClr val="323130"/>
              </a:solidFill>
              <a:latin typeface="az_ea_font"/>
            </a:endParaRPr>
          </a:p>
          <a:p>
            <a:r>
              <a:rPr lang="en-US" sz="1600" dirty="0">
                <a:solidFill>
                  <a:srgbClr val="323130"/>
                </a:solidFill>
                <a:latin typeface="az_ea_font"/>
              </a:rPr>
              <a:t>Note1: Individual application designs need to state minimum number of pods required in the secondary region for running core services </a:t>
            </a:r>
          </a:p>
        </p:txBody>
      </p:sp>
    </p:spTree>
    <p:extLst>
      <p:ext uri="{BB962C8B-B14F-4D97-AF65-F5344CB8AC3E}">
        <p14:creationId xmlns:p14="http://schemas.microsoft.com/office/powerpoint/2010/main" val="1509373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7094" y="179347"/>
            <a:ext cx="6153903" cy="391123"/>
          </a:xfrm>
        </p:spPr>
        <p:txBody>
          <a:bodyPr>
            <a:noAutofit/>
          </a:bodyPr>
          <a:lstStyle/>
          <a:p>
            <a:r>
              <a:rPr lang="en-US" sz="2000" dirty="0"/>
              <a:t>AKS Disaster Recovery</a:t>
            </a:r>
            <a:endParaRPr lang="en-GB" sz="2133" dirty="0"/>
          </a:p>
        </p:txBody>
      </p:sp>
      <p:sp>
        <p:nvSpPr>
          <p:cNvPr id="152" name="Rectangle 151"/>
          <p:cNvSpPr/>
          <p:nvPr/>
        </p:nvSpPr>
        <p:spPr>
          <a:xfrm>
            <a:off x="183594" y="2774629"/>
            <a:ext cx="1367909" cy="29571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53" name="Picture 1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75" y="2630544"/>
            <a:ext cx="300708" cy="300708"/>
          </a:xfrm>
          <a:prstGeom prst="rect">
            <a:avLst/>
          </a:prstGeom>
        </p:spPr>
      </p:pic>
      <p:sp>
        <p:nvSpPr>
          <p:cNvPr id="154" name="Rectangle 153"/>
          <p:cNvSpPr/>
          <p:nvPr/>
        </p:nvSpPr>
        <p:spPr>
          <a:xfrm>
            <a:off x="237902" y="2768398"/>
            <a:ext cx="926857" cy="235898"/>
          </a:xfrm>
          <a:prstGeom prst="rect">
            <a:avLst/>
          </a:prstGeom>
        </p:spPr>
        <p:txBody>
          <a:bodyPr wrap="none">
            <a:spAutoFit/>
          </a:bodyPr>
          <a:lstStyle/>
          <a:p>
            <a:r>
              <a:rPr lang="en-US" sz="933" b="1" dirty="0"/>
              <a:t>On-Premises</a:t>
            </a:r>
          </a:p>
        </p:txBody>
      </p:sp>
      <p:sp>
        <p:nvSpPr>
          <p:cNvPr id="155" name="Rectangle 154"/>
          <p:cNvSpPr/>
          <p:nvPr/>
        </p:nvSpPr>
        <p:spPr>
          <a:xfrm>
            <a:off x="2317198" y="627442"/>
            <a:ext cx="4904294" cy="5505527"/>
          </a:xfrm>
          <a:prstGeom prst="rect">
            <a:avLst/>
          </a:prstGeom>
          <a:noFill/>
          <a:ln w="158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en-GB" sz="1200"/>
          </a:p>
        </p:txBody>
      </p:sp>
      <p:pic>
        <p:nvPicPr>
          <p:cNvPr id="156" name="Picture 1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48144" y="476073"/>
            <a:ext cx="330304" cy="330304"/>
          </a:xfrm>
          <a:prstGeom prst="rect">
            <a:avLst/>
          </a:prstGeom>
          <a:solidFill>
            <a:schemeClr val="bg1"/>
          </a:solidFill>
        </p:spPr>
      </p:pic>
      <p:sp>
        <p:nvSpPr>
          <p:cNvPr id="157" name="TextBox 156"/>
          <p:cNvSpPr txBox="1"/>
          <p:nvPr/>
        </p:nvSpPr>
        <p:spPr>
          <a:xfrm>
            <a:off x="5923803" y="589715"/>
            <a:ext cx="1082588" cy="205121"/>
          </a:xfrm>
          <a:prstGeom prst="rect">
            <a:avLst/>
          </a:prstGeom>
          <a:noFill/>
        </p:spPr>
        <p:txBody>
          <a:bodyPr wrap="square" rtlCol="0">
            <a:spAutoFit/>
          </a:bodyPr>
          <a:lstStyle/>
          <a:p>
            <a:pPr algn="r"/>
            <a:r>
              <a:rPr lang="en-US" sz="733" dirty="0"/>
              <a:t>HUB-PRD-01</a:t>
            </a:r>
            <a:endParaRPr lang="en-GB" sz="733" b="1" dirty="0">
              <a:solidFill>
                <a:srgbClr val="0070C0"/>
              </a:solidFill>
            </a:endParaRPr>
          </a:p>
        </p:txBody>
      </p:sp>
      <p:sp>
        <p:nvSpPr>
          <p:cNvPr id="158" name="Rectangle 157"/>
          <p:cNvSpPr/>
          <p:nvPr/>
        </p:nvSpPr>
        <p:spPr>
          <a:xfrm>
            <a:off x="2864952" y="789551"/>
            <a:ext cx="4217327" cy="2482895"/>
          </a:xfrm>
          <a:prstGeom prst="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en-GB" sz="1200"/>
          </a:p>
        </p:txBody>
      </p:sp>
      <p:pic>
        <p:nvPicPr>
          <p:cNvPr id="161" name="Picture 1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7989" y="3100998"/>
            <a:ext cx="254000" cy="254000"/>
          </a:xfrm>
          <a:prstGeom prst="rect">
            <a:avLst/>
          </a:prstGeom>
        </p:spPr>
      </p:pic>
      <p:pic>
        <p:nvPicPr>
          <p:cNvPr id="167" name="Picture 1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8446" y="3808506"/>
            <a:ext cx="275509" cy="275509"/>
          </a:xfrm>
          <a:prstGeom prst="rect">
            <a:avLst/>
          </a:prstGeom>
        </p:spPr>
      </p:pic>
      <p:sp>
        <p:nvSpPr>
          <p:cNvPr id="168" name="Left-Right Arrow 167"/>
          <p:cNvSpPr/>
          <p:nvPr/>
        </p:nvSpPr>
        <p:spPr>
          <a:xfrm rot="19458455">
            <a:off x="1328578" y="3098240"/>
            <a:ext cx="2048265" cy="2600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Express Route</a:t>
            </a:r>
            <a:endParaRPr lang="en-US" sz="1200" dirty="0"/>
          </a:p>
        </p:txBody>
      </p:sp>
      <p:pic>
        <p:nvPicPr>
          <p:cNvPr id="185" name="Picture 1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9049" y="4788259"/>
            <a:ext cx="361661" cy="357547"/>
          </a:xfrm>
          <a:prstGeom prst="rect">
            <a:avLst/>
          </a:prstGeom>
        </p:spPr>
      </p:pic>
      <p:pic>
        <p:nvPicPr>
          <p:cNvPr id="186" name="Picture 1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112" y="1019201"/>
            <a:ext cx="361661" cy="357547"/>
          </a:xfrm>
          <a:prstGeom prst="rect">
            <a:avLst/>
          </a:prstGeom>
        </p:spPr>
      </p:pic>
      <p:sp>
        <p:nvSpPr>
          <p:cNvPr id="187" name="Rectangle 186"/>
          <p:cNvSpPr/>
          <p:nvPr/>
        </p:nvSpPr>
        <p:spPr>
          <a:xfrm>
            <a:off x="119363" y="5102120"/>
            <a:ext cx="1136850" cy="235898"/>
          </a:xfrm>
          <a:prstGeom prst="rect">
            <a:avLst/>
          </a:prstGeom>
        </p:spPr>
        <p:txBody>
          <a:bodyPr wrap="none">
            <a:spAutoFit/>
          </a:bodyPr>
          <a:lstStyle/>
          <a:p>
            <a:pPr algn="ctr"/>
            <a:r>
              <a:rPr lang="en-US" sz="933" dirty="0"/>
              <a:t>SLA Internal User</a:t>
            </a:r>
          </a:p>
        </p:txBody>
      </p:sp>
      <p:sp>
        <p:nvSpPr>
          <p:cNvPr id="188" name="Rectangle 187"/>
          <p:cNvSpPr/>
          <p:nvPr/>
        </p:nvSpPr>
        <p:spPr>
          <a:xfrm>
            <a:off x="7521" y="869442"/>
            <a:ext cx="1303761" cy="235898"/>
          </a:xfrm>
          <a:prstGeom prst="rect">
            <a:avLst/>
          </a:prstGeom>
        </p:spPr>
        <p:txBody>
          <a:bodyPr wrap="square">
            <a:spAutoFit/>
          </a:bodyPr>
          <a:lstStyle/>
          <a:p>
            <a:pPr algn="ctr"/>
            <a:r>
              <a:rPr lang="en-US" sz="933" dirty="0"/>
              <a:t>External Users</a:t>
            </a:r>
          </a:p>
        </p:txBody>
      </p:sp>
      <p:sp>
        <p:nvSpPr>
          <p:cNvPr id="258" name="Left-Right Arrow 257"/>
          <p:cNvSpPr/>
          <p:nvPr/>
        </p:nvSpPr>
        <p:spPr>
          <a:xfrm rot="2485499">
            <a:off x="1386218" y="4618987"/>
            <a:ext cx="2067686" cy="2798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67" dirty="0"/>
              <a:t>Express Route</a:t>
            </a:r>
          </a:p>
        </p:txBody>
      </p:sp>
      <p:cxnSp>
        <p:nvCxnSpPr>
          <p:cNvPr id="260" name="Straight Arrow Connector 259"/>
          <p:cNvCxnSpPr>
            <a:cxnSpLocks/>
            <a:stCxn id="186" idx="3"/>
            <a:endCxn id="413" idx="1"/>
          </p:cNvCxnSpPr>
          <p:nvPr/>
        </p:nvCxnSpPr>
        <p:spPr>
          <a:xfrm>
            <a:off x="799773" y="1197975"/>
            <a:ext cx="1174028" cy="557996"/>
          </a:xfrm>
          <a:prstGeom prst="straightConnector1">
            <a:avLst/>
          </a:prstGeom>
          <a:ln w="38100">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a:off x="7612348" y="138001"/>
            <a:ext cx="529155" cy="0"/>
          </a:xfrm>
          <a:prstGeom prst="straightConnector1">
            <a:avLst/>
          </a:prstGeom>
          <a:ln w="38100">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5" name="Rectangle 264"/>
          <p:cNvSpPr/>
          <p:nvPr/>
        </p:nvSpPr>
        <p:spPr>
          <a:xfrm>
            <a:off x="8163220" y="52619"/>
            <a:ext cx="1944763" cy="235898"/>
          </a:xfrm>
          <a:prstGeom prst="rect">
            <a:avLst/>
          </a:prstGeom>
        </p:spPr>
        <p:txBody>
          <a:bodyPr wrap="none">
            <a:spAutoFit/>
          </a:bodyPr>
          <a:lstStyle/>
          <a:p>
            <a:r>
              <a:rPr lang="en-US" sz="933" dirty="0"/>
              <a:t>Intranet Connection through S2S</a:t>
            </a:r>
          </a:p>
        </p:txBody>
      </p:sp>
      <p:sp>
        <p:nvSpPr>
          <p:cNvPr id="266" name="Rectangle 265"/>
          <p:cNvSpPr/>
          <p:nvPr/>
        </p:nvSpPr>
        <p:spPr>
          <a:xfrm>
            <a:off x="8163220" y="271102"/>
            <a:ext cx="2121093" cy="235898"/>
          </a:xfrm>
          <a:prstGeom prst="rect">
            <a:avLst/>
          </a:prstGeom>
        </p:spPr>
        <p:txBody>
          <a:bodyPr wrap="none">
            <a:spAutoFit/>
          </a:bodyPr>
          <a:lstStyle/>
          <a:p>
            <a:r>
              <a:rPr lang="en-US" sz="933" dirty="0"/>
              <a:t>Internet Connection through internet</a:t>
            </a:r>
          </a:p>
        </p:txBody>
      </p:sp>
      <p:cxnSp>
        <p:nvCxnSpPr>
          <p:cNvPr id="280" name="Straight Arrow Connector 279"/>
          <p:cNvCxnSpPr>
            <a:cxnSpLocks/>
            <a:stCxn id="413" idx="3"/>
            <a:endCxn id="128" idx="1"/>
          </p:cNvCxnSpPr>
          <p:nvPr/>
        </p:nvCxnSpPr>
        <p:spPr>
          <a:xfrm flipV="1">
            <a:off x="2509309" y="1240415"/>
            <a:ext cx="681563" cy="515556"/>
          </a:xfrm>
          <a:prstGeom prst="straightConnector1">
            <a:avLst/>
          </a:prstGeom>
          <a:ln w="38100">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a:cxnSpLocks/>
            <a:stCxn id="413" idx="3"/>
            <a:endCxn id="220" idx="0"/>
          </p:cNvCxnSpPr>
          <p:nvPr/>
        </p:nvCxnSpPr>
        <p:spPr>
          <a:xfrm>
            <a:off x="2509309" y="1755971"/>
            <a:ext cx="801813" cy="2259270"/>
          </a:xfrm>
          <a:prstGeom prst="straightConnector1">
            <a:avLst/>
          </a:prstGeom>
          <a:ln w="19050">
            <a:solidFill>
              <a:srgbClr val="FF0000"/>
            </a:solidFill>
            <a:prstDash val="lgDashDot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3" name="Rectangle 292"/>
          <p:cNvSpPr/>
          <p:nvPr/>
        </p:nvSpPr>
        <p:spPr>
          <a:xfrm>
            <a:off x="5783447" y="3089235"/>
            <a:ext cx="1325963" cy="205121"/>
          </a:xfrm>
          <a:prstGeom prst="rect">
            <a:avLst/>
          </a:prstGeom>
        </p:spPr>
        <p:txBody>
          <a:bodyPr wrap="square">
            <a:spAutoFit/>
          </a:bodyPr>
          <a:lstStyle/>
          <a:p>
            <a:r>
              <a:rPr lang="en-US" sz="733" dirty="0"/>
              <a:t>VN-M01-PRD-N01-S01</a:t>
            </a:r>
          </a:p>
        </p:txBody>
      </p:sp>
      <p:sp>
        <p:nvSpPr>
          <p:cNvPr id="370" name="Rectangle 369"/>
          <p:cNvSpPr/>
          <p:nvPr/>
        </p:nvSpPr>
        <p:spPr>
          <a:xfrm>
            <a:off x="1083933" y="1050683"/>
            <a:ext cx="1206363" cy="317908"/>
          </a:xfrm>
          <a:prstGeom prst="rect">
            <a:avLst/>
          </a:prstGeom>
        </p:spPr>
        <p:txBody>
          <a:bodyPr wrap="square">
            <a:spAutoFit/>
          </a:bodyPr>
          <a:lstStyle/>
          <a:p>
            <a:r>
              <a:rPr lang="en-US" sz="733" dirty="0">
                <a:solidFill>
                  <a:schemeClr val="tx2"/>
                </a:solidFill>
              </a:rPr>
              <a:t>External public prod URLs</a:t>
            </a:r>
          </a:p>
        </p:txBody>
      </p:sp>
      <p:pic>
        <p:nvPicPr>
          <p:cNvPr id="66" name="Picture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7480" y="3103994"/>
            <a:ext cx="335948" cy="335948"/>
          </a:xfrm>
          <a:prstGeom prst="rect">
            <a:avLst/>
          </a:prstGeom>
        </p:spPr>
      </p:pic>
      <p:sp>
        <p:nvSpPr>
          <p:cNvPr id="374" name="Rectangle 373"/>
          <p:cNvSpPr/>
          <p:nvPr/>
        </p:nvSpPr>
        <p:spPr>
          <a:xfrm>
            <a:off x="161856" y="4319194"/>
            <a:ext cx="1206363" cy="317908"/>
          </a:xfrm>
          <a:prstGeom prst="rect">
            <a:avLst/>
          </a:prstGeom>
        </p:spPr>
        <p:txBody>
          <a:bodyPr wrap="square">
            <a:spAutoFit/>
          </a:bodyPr>
          <a:lstStyle/>
          <a:p>
            <a:r>
              <a:rPr lang="en-US" sz="733" dirty="0">
                <a:solidFill>
                  <a:schemeClr val="tx2"/>
                </a:solidFill>
              </a:rPr>
              <a:t>Internal Private prod URLs</a:t>
            </a:r>
          </a:p>
        </p:txBody>
      </p:sp>
      <p:sp>
        <p:nvSpPr>
          <p:cNvPr id="375" name="Rectangle 374"/>
          <p:cNvSpPr/>
          <p:nvPr/>
        </p:nvSpPr>
        <p:spPr>
          <a:xfrm>
            <a:off x="189565" y="3741108"/>
            <a:ext cx="951731" cy="430695"/>
          </a:xfrm>
          <a:prstGeom prst="rect">
            <a:avLst/>
          </a:prstGeom>
        </p:spPr>
        <p:txBody>
          <a:bodyPr wrap="square">
            <a:spAutoFit/>
          </a:bodyPr>
          <a:lstStyle/>
          <a:p>
            <a:r>
              <a:rPr lang="en-US" sz="733" dirty="0">
                <a:solidFill>
                  <a:schemeClr val="tx2"/>
                </a:solidFill>
              </a:rPr>
              <a:t>DNS Resolution </a:t>
            </a:r>
          </a:p>
          <a:p>
            <a:r>
              <a:rPr lang="en-US" sz="733" dirty="0">
                <a:solidFill>
                  <a:schemeClr val="tx2"/>
                </a:solidFill>
              </a:rPr>
              <a:t>A record Decide where to redirect</a:t>
            </a:r>
          </a:p>
        </p:txBody>
      </p:sp>
      <p:sp>
        <p:nvSpPr>
          <p:cNvPr id="115" name="Rectangle 114"/>
          <p:cNvSpPr/>
          <p:nvPr/>
        </p:nvSpPr>
        <p:spPr>
          <a:xfrm>
            <a:off x="11097322" y="52619"/>
            <a:ext cx="846707" cy="235898"/>
          </a:xfrm>
          <a:prstGeom prst="rect">
            <a:avLst/>
          </a:prstGeom>
        </p:spPr>
        <p:txBody>
          <a:bodyPr wrap="none">
            <a:spAutoFit/>
          </a:bodyPr>
          <a:lstStyle/>
          <a:p>
            <a:r>
              <a:rPr lang="en-US" sz="933" dirty="0"/>
              <a:t>Primary flow</a:t>
            </a:r>
          </a:p>
        </p:txBody>
      </p:sp>
      <p:sp>
        <p:nvSpPr>
          <p:cNvPr id="116" name="Rectangle 115"/>
          <p:cNvSpPr/>
          <p:nvPr/>
        </p:nvSpPr>
        <p:spPr>
          <a:xfrm>
            <a:off x="11097322" y="271102"/>
            <a:ext cx="646331" cy="235898"/>
          </a:xfrm>
          <a:prstGeom prst="rect">
            <a:avLst/>
          </a:prstGeom>
        </p:spPr>
        <p:txBody>
          <a:bodyPr wrap="none">
            <a:spAutoFit/>
          </a:bodyPr>
          <a:lstStyle/>
          <a:p>
            <a:r>
              <a:rPr lang="en-US" sz="933" dirty="0"/>
              <a:t>DR Flow</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8788" y="1290379"/>
            <a:ext cx="260102" cy="260102"/>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07158" y="2013300"/>
            <a:ext cx="260102" cy="260102"/>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68160" y="240582"/>
            <a:ext cx="260102" cy="260102"/>
          </a:xfrm>
          <a:prstGeom prst="rect">
            <a:avLst/>
          </a:prstGeom>
        </p:spPr>
      </p:pic>
      <p:pic>
        <p:nvPicPr>
          <p:cNvPr id="122" name="Picture 1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59876" y="10644"/>
            <a:ext cx="260102" cy="260102"/>
          </a:xfrm>
          <a:prstGeom prst="rect">
            <a:avLst/>
          </a:prstGeom>
        </p:spPr>
      </p:pic>
      <p:sp>
        <p:nvSpPr>
          <p:cNvPr id="121" name="Rectangle 120"/>
          <p:cNvSpPr/>
          <p:nvPr/>
        </p:nvSpPr>
        <p:spPr>
          <a:xfrm>
            <a:off x="3029445" y="2184858"/>
            <a:ext cx="1830070" cy="655993"/>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123" name="Rectangle 122"/>
          <p:cNvSpPr/>
          <p:nvPr/>
        </p:nvSpPr>
        <p:spPr>
          <a:xfrm>
            <a:off x="2963914" y="2156840"/>
            <a:ext cx="1356279" cy="194990"/>
          </a:xfrm>
          <a:prstGeom prst="rect">
            <a:avLst/>
          </a:prstGeom>
        </p:spPr>
        <p:txBody>
          <a:bodyPr wrap="square">
            <a:spAutoFit/>
          </a:bodyPr>
          <a:lstStyle/>
          <a:p>
            <a:r>
              <a:rPr lang="en-US" sz="667" dirty="0" err="1"/>
              <a:t>GatewaySubne</a:t>
            </a:r>
            <a:endParaRPr lang="en-US" sz="667" dirty="0"/>
          </a:p>
        </p:txBody>
      </p:sp>
      <p:sp>
        <p:nvSpPr>
          <p:cNvPr id="124" name="Rectangle 123"/>
          <p:cNvSpPr/>
          <p:nvPr/>
        </p:nvSpPr>
        <p:spPr>
          <a:xfrm>
            <a:off x="3060274" y="839507"/>
            <a:ext cx="1799241" cy="563003"/>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125" name="Rectangle 124"/>
          <p:cNvSpPr/>
          <p:nvPr/>
        </p:nvSpPr>
        <p:spPr>
          <a:xfrm>
            <a:off x="3010212" y="829781"/>
            <a:ext cx="1964010" cy="194990"/>
          </a:xfrm>
          <a:prstGeom prst="rect">
            <a:avLst/>
          </a:prstGeom>
        </p:spPr>
        <p:txBody>
          <a:bodyPr wrap="square">
            <a:spAutoFit/>
          </a:bodyPr>
          <a:lstStyle/>
          <a:p>
            <a:r>
              <a:rPr lang="en-US" sz="667" dirty="0"/>
              <a:t>SN-M01-PRD-AppGWExt-01</a:t>
            </a:r>
          </a:p>
        </p:txBody>
      </p:sp>
      <p:pic>
        <p:nvPicPr>
          <p:cNvPr id="126" name="Picture 1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3186" y="2431391"/>
            <a:ext cx="203710" cy="203710"/>
          </a:xfrm>
          <a:prstGeom prst="rect">
            <a:avLst/>
          </a:prstGeom>
        </p:spPr>
      </p:pic>
      <p:sp>
        <p:nvSpPr>
          <p:cNvPr id="127" name="Rectangle 126"/>
          <p:cNvSpPr/>
          <p:nvPr/>
        </p:nvSpPr>
        <p:spPr>
          <a:xfrm>
            <a:off x="3372013" y="2419628"/>
            <a:ext cx="1380332" cy="297646"/>
          </a:xfrm>
          <a:prstGeom prst="rect">
            <a:avLst/>
          </a:prstGeom>
        </p:spPr>
        <p:txBody>
          <a:bodyPr wrap="square">
            <a:spAutoFit/>
          </a:bodyPr>
          <a:lstStyle/>
          <a:p>
            <a:r>
              <a:rPr lang="en-US" sz="667" dirty="0"/>
              <a:t>ER-Dublin-M01-Gateway-S01</a:t>
            </a:r>
          </a:p>
          <a:p>
            <a:r>
              <a:rPr lang="en-US" sz="667" dirty="0"/>
              <a:t>SKU: ErGW1Az</a:t>
            </a:r>
          </a:p>
        </p:txBody>
      </p:sp>
      <p:pic>
        <p:nvPicPr>
          <p:cNvPr id="128" name="Picture 1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90872" y="1120165"/>
            <a:ext cx="240500" cy="240500"/>
          </a:xfrm>
          <a:prstGeom prst="rect">
            <a:avLst/>
          </a:prstGeom>
        </p:spPr>
      </p:pic>
      <p:sp>
        <p:nvSpPr>
          <p:cNvPr id="130" name="Rectangle 129"/>
          <p:cNvSpPr/>
          <p:nvPr/>
        </p:nvSpPr>
        <p:spPr>
          <a:xfrm>
            <a:off x="4929077" y="838380"/>
            <a:ext cx="2063035" cy="618845"/>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131" name="Rectangle 130"/>
          <p:cNvSpPr/>
          <p:nvPr/>
        </p:nvSpPr>
        <p:spPr>
          <a:xfrm>
            <a:off x="4872784" y="804638"/>
            <a:ext cx="1954596" cy="194990"/>
          </a:xfrm>
          <a:prstGeom prst="rect">
            <a:avLst/>
          </a:prstGeom>
        </p:spPr>
        <p:txBody>
          <a:bodyPr wrap="square">
            <a:spAutoFit/>
          </a:bodyPr>
          <a:lstStyle/>
          <a:p>
            <a:r>
              <a:rPr lang="en-US" sz="667" dirty="0"/>
              <a:t>SN-M01-PRD-EXTFWFend-01</a:t>
            </a:r>
          </a:p>
        </p:txBody>
      </p:sp>
      <p:sp>
        <p:nvSpPr>
          <p:cNvPr id="132" name="Rectangle 131"/>
          <p:cNvSpPr/>
          <p:nvPr/>
        </p:nvSpPr>
        <p:spPr>
          <a:xfrm>
            <a:off x="5554669" y="1013041"/>
            <a:ext cx="1220124" cy="400302"/>
          </a:xfrm>
          <a:prstGeom prst="rect">
            <a:avLst/>
          </a:prstGeom>
        </p:spPr>
        <p:txBody>
          <a:bodyPr wrap="square">
            <a:spAutoFit/>
          </a:bodyPr>
          <a:lstStyle/>
          <a:p>
            <a:r>
              <a:rPr lang="en-US" sz="667" dirty="0" err="1"/>
              <a:t>NorthSouthFirewall</a:t>
            </a:r>
            <a:endParaRPr lang="en-US" sz="667" dirty="0"/>
          </a:p>
          <a:p>
            <a:r>
              <a:rPr lang="en-US" sz="667" dirty="0"/>
              <a:t>D4s v3(4C/16GB)</a:t>
            </a:r>
          </a:p>
          <a:p>
            <a:r>
              <a:rPr lang="en-US" sz="667" dirty="0"/>
              <a:t>Security Firewall – R80.30</a:t>
            </a:r>
          </a:p>
        </p:txBody>
      </p:sp>
      <p:sp>
        <p:nvSpPr>
          <p:cNvPr id="133" name="Rectangle 132"/>
          <p:cNvSpPr/>
          <p:nvPr/>
        </p:nvSpPr>
        <p:spPr>
          <a:xfrm>
            <a:off x="4931532" y="1523944"/>
            <a:ext cx="2063035" cy="411043"/>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r>
              <a:rPr lang="en-GB" sz="667" kern="0">
                <a:solidFill>
                  <a:prstClr val="white"/>
                </a:solidFill>
                <a:latin typeface="Calibri" panose="020F0502020204030204"/>
              </a:rPr>
              <a:t>UDR redirect through firewall</a:t>
            </a:r>
          </a:p>
        </p:txBody>
      </p:sp>
      <p:sp>
        <p:nvSpPr>
          <p:cNvPr id="134" name="Rectangle 133"/>
          <p:cNvSpPr/>
          <p:nvPr/>
        </p:nvSpPr>
        <p:spPr>
          <a:xfrm>
            <a:off x="4875238" y="1505163"/>
            <a:ext cx="2000801" cy="194990"/>
          </a:xfrm>
          <a:prstGeom prst="rect">
            <a:avLst/>
          </a:prstGeom>
        </p:spPr>
        <p:txBody>
          <a:bodyPr wrap="square">
            <a:spAutoFit/>
          </a:bodyPr>
          <a:lstStyle/>
          <a:p>
            <a:r>
              <a:rPr lang="en-US" sz="667" dirty="0"/>
              <a:t>SN-M01-PRD-EXTFWBend-01(10.108.1.32/27)</a:t>
            </a:r>
          </a:p>
        </p:txBody>
      </p:sp>
      <p:pic>
        <p:nvPicPr>
          <p:cNvPr id="135" name="Picture 134"/>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Layer>
                </a14:imgProps>
              </a:ext>
              <a:ext uri="{28A0092B-C50C-407E-A947-70E740481C1C}">
                <a14:useLocalDpi xmlns:a14="http://schemas.microsoft.com/office/drawing/2010/main" val="0"/>
              </a:ext>
            </a:extLst>
          </a:blip>
          <a:stretch>
            <a:fillRect/>
          </a:stretch>
        </p:blipFill>
        <p:spPr>
          <a:xfrm>
            <a:off x="5212754" y="969450"/>
            <a:ext cx="273393" cy="273393"/>
          </a:xfrm>
          <a:prstGeom prst="rect">
            <a:avLst/>
          </a:prstGeom>
        </p:spPr>
      </p:pic>
      <p:pic>
        <p:nvPicPr>
          <p:cNvPr id="136" name="Picture 1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01400" y="1724425"/>
            <a:ext cx="196483" cy="196483"/>
          </a:xfrm>
          <a:prstGeom prst="rect">
            <a:avLst/>
          </a:prstGeom>
        </p:spPr>
      </p:pic>
      <p:pic>
        <p:nvPicPr>
          <p:cNvPr id="137" name="Picture 1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4700" y="1245501"/>
            <a:ext cx="196483" cy="196483"/>
          </a:xfrm>
          <a:prstGeom prst="rect">
            <a:avLst/>
          </a:prstGeom>
        </p:spPr>
      </p:pic>
      <p:cxnSp>
        <p:nvCxnSpPr>
          <p:cNvPr id="138" name="Elbow Connector 137"/>
          <p:cNvCxnSpPr>
            <a:endCxn id="136" idx="1"/>
          </p:cNvCxnSpPr>
          <p:nvPr/>
        </p:nvCxnSpPr>
        <p:spPr>
          <a:xfrm rot="16200000" flipH="1">
            <a:off x="5066463" y="1487730"/>
            <a:ext cx="617923" cy="51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endCxn id="137" idx="1"/>
          </p:cNvCxnSpPr>
          <p:nvPr/>
        </p:nvCxnSpPr>
        <p:spPr>
          <a:xfrm rot="16200000" flipH="1">
            <a:off x="5336402" y="1265446"/>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0" name="Picture 139"/>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Layer>
                </a14:imgProps>
              </a:ext>
              <a:ext uri="{28A0092B-C50C-407E-A947-70E740481C1C}">
                <a14:useLocalDpi xmlns:a14="http://schemas.microsoft.com/office/drawing/2010/main" val="0"/>
              </a:ext>
            </a:extLst>
          </a:blip>
          <a:stretch>
            <a:fillRect/>
          </a:stretch>
        </p:blipFill>
        <p:spPr>
          <a:xfrm>
            <a:off x="4928461" y="959896"/>
            <a:ext cx="273393" cy="273393"/>
          </a:xfrm>
          <a:prstGeom prst="rect">
            <a:avLst/>
          </a:prstGeom>
        </p:spPr>
      </p:pic>
      <p:pic>
        <p:nvPicPr>
          <p:cNvPr id="141" name="Picture 1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7106" y="1714870"/>
            <a:ext cx="196483" cy="196483"/>
          </a:xfrm>
          <a:prstGeom prst="rect">
            <a:avLst/>
          </a:prstGeom>
        </p:spPr>
      </p:pic>
      <p:pic>
        <p:nvPicPr>
          <p:cNvPr id="142" name="Picture 1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30407" y="1235947"/>
            <a:ext cx="196483" cy="196483"/>
          </a:xfrm>
          <a:prstGeom prst="rect">
            <a:avLst/>
          </a:prstGeom>
        </p:spPr>
      </p:pic>
      <p:cxnSp>
        <p:nvCxnSpPr>
          <p:cNvPr id="143" name="Elbow Connector 142"/>
          <p:cNvCxnSpPr>
            <a:endCxn id="141" idx="1"/>
          </p:cNvCxnSpPr>
          <p:nvPr/>
        </p:nvCxnSpPr>
        <p:spPr>
          <a:xfrm rot="16200000" flipH="1">
            <a:off x="4782170" y="1478176"/>
            <a:ext cx="617923" cy="51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Elbow Connector 143"/>
          <p:cNvCxnSpPr>
            <a:endCxn id="142" idx="1"/>
          </p:cNvCxnSpPr>
          <p:nvPr/>
        </p:nvCxnSpPr>
        <p:spPr>
          <a:xfrm rot="16200000" flipH="1">
            <a:off x="5052109" y="1255891"/>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Elbow Connector 148"/>
          <p:cNvCxnSpPr/>
          <p:nvPr/>
        </p:nvCxnSpPr>
        <p:spPr>
          <a:xfrm rot="16200000" flipH="1">
            <a:off x="4920682" y="1822100"/>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cxnSpLocks/>
            <a:stCxn id="66" idx="2"/>
            <a:endCxn id="185" idx="0"/>
          </p:cNvCxnSpPr>
          <p:nvPr/>
        </p:nvCxnSpPr>
        <p:spPr>
          <a:xfrm rot="5400000">
            <a:off x="243509" y="3776313"/>
            <a:ext cx="1348317" cy="675574"/>
          </a:xfrm>
          <a:prstGeom prst="bentConnector3">
            <a:avLst>
              <a:gd name="adj1" fmla="val 21517"/>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65697" y="1661382"/>
            <a:ext cx="1455350" cy="200055"/>
          </a:xfrm>
          <a:prstGeom prst="rect">
            <a:avLst/>
          </a:prstGeom>
        </p:spPr>
        <p:txBody>
          <a:bodyPr wrap="square">
            <a:spAutoFit/>
          </a:bodyPr>
          <a:lstStyle/>
          <a:p>
            <a:pPr algn="ctr"/>
            <a:r>
              <a:rPr lang="en-US" sz="700" dirty="0">
                <a:solidFill>
                  <a:srgbClr val="7030A0"/>
                </a:solidFill>
              </a:rPr>
              <a:t>UDR redirect through firewall</a:t>
            </a:r>
          </a:p>
        </p:txBody>
      </p:sp>
      <p:sp>
        <p:nvSpPr>
          <p:cNvPr id="211" name="Rectangle 210"/>
          <p:cNvSpPr/>
          <p:nvPr/>
        </p:nvSpPr>
        <p:spPr>
          <a:xfrm>
            <a:off x="2864952" y="3493447"/>
            <a:ext cx="4244459" cy="2575002"/>
          </a:xfrm>
          <a:prstGeom prst="rect">
            <a:avLst/>
          </a:pr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en-GB" sz="1200"/>
          </a:p>
        </p:txBody>
      </p:sp>
      <p:pic>
        <p:nvPicPr>
          <p:cNvPr id="212" name="Picture 2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7492" y="5886310"/>
            <a:ext cx="254000" cy="254000"/>
          </a:xfrm>
          <a:prstGeom prst="rect">
            <a:avLst/>
          </a:prstGeom>
        </p:spPr>
      </p:pic>
      <p:sp>
        <p:nvSpPr>
          <p:cNvPr id="213" name="Rectangle 212"/>
          <p:cNvSpPr/>
          <p:nvPr/>
        </p:nvSpPr>
        <p:spPr>
          <a:xfrm>
            <a:off x="5783447" y="5878011"/>
            <a:ext cx="1190695" cy="203852"/>
          </a:xfrm>
          <a:prstGeom prst="rect">
            <a:avLst/>
          </a:prstGeom>
        </p:spPr>
        <p:txBody>
          <a:bodyPr wrap="square">
            <a:spAutoFit/>
          </a:bodyPr>
          <a:lstStyle/>
          <a:p>
            <a:r>
              <a:rPr lang="en-US" sz="733" dirty="0"/>
              <a:t>VN-M01-PRD-N01-S01</a:t>
            </a:r>
          </a:p>
        </p:txBody>
      </p:sp>
      <p:sp>
        <p:nvSpPr>
          <p:cNvPr id="214" name="Rectangle 213"/>
          <p:cNvSpPr/>
          <p:nvPr/>
        </p:nvSpPr>
        <p:spPr>
          <a:xfrm>
            <a:off x="3029445" y="5079934"/>
            <a:ext cx="1830070" cy="655993"/>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215" name="Rectangle 214"/>
          <p:cNvSpPr/>
          <p:nvPr/>
        </p:nvSpPr>
        <p:spPr>
          <a:xfrm>
            <a:off x="2963914" y="5051916"/>
            <a:ext cx="1356279" cy="194990"/>
          </a:xfrm>
          <a:prstGeom prst="rect">
            <a:avLst/>
          </a:prstGeom>
        </p:spPr>
        <p:txBody>
          <a:bodyPr wrap="square">
            <a:spAutoFit/>
          </a:bodyPr>
          <a:lstStyle/>
          <a:p>
            <a:pPr algn="ctr"/>
            <a:r>
              <a:rPr lang="en-US" sz="667" dirty="0" err="1"/>
              <a:t>GatewaySubne</a:t>
            </a:r>
            <a:r>
              <a:rPr lang="en-US" sz="667" dirty="0"/>
              <a:t>(10.107.0.0/27)</a:t>
            </a:r>
          </a:p>
        </p:txBody>
      </p:sp>
      <p:sp>
        <p:nvSpPr>
          <p:cNvPr id="216" name="Rectangle 215"/>
          <p:cNvSpPr/>
          <p:nvPr/>
        </p:nvSpPr>
        <p:spPr>
          <a:xfrm>
            <a:off x="3060274" y="3734583"/>
            <a:ext cx="1799241" cy="563003"/>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217" name="Rectangle 216"/>
          <p:cNvSpPr/>
          <p:nvPr/>
        </p:nvSpPr>
        <p:spPr>
          <a:xfrm>
            <a:off x="3010212" y="3724857"/>
            <a:ext cx="1964010" cy="194990"/>
          </a:xfrm>
          <a:prstGeom prst="rect">
            <a:avLst/>
          </a:prstGeom>
        </p:spPr>
        <p:txBody>
          <a:bodyPr wrap="square">
            <a:spAutoFit/>
          </a:bodyPr>
          <a:lstStyle/>
          <a:p>
            <a:r>
              <a:rPr lang="en-US" sz="667" dirty="0"/>
              <a:t>SN-M04-PRD-AppGWExt-01(10.107.8.0/24)</a:t>
            </a:r>
          </a:p>
        </p:txBody>
      </p:sp>
      <p:pic>
        <p:nvPicPr>
          <p:cNvPr id="218" name="Picture 2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3186" y="5326467"/>
            <a:ext cx="203710" cy="203710"/>
          </a:xfrm>
          <a:prstGeom prst="rect">
            <a:avLst/>
          </a:prstGeom>
        </p:spPr>
      </p:pic>
      <p:sp>
        <p:nvSpPr>
          <p:cNvPr id="219" name="Rectangle 218"/>
          <p:cNvSpPr/>
          <p:nvPr/>
        </p:nvSpPr>
        <p:spPr>
          <a:xfrm>
            <a:off x="3372013" y="5314704"/>
            <a:ext cx="1433267" cy="400302"/>
          </a:xfrm>
          <a:prstGeom prst="rect">
            <a:avLst/>
          </a:prstGeom>
        </p:spPr>
        <p:txBody>
          <a:bodyPr wrap="square">
            <a:spAutoFit/>
          </a:bodyPr>
          <a:lstStyle/>
          <a:p>
            <a:r>
              <a:rPr lang="en-US" sz="667" dirty="0"/>
              <a:t>ER-Amsterdam-M04-Gateway-S01</a:t>
            </a:r>
          </a:p>
          <a:p>
            <a:r>
              <a:rPr lang="en-US" sz="667" dirty="0"/>
              <a:t>SKU: ErGW1Az</a:t>
            </a:r>
          </a:p>
        </p:txBody>
      </p:sp>
      <p:pic>
        <p:nvPicPr>
          <p:cNvPr id="220" name="Picture 2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90872" y="4015241"/>
            <a:ext cx="240500" cy="240500"/>
          </a:xfrm>
          <a:prstGeom prst="rect">
            <a:avLst/>
          </a:prstGeom>
        </p:spPr>
      </p:pic>
      <p:sp>
        <p:nvSpPr>
          <p:cNvPr id="221" name="Rectangle 220"/>
          <p:cNvSpPr/>
          <p:nvPr/>
        </p:nvSpPr>
        <p:spPr>
          <a:xfrm>
            <a:off x="3402843" y="4002236"/>
            <a:ext cx="1524831" cy="297646"/>
          </a:xfrm>
          <a:prstGeom prst="rect">
            <a:avLst/>
          </a:prstGeom>
        </p:spPr>
        <p:txBody>
          <a:bodyPr wrap="square">
            <a:spAutoFit/>
          </a:bodyPr>
          <a:lstStyle/>
          <a:p>
            <a:r>
              <a:rPr lang="en-US" sz="667" dirty="0"/>
              <a:t>AGW-EXTPRD-M01-PRD-S01-001</a:t>
            </a:r>
          </a:p>
          <a:p>
            <a:r>
              <a:rPr lang="en-US" sz="667" dirty="0"/>
              <a:t>Tier: WAF V2</a:t>
            </a:r>
          </a:p>
        </p:txBody>
      </p:sp>
      <p:sp>
        <p:nvSpPr>
          <p:cNvPr id="253" name="TextBox 252"/>
          <p:cNvSpPr txBox="1"/>
          <p:nvPr/>
        </p:nvSpPr>
        <p:spPr>
          <a:xfrm>
            <a:off x="11793468" y="1468322"/>
            <a:ext cx="430887" cy="1386317"/>
          </a:xfrm>
          <a:prstGeom prst="rect">
            <a:avLst/>
          </a:prstGeom>
          <a:noFill/>
        </p:spPr>
        <p:txBody>
          <a:bodyPr vert="vert270" wrap="square" rtlCol="0">
            <a:spAutoFit/>
          </a:bodyPr>
          <a:lstStyle/>
          <a:p>
            <a:pPr algn="r"/>
            <a:r>
              <a:rPr lang="en-GB" sz="1600" dirty="0">
                <a:solidFill>
                  <a:srgbClr val="840B55"/>
                </a:solidFill>
              </a:rPr>
              <a:t>Europe North </a:t>
            </a:r>
          </a:p>
        </p:txBody>
      </p:sp>
      <p:sp>
        <p:nvSpPr>
          <p:cNvPr id="254" name="TextBox 253"/>
          <p:cNvSpPr txBox="1"/>
          <p:nvPr/>
        </p:nvSpPr>
        <p:spPr>
          <a:xfrm>
            <a:off x="11748697" y="4010735"/>
            <a:ext cx="430887" cy="1386317"/>
          </a:xfrm>
          <a:prstGeom prst="rect">
            <a:avLst/>
          </a:prstGeom>
          <a:noFill/>
        </p:spPr>
        <p:txBody>
          <a:bodyPr vert="vert270" wrap="square" rtlCol="0">
            <a:spAutoFit/>
          </a:bodyPr>
          <a:lstStyle/>
          <a:p>
            <a:pPr algn="r"/>
            <a:r>
              <a:rPr lang="en-GB" sz="1600" dirty="0">
                <a:solidFill>
                  <a:srgbClr val="840B55"/>
                </a:solidFill>
              </a:rPr>
              <a:t>Europe West</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9487" y="4008272"/>
            <a:ext cx="260102" cy="260102"/>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1409" y="4537303"/>
            <a:ext cx="260102" cy="260102"/>
          </a:xfrm>
          <a:prstGeom prst="rect">
            <a:avLst/>
          </a:prstGeom>
        </p:spPr>
      </p:pic>
      <p:sp>
        <p:nvSpPr>
          <p:cNvPr id="129" name="Rectangle 128"/>
          <p:cNvSpPr/>
          <p:nvPr/>
        </p:nvSpPr>
        <p:spPr>
          <a:xfrm>
            <a:off x="3393672" y="1032971"/>
            <a:ext cx="1712690" cy="297646"/>
          </a:xfrm>
          <a:prstGeom prst="rect">
            <a:avLst/>
          </a:prstGeom>
        </p:spPr>
        <p:txBody>
          <a:bodyPr wrap="square">
            <a:spAutoFit/>
          </a:bodyPr>
          <a:lstStyle/>
          <a:p>
            <a:r>
              <a:rPr lang="en-US" sz="667" dirty="0"/>
              <a:t>AGW-EXTPRD-M01-PRD-S01-001</a:t>
            </a:r>
          </a:p>
          <a:p>
            <a:r>
              <a:rPr lang="en-US" sz="667" dirty="0"/>
              <a:t>Tier: WAF V2</a:t>
            </a:r>
          </a:p>
        </p:txBody>
      </p:sp>
      <p:cxnSp>
        <p:nvCxnSpPr>
          <p:cNvPr id="163" name="Straight Connector 162">
            <a:extLst>
              <a:ext uri="{FF2B5EF4-FFF2-40B4-BE49-F238E27FC236}">
                <a16:creationId xmlns:a16="http://schemas.microsoft.com/office/drawing/2014/main" id="{253BCC76-2589-4B54-9C7A-44026CF42BD6}"/>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AF463C23-0DA2-4E70-855D-AB241D9996E7}"/>
              </a:ext>
            </a:extLst>
          </p:cNvPr>
          <p:cNvSpPr/>
          <p:nvPr/>
        </p:nvSpPr>
        <p:spPr>
          <a:xfrm>
            <a:off x="4929068" y="2010735"/>
            <a:ext cx="2063035" cy="618845"/>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165" name="Rectangle 164">
            <a:extLst>
              <a:ext uri="{FF2B5EF4-FFF2-40B4-BE49-F238E27FC236}">
                <a16:creationId xmlns:a16="http://schemas.microsoft.com/office/drawing/2014/main" id="{EBF34FC7-E765-4C2E-A802-63A2AC5F2594}"/>
              </a:ext>
            </a:extLst>
          </p:cNvPr>
          <p:cNvSpPr/>
          <p:nvPr/>
        </p:nvSpPr>
        <p:spPr>
          <a:xfrm>
            <a:off x="4872775" y="1976993"/>
            <a:ext cx="2131302" cy="194990"/>
          </a:xfrm>
          <a:prstGeom prst="rect">
            <a:avLst/>
          </a:prstGeom>
        </p:spPr>
        <p:txBody>
          <a:bodyPr wrap="square">
            <a:spAutoFit/>
          </a:bodyPr>
          <a:lstStyle/>
          <a:p>
            <a:r>
              <a:rPr lang="en-US" sz="667" dirty="0"/>
              <a:t>SN-M01-PRD-INTFWFend01</a:t>
            </a:r>
          </a:p>
        </p:txBody>
      </p:sp>
      <p:sp>
        <p:nvSpPr>
          <p:cNvPr id="166" name="Rectangle 165">
            <a:extLst>
              <a:ext uri="{FF2B5EF4-FFF2-40B4-BE49-F238E27FC236}">
                <a16:creationId xmlns:a16="http://schemas.microsoft.com/office/drawing/2014/main" id="{8C38D996-8978-49D7-BD3C-3C9919638805}"/>
              </a:ext>
            </a:extLst>
          </p:cNvPr>
          <p:cNvSpPr/>
          <p:nvPr/>
        </p:nvSpPr>
        <p:spPr>
          <a:xfrm>
            <a:off x="5554660" y="2185396"/>
            <a:ext cx="1220124" cy="400302"/>
          </a:xfrm>
          <a:prstGeom prst="rect">
            <a:avLst/>
          </a:prstGeom>
        </p:spPr>
        <p:txBody>
          <a:bodyPr wrap="square">
            <a:spAutoFit/>
          </a:bodyPr>
          <a:lstStyle/>
          <a:p>
            <a:r>
              <a:rPr lang="en-US" sz="667" dirty="0" err="1"/>
              <a:t>EastWestFirewall</a:t>
            </a:r>
            <a:endParaRPr lang="en-US" sz="667" dirty="0"/>
          </a:p>
          <a:p>
            <a:r>
              <a:rPr lang="en-US" sz="667" dirty="0"/>
              <a:t>D4s v3(4C/16GB)</a:t>
            </a:r>
          </a:p>
          <a:p>
            <a:r>
              <a:rPr lang="en-US" sz="667" dirty="0"/>
              <a:t>Security Firewall – R80.30</a:t>
            </a:r>
          </a:p>
        </p:txBody>
      </p:sp>
      <p:sp>
        <p:nvSpPr>
          <p:cNvPr id="169" name="Rectangle 168">
            <a:extLst>
              <a:ext uri="{FF2B5EF4-FFF2-40B4-BE49-F238E27FC236}">
                <a16:creationId xmlns:a16="http://schemas.microsoft.com/office/drawing/2014/main" id="{93510ED1-6F06-43CD-B87B-913D583E1FFE}"/>
              </a:ext>
            </a:extLst>
          </p:cNvPr>
          <p:cNvSpPr/>
          <p:nvPr/>
        </p:nvSpPr>
        <p:spPr>
          <a:xfrm>
            <a:off x="4931523" y="2696299"/>
            <a:ext cx="2063035" cy="411043"/>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r>
              <a:rPr lang="en-GB" sz="667" kern="0">
                <a:solidFill>
                  <a:prstClr val="white"/>
                </a:solidFill>
                <a:latin typeface="Calibri" panose="020F0502020204030204"/>
              </a:rPr>
              <a:t>UDR redirect through firewall</a:t>
            </a:r>
          </a:p>
        </p:txBody>
      </p:sp>
      <p:sp>
        <p:nvSpPr>
          <p:cNvPr id="170" name="Rectangle 169">
            <a:extLst>
              <a:ext uri="{FF2B5EF4-FFF2-40B4-BE49-F238E27FC236}">
                <a16:creationId xmlns:a16="http://schemas.microsoft.com/office/drawing/2014/main" id="{9A5B9CE6-95F5-4F90-951D-61E3B5F656F4}"/>
              </a:ext>
            </a:extLst>
          </p:cNvPr>
          <p:cNvSpPr/>
          <p:nvPr/>
        </p:nvSpPr>
        <p:spPr>
          <a:xfrm>
            <a:off x="4875229" y="2677518"/>
            <a:ext cx="2000801" cy="194990"/>
          </a:xfrm>
          <a:prstGeom prst="rect">
            <a:avLst/>
          </a:prstGeom>
        </p:spPr>
        <p:txBody>
          <a:bodyPr wrap="square">
            <a:spAutoFit/>
          </a:bodyPr>
          <a:lstStyle/>
          <a:p>
            <a:r>
              <a:rPr lang="en-US" sz="667" dirty="0"/>
              <a:t>SN-M01-PRD-EXTFWBend-01</a:t>
            </a:r>
          </a:p>
        </p:txBody>
      </p:sp>
      <p:pic>
        <p:nvPicPr>
          <p:cNvPr id="171" name="Picture 170">
            <a:extLst>
              <a:ext uri="{FF2B5EF4-FFF2-40B4-BE49-F238E27FC236}">
                <a16:creationId xmlns:a16="http://schemas.microsoft.com/office/drawing/2014/main" id="{197EBD56-9499-48CB-A6E7-8ED42613828B}"/>
              </a:ext>
            </a:extLst>
          </p:cNvPr>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Layer>
                </a14:imgProps>
              </a:ext>
              <a:ext uri="{28A0092B-C50C-407E-A947-70E740481C1C}">
                <a14:useLocalDpi xmlns:a14="http://schemas.microsoft.com/office/drawing/2010/main" val="0"/>
              </a:ext>
            </a:extLst>
          </a:blip>
          <a:stretch>
            <a:fillRect/>
          </a:stretch>
        </p:blipFill>
        <p:spPr>
          <a:xfrm>
            <a:off x="5212745" y="2141805"/>
            <a:ext cx="273393" cy="273393"/>
          </a:xfrm>
          <a:prstGeom prst="rect">
            <a:avLst/>
          </a:prstGeom>
        </p:spPr>
      </p:pic>
      <p:pic>
        <p:nvPicPr>
          <p:cNvPr id="172" name="Picture 171">
            <a:extLst>
              <a:ext uri="{FF2B5EF4-FFF2-40B4-BE49-F238E27FC236}">
                <a16:creationId xmlns:a16="http://schemas.microsoft.com/office/drawing/2014/main" id="{141FE268-84A3-4A98-9C19-679EB0C478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01391" y="2896780"/>
            <a:ext cx="196483" cy="196483"/>
          </a:xfrm>
          <a:prstGeom prst="rect">
            <a:avLst/>
          </a:prstGeom>
        </p:spPr>
      </p:pic>
      <p:pic>
        <p:nvPicPr>
          <p:cNvPr id="173" name="Picture 172">
            <a:extLst>
              <a:ext uri="{FF2B5EF4-FFF2-40B4-BE49-F238E27FC236}">
                <a16:creationId xmlns:a16="http://schemas.microsoft.com/office/drawing/2014/main" id="{E93E4FF7-459C-4BF2-B7B2-A92CE55E052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4691" y="2417856"/>
            <a:ext cx="196483" cy="196483"/>
          </a:xfrm>
          <a:prstGeom prst="rect">
            <a:avLst/>
          </a:prstGeom>
        </p:spPr>
      </p:pic>
      <p:cxnSp>
        <p:nvCxnSpPr>
          <p:cNvPr id="174" name="Elbow Connector 137">
            <a:extLst>
              <a:ext uri="{FF2B5EF4-FFF2-40B4-BE49-F238E27FC236}">
                <a16:creationId xmlns:a16="http://schemas.microsoft.com/office/drawing/2014/main" id="{B55FEEA8-1550-4059-BEE4-99BD38A03C33}"/>
              </a:ext>
            </a:extLst>
          </p:cNvPr>
          <p:cNvCxnSpPr>
            <a:endCxn id="172" idx="1"/>
          </p:cNvCxnSpPr>
          <p:nvPr/>
        </p:nvCxnSpPr>
        <p:spPr>
          <a:xfrm rot="16200000" flipH="1">
            <a:off x="5066454" y="2660085"/>
            <a:ext cx="617923" cy="51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Elbow Connector 138">
            <a:extLst>
              <a:ext uri="{FF2B5EF4-FFF2-40B4-BE49-F238E27FC236}">
                <a16:creationId xmlns:a16="http://schemas.microsoft.com/office/drawing/2014/main" id="{2180A3A1-60FC-4C17-AF81-31CDCC00F3FB}"/>
              </a:ext>
            </a:extLst>
          </p:cNvPr>
          <p:cNvCxnSpPr>
            <a:endCxn id="173" idx="1"/>
          </p:cNvCxnSpPr>
          <p:nvPr/>
        </p:nvCxnSpPr>
        <p:spPr>
          <a:xfrm rot="16200000" flipH="1">
            <a:off x="5336393" y="2437801"/>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6" name="Picture 175">
            <a:extLst>
              <a:ext uri="{FF2B5EF4-FFF2-40B4-BE49-F238E27FC236}">
                <a16:creationId xmlns:a16="http://schemas.microsoft.com/office/drawing/2014/main" id="{C1E61EE1-6637-4335-B36E-31F0099B4927}"/>
              </a:ext>
            </a:extLst>
          </p:cNvPr>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Layer>
                </a14:imgProps>
              </a:ext>
              <a:ext uri="{28A0092B-C50C-407E-A947-70E740481C1C}">
                <a14:useLocalDpi xmlns:a14="http://schemas.microsoft.com/office/drawing/2010/main" val="0"/>
              </a:ext>
            </a:extLst>
          </a:blip>
          <a:stretch>
            <a:fillRect/>
          </a:stretch>
        </p:blipFill>
        <p:spPr>
          <a:xfrm>
            <a:off x="4928452" y="2132251"/>
            <a:ext cx="273393" cy="273393"/>
          </a:xfrm>
          <a:prstGeom prst="rect">
            <a:avLst/>
          </a:prstGeom>
        </p:spPr>
      </p:pic>
      <p:pic>
        <p:nvPicPr>
          <p:cNvPr id="177" name="Picture 176">
            <a:extLst>
              <a:ext uri="{FF2B5EF4-FFF2-40B4-BE49-F238E27FC236}">
                <a16:creationId xmlns:a16="http://schemas.microsoft.com/office/drawing/2014/main" id="{0BCFF2AC-B6A3-45CC-A23D-1906C6DB1B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17097" y="2887225"/>
            <a:ext cx="196483" cy="196483"/>
          </a:xfrm>
          <a:prstGeom prst="rect">
            <a:avLst/>
          </a:prstGeom>
        </p:spPr>
      </p:pic>
      <p:pic>
        <p:nvPicPr>
          <p:cNvPr id="178" name="Picture 177">
            <a:extLst>
              <a:ext uri="{FF2B5EF4-FFF2-40B4-BE49-F238E27FC236}">
                <a16:creationId xmlns:a16="http://schemas.microsoft.com/office/drawing/2014/main" id="{A5405D75-95BE-48AF-95E9-EF42F53EA83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30398" y="2408302"/>
            <a:ext cx="196483" cy="196483"/>
          </a:xfrm>
          <a:prstGeom prst="rect">
            <a:avLst/>
          </a:prstGeom>
        </p:spPr>
      </p:pic>
      <p:cxnSp>
        <p:nvCxnSpPr>
          <p:cNvPr id="179" name="Elbow Connector 142">
            <a:extLst>
              <a:ext uri="{FF2B5EF4-FFF2-40B4-BE49-F238E27FC236}">
                <a16:creationId xmlns:a16="http://schemas.microsoft.com/office/drawing/2014/main" id="{0136B14B-939F-4D55-A15A-8D2AAEDB53E5}"/>
              </a:ext>
            </a:extLst>
          </p:cNvPr>
          <p:cNvCxnSpPr>
            <a:endCxn id="177" idx="1"/>
          </p:cNvCxnSpPr>
          <p:nvPr/>
        </p:nvCxnSpPr>
        <p:spPr>
          <a:xfrm rot="16200000" flipH="1">
            <a:off x="4782161" y="2650531"/>
            <a:ext cx="617923" cy="51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43">
            <a:extLst>
              <a:ext uri="{FF2B5EF4-FFF2-40B4-BE49-F238E27FC236}">
                <a16:creationId xmlns:a16="http://schemas.microsoft.com/office/drawing/2014/main" id="{313BAF6C-110F-420A-B750-A2B033CC2E64}"/>
              </a:ext>
            </a:extLst>
          </p:cNvPr>
          <p:cNvCxnSpPr>
            <a:endCxn id="178" idx="1"/>
          </p:cNvCxnSpPr>
          <p:nvPr/>
        </p:nvCxnSpPr>
        <p:spPr>
          <a:xfrm rot="16200000" flipH="1">
            <a:off x="5052100" y="2428246"/>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Elbow Connector 148">
            <a:extLst>
              <a:ext uri="{FF2B5EF4-FFF2-40B4-BE49-F238E27FC236}">
                <a16:creationId xmlns:a16="http://schemas.microsoft.com/office/drawing/2014/main" id="{3AE63A94-BCD4-4EFE-9551-A9827FAED40C}"/>
              </a:ext>
            </a:extLst>
          </p:cNvPr>
          <p:cNvCxnSpPr/>
          <p:nvPr/>
        </p:nvCxnSpPr>
        <p:spPr>
          <a:xfrm rot="16200000" flipH="1">
            <a:off x="4920673" y="2994455"/>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9D89BCC9-6004-4A64-9C2D-265F3F83E1F9}"/>
              </a:ext>
            </a:extLst>
          </p:cNvPr>
          <p:cNvSpPr/>
          <p:nvPr/>
        </p:nvSpPr>
        <p:spPr>
          <a:xfrm>
            <a:off x="5465688" y="2833737"/>
            <a:ext cx="1455350" cy="200055"/>
          </a:xfrm>
          <a:prstGeom prst="rect">
            <a:avLst/>
          </a:prstGeom>
        </p:spPr>
        <p:txBody>
          <a:bodyPr wrap="square">
            <a:spAutoFit/>
          </a:bodyPr>
          <a:lstStyle/>
          <a:p>
            <a:pPr algn="ctr"/>
            <a:r>
              <a:rPr lang="en-US" sz="700" dirty="0">
                <a:solidFill>
                  <a:srgbClr val="7030A0"/>
                </a:solidFill>
              </a:rPr>
              <a:t>UDR redirect through firewall</a:t>
            </a:r>
          </a:p>
        </p:txBody>
      </p:sp>
      <p:sp>
        <p:nvSpPr>
          <p:cNvPr id="183" name="Rectangle 182">
            <a:extLst>
              <a:ext uri="{FF2B5EF4-FFF2-40B4-BE49-F238E27FC236}">
                <a16:creationId xmlns:a16="http://schemas.microsoft.com/office/drawing/2014/main" id="{56CFA6BF-AACF-4B2B-8C36-5E3F842FA546}"/>
              </a:ext>
            </a:extLst>
          </p:cNvPr>
          <p:cNvSpPr/>
          <p:nvPr/>
        </p:nvSpPr>
        <p:spPr>
          <a:xfrm>
            <a:off x="4941050" y="3543247"/>
            <a:ext cx="2063035" cy="618845"/>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184" name="Rectangle 183">
            <a:extLst>
              <a:ext uri="{FF2B5EF4-FFF2-40B4-BE49-F238E27FC236}">
                <a16:creationId xmlns:a16="http://schemas.microsoft.com/office/drawing/2014/main" id="{9EE79EC2-017A-4F94-AAFD-EF6D29473104}"/>
              </a:ext>
            </a:extLst>
          </p:cNvPr>
          <p:cNvSpPr/>
          <p:nvPr/>
        </p:nvSpPr>
        <p:spPr>
          <a:xfrm>
            <a:off x="5566642" y="3717908"/>
            <a:ext cx="1220124" cy="400302"/>
          </a:xfrm>
          <a:prstGeom prst="rect">
            <a:avLst/>
          </a:prstGeom>
        </p:spPr>
        <p:txBody>
          <a:bodyPr wrap="square">
            <a:spAutoFit/>
          </a:bodyPr>
          <a:lstStyle/>
          <a:p>
            <a:r>
              <a:rPr lang="en-US" sz="667" dirty="0" err="1"/>
              <a:t>NorthSouthFirewall</a:t>
            </a:r>
            <a:endParaRPr lang="en-US" sz="667" dirty="0"/>
          </a:p>
          <a:p>
            <a:r>
              <a:rPr lang="en-US" sz="667" dirty="0"/>
              <a:t>D4s v3(4C/16GB)</a:t>
            </a:r>
          </a:p>
          <a:p>
            <a:r>
              <a:rPr lang="en-US" sz="667" dirty="0"/>
              <a:t>Security Firewall – R80.30</a:t>
            </a:r>
          </a:p>
        </p:txBody>
      </p:sp>
      <p:sp>
        <p:nvSpPr>
          <p:cNvPr id="189" name="Rectangle 188">
            <a:extLst>
              <a:ext uri="{FF2B5EF4-FFF2-40B4-BE49-F238E27FC236}">
                <a16:creationId xmlns:a16="http://schemas.microsoft.com/office/drawing/2014/main" id="{A05362E6-04FF-41F8-8B76-5227EC6B26F2}"/>
              </a:ext>
            </a:extLst>
          </p:cNvPr>
          <p:cNvSpPr/>
          <p:nvPr/>
        </p:nvSpPr>
        <p:spPr>
          <a:xfrm>
            <a:off x="4943505" y="4228811"/>
            <a:ext cx="2063035" cy="411043"/>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r>
              <a:rPr lang="en-GB" sz="667" kern="0">
                <a:solidFill>
                  <a:prstClr val="white"/>
                </a:solidFill>
                <a:latin typeface="Calibri" panose="020F0502020204030204"/>
              </a:rPr>
              <a:t>UDR redirect through firewall</a:t>
            </a:r>
          </a:p>
        </p:txBody>
      </p:sp>
      <p:sp>
        <p:nvSpPr>
          <p:cNvPr id="190" name="Rectangle 189">
            <a:extLst>
              <a:ext uri="{FF2B5EF4-FFF2-40B4-BE49-F238E27FC236}">
                <a16:creationId xmlns:a16="http://schemas.microsoft.com/office/drawing/2014/main" id="{88E5F293-4873-4723-BB51-9006C8610301}"/>
              </a:ext>
            </a:extLst>
          </p:cNvPr>
          <p:cNvSpPr/>
          <p:nvPr/>
        </p:nvSpPr>
        <p:spPr>
          <a:xfrm>
            <a:off x="4887211" y="4210030"/>
            <a:ext cx="2000801" cy="194990"/>
          </a:xfrm>
          <a:prstGeom prst="rect">
            <a:avLst/>
          </a:prstGeom>
        </p:spPr>
        <p:txBody>
          <a:bodyPr wrap="square">
            <a:spAutoFit/>
          </a:bodyPr>
          <a:lstStyle/>
          <a:p>
            <a:r>
              <a:rPr lang="en-US" sz="667" dirty="0"/>
              <a:t>SN-M04-PRD-EXTFWBend-01</a:t>
            </a:r>
          </a:p>
        </p:txBody>
      </p:sp>
      <p:pic>
        <p:nvPicPr>
          <p:cNvPr id="191" name="Picture 190">
            <a:extLst>
              <a:ext uri="{FF2B5EF4-FFF2-40B4-BE49-F238E27FC236}">
                <a16:creationId xmlns:a16="http://schemas.microsoft.com/office/drawing/2014/main" id="{12EB99A1-C713-40FE-8786-5C8691AAE784}"/>
              </a:ext>
            </a:extLst>
          </p:cNvPr>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Layer>
                </a14:imgProps>
              </a:ext>
              <a:ext uri="{28A0092B-C50C-407E-A947-70E740481C1C}">
                <a14:useLocalDpi xmlns:a14="http://schemas.microsoft.com/office/drawing/2010/main" val="0"/>
              </a:ext>
            </a:extLst>
          </a:blip>
          <a:stretch>
            <a:fillRect/>
          </a:stretch>
        </p:blipFill>
        <p:spPr>
          <a:xfrm>
            <a:off x="5224727" y="3674317"/>
            <a:ext cx="273393" cy="273393"/>
          </a:xfrm>
          <a:prstGeom prst="rect">
            <a:avLst/>
          </a:prstGeom>
        </p:spPr>
      </p:pic>
      <p:pic>
        <p:nvPicPr>
          <p:cNvPr id="192" name="Picture 191">
            <a:extLst>
              <a:ext uri="{FF2B5EF4-FFF2-40B4-BE49-F238E27FC236}">
                <a16:creationId xmlns:a16="http://schemas.microsoft.com/office/drawing/2014/main" id="{9BF3DA4C-6FB5-40E2-89A4-BD537491D3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3373" y="4429292"/>
            <a:ext cx="196483" cy="196483"/>
          </a:xfrm>
          <a:prstGeom prst="rect">
            <a:avLst/>
          </a:prstGeom>
        </p:spPr>
      </p:pic>
      <p:pic>
        <p:nvPicPr>
          <p:cNvPr id="193" name="Picture 192">
            <a:extLst>
              <a:ext uri="{FF2B5EF4-FFF2-40B4-BE49-F238E27FC236}">
                <a16:creationId xmlns:a16="http://schemas.microsoft.com/office/drawing/2014/main" id="{708B4631-1403-41AE-A9A5-F9EB05ED95C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26673" y="3950368"/>
            <a:ext cx="196483" cy="196483"/>
          </a:xfrm>
          <a:prstGeom prst="rect">
            <a:avLst/>
          </a:prstGeom>
        </p:spPr>
      </p:pic>
      <p:cxnSp>
        <p:nvCxnSpPr>
          <p:cNvPr id="194" name="Elbow Connector 137">
            <a:extLst>
              <a:ext uri="{FF2B5EF4-FFF2-40B4-BE49-F238E27FC236}">
                <a16:creationId xmlns:a16="http://schemas.microsoft.com/office/drawing/2014/main" id="{088D25C8-0CAD-42D7-873D-FF5D51EF2878}"/>
              </a:ext>
            </a:extLst>
          </p:cNvPr>
          <p:cNvCxnSpPr>
            <a:endCxn id="192" idx="1"/>
          </p:cNvCxnSpPr>
          <p:nvPr/>
        </p:nvCxnSpPr>
        <p:spPr>
          <a:xfrm rot="16200000" flipH="1">
            <a:off x="5078436" y="4192597"/>
            <a:ext cx="617923" cy="51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5" name="Elbow Connector 138">
            <a:extLst>
              <a:ext uri="{FF2B5EF4-FFF2-40B4-BE49-F238E27FC236}">
                <a16:creationId xmlns:a16="http://schemas.microsoft.com/office/drawing/2014/main" id="{43AA6991-3D06-4FC7-9CCD-3313371651DC}"/>
              </a:ext>
            </a:extLst>
          </p:cNvPr>
          <p:cNvCxnSpPr>
            <a:endCxn id="193" idx="1"/>
          </p:cNvCxnSpPr>
          <p:nvPr/>
        </p:nvCxnSpPr>
        <p:spPr>
          <a:xfrm rot="16200000" flipH="1">
            <a:off x="5348375" y="3970313"/>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6" name="Picture 195">
            <a:extLst>
              <a:ext uri="{FF2B5EF4-FFF2-40B4-BE49-F238E27FC236}">
                <a16:creationId xmlns:a16="http://schemas.microsoft.com/office/drawing/2014/main" id="{6E55298A-044E-4876-BB92-9E34ABD76141}"/>
              </a:ext>
            </a:extLst>
          </p:cNvPr>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Layer>
                </a14:imgProps>
              </a:ext>
              <a:ext uri="{28A0092B-C50C-407E-A947-70E740481C1C}">
                <a14:useLocalDpi xmlns:a14="http://schemas.microsoft.com/office/drawing/2010/main" val="0"/>
              </a:ext>
            </a:extLst>
          </a:blip>
          <a:stretch>
            <a:fillRect/>
          </a:stretch>
        </p:blipFill>
        <p:spPr>
          <a:xfrm>
            <a:off x="4940434" y="3664763"/>
            <a:ext cx="273393" cy="273393"/>
          </a:xfrm>
          <a:prstGeom prst="rect">
            <a:avLst/>
          </a:prstGeom>
        </p:spPr>
      </p:pic>
      <p:pic>
        <p:nvPicPr>
          <p:cNvPr id="197" name="Picture 196">
            <a:extLst>
              <a:ext uri="{FF2B5EF4-FFF2-40B4-BE49-F238E27FC236}">
                <a16:creationId xmlns:a16="http://schemas.microsoft.com/office/drawing/2014/main" id="{2778C2E0-5F3E-4DFA-B0D8-56955167931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9079" y="4419737"/>
            <a:ext cx="196483" cy="196483"/>
          </a:xfrm>
          <a:prstGeom prst="rect">
            <a:avLst/>
          </a:prstGeom>
        </p:spPr>
      </p:pic>
      <p:pic>
        <p:nvPicPr>
          <p:cNvPr id="198" name="Picture 197">
            <a:extLst>
              <a:ext uri="{FF2B5EF4-FFF2-40B4-BE49-F238E27FC236}">
                <a16:creationId xmlns:a16="http://schemas.microsoft.com/office/drawing/2014/main" id="{CAED60EE-6CDE-47C5-94ED-A27A0104B7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42380" y="3940814"/>
            <a:ext cx="196483" cy="196483"/>
          </a:xfrm>
          <a:prstGeom prst="rect">
            <a:avLst/>
          </a:prstGeom>
        </p:spPr>
      </p:pic>
      <p:cxnSp>
        <p:nvCxnSpPr>
          <p:cNvPr id="199" name="Elbow Connector 142">
            <a:extLst>
              <a:ext uri="{FF2B5EF4-FFF2-40B4-BE49-F238E27FC236}">
                <a16:creationId xmlns:a16="http://schemas.microsoft.com/office/drawing/2014/main" id="{42EB3F53-5A28-4220-8E12-0EBF03BA7F05}"/>
              </a:ext>
            </a:extLst>
          </p:cNvPr>
          <p:cNvCxnSpPr>
            <a:endCxn id="197" idx="1"/>
          </p:cNvCxnSpPr>
          <p:nvPr/>
        </p:nvCxnSpPr>
        <p:spPr>
          <a:xfrm rot="16200000" flipH="1">
            <a:off x="4794143" y="4183043"/>
            <a:ext cx="617923" cy="51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Elbow Connector 143">
            <a:extLst>
              <a:ext uri="{FF2B5EF4-FFF2-40B4-BE49-F238E27FC236}">
                <a16:creationId xmlns:a16="http://schemas.microsoft.com/office/drawing/2014/main" id="{09E72ABE-A261-44DF-A31B-F512D1AFCB00}"/>
              </a:ext>
            </a:extLst>
          </p:cNvPr>
          <p:cNvCxnSpPr>
            <a:endCxn id="198" idx="1"/>
          </p:cNvCxnSpPr>
          <p:nvPr/>
        </p:nvCxnSpPr>
        <p:spPr>
          <a:xfrm rot="16200000" flipH="1">
            <a:off x="5064082" y="3960758"/>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48">
            <a:extLst>
              <a:ext uri="{FF2B5EF4-FFF2-40B4-BE49-F238E27FC236}">
                <a16:creationId xmlns:a16="http://schemas.microsoft.com/office/drawing/2014/main" id="{25B2B936-23FF-4A27-8E27-25B15E5BF483}"/>
              </a:ext>
            </a:extLst>
          </p:cNvPr>
          <p:cNvCxnSpPr/>
          <p:nvPr/>
        </p:nvCxnSpPr>
        <p:spPr>
          <a:xfrm rot="16200000" flipH="1">
            <a:off x="4932655" y="4526967"/>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2" name="Rectangle 201">
            <a:extLst>
              <a:ext uri="{FF2B5EF4-FFF2-40B4-BE49-F238E27FC236}">
                <a16:creationId xmlns:a16="http://schemas.microsoft.com/office/drawing/2014/main" id="{FA2BDE25-7C98-4C21-9120-879E5B7D4110}"/>
              </a:ext>
            </a:extLst>
          </p:cNvPr>
          <p:cNvSpPr/>
          <p:nvPr/>
        </p:nvSpPr>
        <p:spPr>
          <a:xfrm>
            <a:off x="5477670" y="4366249"/>
            <a:ext cx="1455350" cy="200055"/>
          </a:xfrm>
          <a:prstGeom prst="rect">
            <a:avLst/>
          </a:prstGeom>
        </p:spPr>
        <p:txBody>
          <a:bodyPr wrap="square">
            <a:spAutoFit/>
          </a:bodyPr>
          <a:lstStyle/>
          <a:p>
            <a:pPr algn="ctr"/>
            <a:r>
              <a:rPr lang="en-US" sz="700" dirty="0">
                <a:solidFill>
                  <a:srgbClr val="7030A0"/>
                </a:solidFill>
              </a:rPr>
              <a:t>UDR redirect through firewall</a:t>
            </a:r>
          </a:p>
        </p:txBody>
      </p:sp>
      <p:sp>
        <p:nvSpPr>
          <p:cNvPr id="203" name="Rectangle 202">
            <a:extLst>
              <a:ext uri="{FF2B5EF4-FFF2-40B4-BE49-F238E27FC236}">
                <a16:creationId xmlns:a16="http://schemas.microsoft.com/office/drawing/2014/main" id="{4F340491-3FC8-4719-9C42-518EF2EE7FE8}"/>
              </a:ext>
            </a:extLst>
          </p:cNvPr>
          <p:cNvSpPr/>
          <p:nvPr/>
        </p:nvSpPr>
        <p:spPr>
          <a:xfrm>
            <a:off x="4941041" y="4715602"/>
            <a:ext cx="2063035" cy="618845"/>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204" name="Rectangle 203">
            <a:extLst>
              <a:ext uri="{FF2B5EF4-FFF2-40B4-BE49-F238E27FC236}">
                <a16:creationId xmlns:a16="http://schemas.microsoft.com/office/drawing/2014/main" id="{1D69AFDA-29BF-44A0-9D9B-B48AC325A217}"/>
              </a:ext>
            </a:extLst>
          </p:cNvPr>
          <p:cNvSpPr/>
          <p:nvPr/>
        </p:nvSpPr>
        <p:spPr>
          <a:xfrm>
            <a:off x="4884748" y="4681860"/>
            <a:ext cx="1954596" cy="194990"/>
          </a:xfrm>
          <a:prstGeom prst="rect">
            <a:avLst/>
          </a:prstGeom>
        </p:spPr>
        <p:txBody>
          <a:bodyPr wrap="square">
            <a:spAutoFit/>
          </a:bodyPr>
          <a:lstStyle/>
          <a:p>
            <a:r>
              <a:rPr lang="en-US" sz="667" dirty="0"/>
              <a:t>SN-M04-PRD-INTFWFend-01</a:t>
            </a:r>
          </a:p>
        </p:txBody>
      </p:sp>
      <p:sp>
        <p:nvSpPr>
          <p:cNvPr id="205" name="Rectangle 204">
            <a:extLst>
              <a:ext uri="{FF2B5EF4-FFF2-40B4-BE49-F238E27FC236}">
                <a16:creationId xmlns:a16="http://schemas.microsoft.com/office/drawing/2014/main" id="{15A165B4-866F-492F-9A5F-BA27D288C37F}"/>
              </a:ext>
            </a:extLst>
          </p:cNvPr>
          <p:cNvSpPr/>
          <p:nvPr/>
        </p:nvSpPr>
        <p:spPr>
          <a:xfrm>
            <a:off x="5566633" y="4890263"/>
            <a:ext cx="1220124" cy="400302"/>
          </a:xfrm>
          <a:prstGeom prst="rect">
            <a:avLst/>
          </a:prstGeom>
        </p:spPr>
        <p:txBody>
          <a:bodyPr wrap="square">
            <a:spAutoFit/>
          </a:bodyPr>
          <a:lstStyle/>
          <a:p>
            <a:r>
              <a:rPr lang="en-US" sz="667" dirty="0" err="1"/>
              <a:t>EastWestFirewall</a:t>
            </a:r>
            <a:endParaRPr lang="en-US" sz="667" dirty="0"/>
          </a:p>
          <a:p>
            <a:r>
              <a:rPr lang="en-US" sz="667" dirty="0"/>
              <a:t>D4s v3(4C/16GB)</a:t>
            </a:r>
          </a:p>
          <a:p>
            <a:r>
              <a:rPr lang="en-US" sz="667" dirty="0"/>
              <a:t>Security Firewall – R80.30</a:t>
            </a:r>
          </a:p>
        </p:txBody>
      </p:sp>
      <p:sp>
        <p:nvSpPr>
          <p:cNvPr id="206" name="Rectangle 205">
            <a:extLst>
              <a:ext uri="{FF2B5EF4-FFF2-40B4-BE49-F238E27FC236}">
                <a16:creationId xmlns:a16="http://schemas.microsoft.com/office/drawing/2014/main" id="{E7F85078-1C21-4F4D-B2BE-95079DA1330E}"/>
              </a:ext>
            </a:extLst>
          </p:cNvPr>
          <p:cNvSpPr/>
          <p:nvPr/>
        </p:nvSpPr>
        <p:spPr>
          <a:xfrm>
            <a:off x="4943496" y="5401166"/>
            <a:ext cx="2063035" cy="411043"/>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r>
              <a:rPr lang="en-GB" sz="667" kern="0">
                <a:solidFill>
                  <a:prstClr val="white"/>
                </a:solidFill>
                <a:latin typeface="Calibri" panose="020F0502020204030204"/>
              </a:rPr>
              <a:t>UDR redirect through firewall</a:t>
            </a:r>
          </a:p>
        </p:txBody>
      </p:sp>
      <p:sp>
        <p:nvSpPr>
          <p:cNvPr id="207" name="Rectangle 206">
            <a:extLst>
              <a:ext uri="{FF2B5EF4-FFF2-40B4-BE49-F238E27FC236}">
                <a16:creationId xmlns:a16="http://schemas.microsoft.com/office/drawing/2014/main" id="{7C73C5C0-4308-4D4A-A3EB-82A1FCBB6B7E}"/>
              </a:ext>
            </a:extLst>
          </p:cNvPr>
          <p:cNvSpPr/>
          <p:nvPr/>
        </p:nvSpPr>
        <p:spPr>
          <a:xfrm>
            <a:off x="4887202" y="5382385"/>
            <a:ext cx="2000801" cy="194990"/>
          </a:xfrm>
          <a:prstGeom prst="rect">
            <a:avLst/>
          </a:prstGeom>
        </p:spPr>
        <p:txBody>
          <a:bodyPr wrap="square">
            <a:spAutoFit/>
          </a:bodyPr>
          <a:lstStyle/>
          <a:p>
            <a:r>
              <a:rPr lang="en-US" sz="667" dirty="0"/>
              <a:t>SN-M04-PRD-INTFWBend-01</a:t>
            </a:r>
          </a:p>
        </p:txBody>
      </p:sp>
      <p:pic>
        <p:nvPicPr>
          <p:cNvPr id="208" name="Picture 207">
            <a:extLst>
              <a:ext uri="{FF2B5EF4-FFF2-40B4-BE49-F238E27FC236}">
                <a16:creationId xmlns:a16="http://schemas.microsoft.com/office/drawing/2014/main" id="{831BAB84-483E-41C2-ABAC-D11A5B2746CA}"/>
              </a:ext>
            </a:extLst>
          </p:cNvPr>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Layer>
                </a14:imgProps>
              </a:ext>
              <a:ext uri="{28A0092B-C50C-407E-A947-70E740481C1C}">
                <a14:useLocalDpi xmlns:a14="http://schemas.microsoft.com/office/drawing/2010/main" val="0"/>
              </a:ext>
            </a:extLst>
          </a:blip>
          <a:stretch>
            <a:fillRect/>
          </a:stretch>
        </p:blipFill>
        <p:spPr>
          <a:xfrm>
            <a:off x="5224718" y="4846672"/>
            <a:ext cx="273393" cy="273393"/>
          </a:xfrm>
          <a:prstGeom prst="rect">
            <a:avLst/>
          </a:prstGeom>
        </p:spPr>
      </p:pic>
      <p:pic>
        <p:nvPicPr>
          <p:cNvPr id="209" name="Picture 208">
            <a:extLst>
              <a:ext uri="{FF2B5EF4-FFF2-40B4-BE49-F238E27FC236}">
                <a16:creationId xmlns:a16="http://schemas.microsoft.com/office/drawing/2014/main" id="{1FE96452-6319-4FE9-989C-548D36C1F7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3364" y="5601647"/>
            <a:ext cx="196483" cy="196483"/>
          </a:xfrm>
          <a:prstGeom prst="rect">
            <a:avLst/>
          </a:prstGeom>
        </p:spPr>
      </p:pic>
      <p:pic>
        <p:nvPicPr>
          <p:cNvPr id="210" name="Picture 209">
            <a:extLst>
              <a:ext uri="{FF2B5EF4-FFF2-40B4-BE49-F238E27FC236}">
                <a16:creationId xmlns:a16="http://schemas.microsoft.com/office/drawing/2014/main" id="{3A023E0D-3949-4D52-9D5E-4D207E174D6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26664" y="5122723"/>
            <a:ext cx="196483" cy="196483"/>
          </a:xfrm>
          <a:prstGeom prst="rect">
            <a:avLst/>
          </a:prstGeom>
        </p:spPr>
      </p:pic>
      <p:cxnSp>
        <p:nvCxnSpPr>
          <p:cNvPr id="229" name="Elbow Connector 137">
            <a:extLst>
              <a:ext uri="{FF2B5EF4-FFF2-40B4-BE49-F238E27FC236}">
                <a16:creationId xmlns:a16="http://schemas.microsoft.com/office/drawing/2014/main" id="{F349190D-6515-47F5-9220-9086912828FE}"/>
              </a:ext>
            </a:extLst>
          </p:cNvPr>
          <p:cNvCxnSpPr>
            <a:endCxn id="209" idx="1"/>
          </p:cNvCxnSpPr>
          <p:nvPr/>
        </p:nvCxnSpPr>
        <p:spPr>
          <a:xfrm rot="16200000" flipH="1">
            <a:off x="5078427" y="5364952"/>
            <a:ext cx="617923" cy="51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Elbow Connector 138">
            <a:extLst>
              <a:ext uri="{FF2B5EF4-FFF2-40B4-BE49-F238E27FC236}">
                <a16:creationId xmlns:a16="http://schemas.microsoft.com/office/drawing/2014/main" id="{3D546CDE-5B28-4740-9388-CA18C786E489}"/>
              </a:ext>
            </a:extLst>
          </p:cNvPr>
          <p:cNvCxnSpPr>
            <a:endCxn id="210" idx="1"/>
          </p:cNvCxnSpPr>
          <p:nvPr/>
        </p:nvCxnSpPr>
        <p:spPr>
          <a:xfrm rot="16200000" flipH="1">
            <a:off x="5348366" y="5142668"/>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4" name="Picture 233">
            <a:extLst>
              <a:ext uri="{FF2B5EF4-FFF2-40B4-BE49-F238E27FC236}">
                <a16:creationId xmlns:a16="http://schemas.microsoft.com/office/drawing/2014/main" id="{119D939F-D52C-40FF-BD90-D2895A657383}"/>
              </a:ext>
            </a:extLst>
          </p:cNvPr>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Layer>
                </a14:imgProps>
              </a:ext>
              <a:ext uri="{28A0092B-C50C-407E-A947-70E740481C1C}">
                <a14:useLocalDpi xmlns:a14="http://schemas.microsoft.com/office/drawing/2010/main" val="0"/>
              </a:ext>
            </a:extLst>
          </a:blip>
          <a:stretch>
            <a:fillRect/>
          </a:stretch>
        </p:blipFill>
        <p:spPr>
          <a:xfrm>
            <a:off x="4940425" y="4837118"/>
            <a:ext cx="273393" cy="273393"/>
          </a:xfrm>
          <a:prstGeom prst="rect">
            <a:avLst/>
          </a:prstGeom>
        </p:spPr>
      </p:pic>
      <p:pic>
        <p:nvPicPr>
          <p:cNvPr id="235" name="Picture 234">
            <a:extLst>
              <a:ext uri="{FF2B5EF4-FFF2-40B4-BE49-F238E27FC236}">
                <a16:creationId xmlns:a16="http://schemas.microsoft.com/office/drawing/2014/main" id="{72CD8739-55C9-476C-B636-39B95EC47DA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29070" y="5592092"/>
            <a:ext cx="196483" cy="196483"/>
          </a:xfrm>
          <a:prstGeom prst="rect">
            <a:avLst/>
          </a:prstGeom>
        </p:spPr>
      </p:pic>
      <p:pic>
        <p:nvPicPr>
          <p:cNvPr id="236" name="Picture 235">
            <a:extLst>
              <a:ext uri="{FF2B5EF4-FFF2-40B4-BE49-F238E27FC236}">
                <a16:creationId xmlns:a16="http://schemas.microsoft.com/office/drawing/2014/main" id="{A5E0D518-F5B7-47F2-9673-5303B27937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42371" y="5113169"/>
            <a:ext cx="196483" cy="196483"/>
          </a:xfrm>
          <a:prstGeom prst="rect">
            <a:avLst/>
          </a:prstGeom>
        </p:spPr>
      </p:pic>
      <p:cxnSp>
        <p:nvCxnSpPr>
          <p:cNvPr id="238" name="Elbow Connector 142">
            <a:extLst>
              <a:ext uri="{FF2B5EF4-FFF2-40B4-BE49-F238E27FC236}">
                <a16:creationId xmlns:a16="http://schemas.microsoft.com/office/drawing/2014/main" id="{665585C9-818F-4BB7-BC5D-FCEB0841D06B}"/>
              </a:ext>
            </a:extLst>
          </p:cNvPr>
          <p:cNvCxnSpPr>
            <a:endCxn id="235" idx="1"/>
          </p:cNvCxnSpPr>
          <p:nvPr/>
        </p:nvCxnSpPr>
        <p:spPr>
          <a:xfrm rot="16200000" flipH="1">
            <a:off x="4794134" y="5355398"/>
            <a:ext cx="617923" cy="51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Elbow Connector 143">
            <a:extLst>
              <a:ext uri="{FF2B5EF4-FFF2-40B4-BE49-F238E27FC236}">
                <a16:creationId xmlns:a16="http://schemas.microsoft.com/office/drawing/2014/main" id="{719C7323-F690-4055-B1BA-0D934435739B}"/>
              </a:ext>
            </a:extLst>
          </p:cNvPr>
          <p:cNvCxnSpPr>
            <a:endCxn id="236" idx="1"/>
          </p:cNvCxnSpPr>
          <p:nvPr/>
        </p:nvCxnSpPr>
        <p:spPr>
          <a:xfrm rot="16200000" flipH="1">
            <a:off x="5064073" y="5133113"/>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Elbow Connector 148">
            <a:extLst>
              <a:ext uri="{FF2B5EF4-FFF2-40B4-BE49-F238E27FC236}">
                <a16:creationId xmlns:a16="http://schemas.microsoft.com/office/drawing/2014/main" id="{6154CBA4-DD4B-4697-8502-C0030FDE70F7}"/>
              </a:ext>
            </a:extLst>
          </p:cNvPr>
          <p:cNvCxnSpPr/>
          <p:nvPr/>
        </p:nvCxnSpPr>
        <p:spPr>
          <a:xfrm rot="16200000" flipH="1">
            <a:off x="4932646" y="5699322"/>
            <a:ext cx="91344" cy="652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8E71EFAB-430C-4194-9006-59B55A70F719}"/>
              </a:ext>
            </a:extLst>
          </p:cNvPr>
          <p:cNvSpPr/>
          <p:nvPr/>
        </p:nvSpPr>
        <p:spPr>
          <a:xfrm>
            <a:off x="5477661" y="5538604"/>
            <a:ext cx="1455350" cy="200055"/>
          </a:xfrm>
          <a:prstGeom prst="rect">
            <a:avLst/>
          </a:prstGeom>
        </p:spPr>
        <p:txBody>
          <a:bodyPr wrap="square">
            <a:spAutoFit/>
          </a:bodyPr>
          <a:lstStyle/>
          <a:p>
            <a:pPr algn="ctr"/>
            <a:r>
              <a:rPr lang="en-US" sz="700" dirty="0">
                <a:solidFill>
                  <a:srgbClr val="7030A0"/>
                </a:solidFill>
              </a:rPr>
              <a:t>UDR redirect through firewall</a:t>
            </a:r>
          </a:p>
        </p:txBody>
      </p:sp>
      <p:sp>
        <p:nvSpPr>
          <p:cNvPr id="242" name="Rectangle 241">
            <a:extLst>
              <a:ext uri="{FF2B5EF4-FFF2-40B4-BE49-F238E27FC236}">
                <a16:creationId xmlns:a16="http://schemas.microsoft.com/office/drawing/2014/main" id="{88610B5D-6D7A-411E-84C2-ECA5F098D8D5}"/>
              </a:ext>
            </a:extLst>
          </p:cNvPr>
          <p:cNvSpPr/>
          <p:nvPr/>
        </p:nvSpPr>
        <p:spPr>
          <a:xfrm>
            <a:off x="4910304" y="3498965"/>
            <a:ext cx="1954596" cy="194990"/>
          </a:xfrm>
          <a:prstGeom prst="rect">
            <a:avLst/>
          </a:prstGeom>
        </p:spPr>
        <p:txBody>
          <a:bodyPr wrap="square">
            <a:spAutoFit/>
          </a:bodyPr>
          <a:lstStyle/>
          <a:p>
            <a:r>
              <a:rPr lang="en-US" sz="667" dirty="0"/>
              <a:t>SN-M04-PRD-EXTFWFend-01</a:t>
            </a:r>
          </a:p>
        </p:txBody>
      </p:sp>
      <p:sp>
        <p:nvSpPr>
          <p:cNvPr id="305" name="Rectangle 304">
            <a:extLst>
              <a:ext uri="{FF2B5EF4-FFF2-40B4-BE49-F238E27FC236}">
                <a16:creationId xmlns:a16="http://schemas.microsoft.com/office/drawing/2014/main" id="{ABFD7284-5545-484C-9496-CB5E928268BF}"/>
              </a:ext>
            </a:extLst>
          </p:cNvPr>
          <p:cNvSpPr/>
          <p:nvPr/>
        </p:nvSpPr>
        <p:spPr>
          <a:xfrm>
            <a:off x="8066155" y="780424"/>
            <a:ext cx="3573273" cy="1933899"/>
          </a:xfrm>
          <a:prstGeom prst="rect">
            <a:avLst/>
          </a:prstGeom>
          <a:noFill/>
          <a:ln w="12700" cap="flat" cmpd="sng" algn="ctr">
            <a:solidFill>
              <a:srgbClr val="5B9BD5">
                <a:shade val="50000"/>
              </a:srgbClr>
            </a:solidFill>
            <a:prstDash val="dash"/>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304815">
              <a:defRPr/>
            </a:pPr>
            <a:endParaRPr lang="en-GB" sz="1067" kern="0">
              <a:solidFill>
                <a:prstClr val="white"/>
              </a:solidFill>
              <a:latin typeface="Calibri" panose="020F0502020204030204"/>
            </a:endParaRPr>
          </a:p>
        </p:txBody>
      </p:sp>
      <p:pic>
        <p:nvPicPr>
          <p:cNvPr id="322" name="Picture 321">
            <a:extLst>
              <a:ext uri="{FF2B5EF4-FFF2-40B4-BE49-F238E27FC236}">
                <a16:creationId xmlns:a16="http://schemas.microsoft.com/office/drawing/2014/main" id="{6E0BD530-7842-4536-B8AF-700D11CDAC76}"/>
              </a:ext>
            </a:extLst>
          </p:cNvPr>
          <p:cNvPicPr>
            <a:picLocks noChangeAspect="1"/>
          </p:cNvPicPr>
          <p:nvPr/>
        </p:nvPicPr>
        <p:blipFill>
          <a:blip r:embed="rId15"/>
          <a:stretch>
            <a:fillRect/>
          </a:stretch>
        </p:blipFill>
        <p:spPr>
          <a:xfrm>
            <a:off x="11639427" y="587853"/>
            <a:ext cx="379775" cy="385143"/>
          </a:xfrm>
          <a:prstGeom prst="rect">
            <a:avLst/>
          </a:prstGeom>
        </p:spPr>
      </p:pic>
      <p:sp>
        <p:nvSpPr>
          <p:cNvPr id="323" name="Rectangle 322">
            <a:extLst>
              <a:ext uri="{FF2B5EF4-FFF2-40B4-BE49-F238E27FC236}">
                <a16:creationId xmlns:a16="http://schemas.microsoft.com/office/drawing/2014/main" id="{0C4AC94A-980B-4B91-80B2-0BDDC2208EE4}"/>
              </a:ext>
            </a:extLst>
          </p:cNvPr>
          <p:cNvSpPr/>
          <p:nvPr/>
        </p:nvSpPr>
        <p:spPr>
          <a:xfrm>
            <a:off x="10395807" y="2509203"/>
            <a:ext cx="1250096" cy="205121"/>
          </a:xfrm>
          <a:prstGeom prst="rect">
            <a:avLst/>
          </a:prstGeom>
        </p:spPr>
        <p:txBody>
          <a:bodyPr wrap="square">
            <a:spAutoFit/>
          </a:bodyPr>
          <a:lstStyle/>
          <a:p>
            <a:r>
              <a:rPr lang="en-US" sz="733" dirty="0"/>
              <a:t>VN-M01-PRD-N01-S02</a:t>
            </a:r>
          </a:p>
        </p:txBody>
      </p:sp>
      <p:pic>
        <p:nvPicPr>
          <p:cNvPr id="324" name="Picture 323">
            <a:extLst>
              <a:ext uri="{FF2B5EF4-FFF2-40B4-BE49-F238E27FC236}">
                <a16:creationId xmlns:a16="http://schemas.microsoft.com/office/drawing/2014/main" id="{011E3D09-5494-4D86-BF0A-D718038E48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21938" y="2566473"/>
            <a:ext cx="174062" cy="255524"/>
          </a:xfrm>
          <a:prstGeom prst="rect">
            <a:avLst/>
          </a:prstGeom>
          <a:solidFill>
            <a:schemeClr val="bg1"/>
          </a:solidFill>
        </p:spPr>
      </p:pic>
      <p:sp>
        <p:nvSpPr>
          <p:cNvPr id="325" name="Rectangle 324">
            <a:extLst>
              <a:ext uri="{FF2B5EF4-FFF2-40B4-BE49-F238E27FC236}">
                <a16:creationId xmlns:a16="http://schemas.microsoft.com/office/drawing/2014/main" id="{92C9F3C3-43DA-46A1-942F-013D076D5DA8}"/>
              </a:ext>
            </a:extLst>
          </p:cNvPr>
          <p:cNvSpPr/>
          <p:nvPr/>
        </p:nvSpPr>
        <p:spPr>
          <a:xfrm>
            <a:off x="7961318" y="714160"/>
            <a:ext cx="3872579" cy="277928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en-GB" sz="1200"/>
          </a:p>
        </p:txBody>
      </p:sp>
      <p:sp>
        <p:nvSpPr>
          <p:cNvPr id="336" name="Rectangle 335">
            <a:extLst>
              <a:ext uri="{FF2B5EF4-FFF2-40B4-BE49-F238E27FC236}">
                <a16:creationId xmlns:a16="http://schemas.microsoft.com/office/drawing/2014/main" id="{8C1094F6-41DB-4938-92D1-91A10D7A158F}"/>
              </a:ext>
            </a:extLst>
          </p:cNvPr>
          <p:cNvSpPr/>
          <p:nvPr/>
        </p:nvSpPr>
        <p:spPr>
          <a:xfrm>
            <a:off x="8066155" y="3885025"/>
            <a:ext cx="3573273" cy="2109272"/>
          </a:xfrm>
          <a:prstGeom prst="rect">
            <a:avLst/>
          </a:prstGeom>
          <a:noFill/>
          <a:ln w="12700" cap="flat" cmpd="sng" algn="ctr">
            <a:solidFill>
              <a:srgbClr val="5B9BD5">
                <a:shade val="50000"/>
              </a:srgbClr>
            </a:solidFill>
            <a:prstDash val="dash"/>
            <a:miter lim="800000"/>
          </a:ln>
          <a:effectLst/>
        </p:spPr>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304815">
              <a:defRPr/>
            </a:pPr>
            <a:endParaRPr lang="en-GB" sz="1067" kern="0">
              <a:solidFill>
                <a:prstClr val="white"/>
              </a:solidFill>
              <a:latin typeface="Calibri" panose="020F0502020204030204"/>
            </a:endParaRPr>
          </a:p>
        </p:txBody>
      </p:sp>
      <p:pic>
        <p:nvPicPr>
          <p:cNvPr id="337" name="Picture 336">
            <a:extLst>
              <a:ext uri="{FF2B5EF4-FFF2-40B4-BE49-F238E27FC236}">
                <a16:creationId xmlns:a16="http://schemas.microsoft.com/office/drawing/2014/main" id="{DA4B834E-28A4-4447-8E3D-70300124945B}"/>
              </a:ext>
            </a:extLst>
          </p:cNvPr>
          <p:cNvPicPr>
            <a:picLocks noChangeAspect="1"/>
          </p:cNvPicPr>
          <p:nvPr/>
        </p:nvPicPr>
        <p:blipFill>
          <a:blip r:embed="rId15"/>
          <a:stretch>
            <a:fillRect/>
          </a:stretch>
        </p:blipFill>
        <p:spPr>
          <a:xfrm>
            <a:off x="11639427" y="3652566"/>
            <a:ext cx="379775" cy="385143"/>
          </a:xfrm>
          <a:prstGeom prst="rect">
            <a:avLst/>
          </a:prstGeom>
        </p:spPr>
      </p:pic>
      <p:sp>
        <p:nvSpPr>
          <p:cNvPr id="354" name="Rectangle 353">
            <a:extLst>
              <a:ext uri="{FF2B5EF4-FFF2-40B4-BE49-F238E27FC236}">
                <a16:creationId xmlns:a16="http://schemas.microsoft.com/office/drawing/2014/main" id="{E62BAEF9-8214-4D0F-AFDD-B2375C2B72EF}"/>
              </a:ext>
            </a:extLst>
          </p:cNvPr>
          <p:cNvSpPr/>
          <p:nvPr/>
        </p:nvSpPr>
        <p:spPr>
          <a:xfrm>
            <a:off x="10472779" y="5812041"/>
            <a:ext cx="1135023" cy="205121"/>
          </a:xfrm>
          <a:prstGeom prst="rect">
            <a:avLst/>
          </a:prstGeom>
        </p:spPr>
        <p:txBody>
          <a:bodyPr wrap="square">
            <a:spAutoFit/>
          </a:bodyPr>
          <a:lstStyle/>
          <a:p>
            <a:r>
              <a:rPr lang="en-US" sz="733" dirty="0"/>
              <a:t>VN-M04-DR-N01-S06</a:t>
            </a:r>
          </a:p>
        </p:txBody>
      </p:sp>
      <p:pic>
        <p:nvPicPr>
          <p:cNvPr id="355" name="Picture 354">
            <a:extLst>
              <a:ext uri="{FF2B5EF4-FFF2-40B4-BE49-F238E27FC236}">
                <a16:creationId xmlns:a16="http://schemas.microsoft.com/office/drawing/2014/main" id="{11A2BFC8-B93B-48D7-BE02-6DA25383E1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21938" y="5859786"/>
            <a:ext cx="174062" cy="255524"/>
          </a:xfrm>
          <a:prstGeom prst="rect">
            <a:avLst/>
          </a:prstGeom>
          <a:solidFill>
            <a:schemeClr val="bg1"/>
          </a:solidFill>
        </p:spPr>
      </p:pic>
      <p:sp>
        <p:nvSpPr>
          <p:cNvPr id="356" name="Rectangle 355">
            <a:extLst>
              <a:ext uri="{FF2B5EF4-FFF2-40B4-BE49-F238E27FC236}">
                <a16:creationId xmlns:a16="http://schemas.microsoft.com/office/drawing/2014/main" id="{28FDF1BA-E3A4-4E3D-A5D9-E5E5C3486F1B}"/>
              </a:ext>
            </a:extLst>
          </p:cNvPr>
          <p:cNvSpPr/>
          <p:nvPr/>
        </p:nvSpPr>
        <p:spPr>
          <a:xfrm>
            <a:off x="7965143" y="3808505"/>
            <a:ext cx="3858149" cy="228910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lang="en-GB" sz="1200"/>
          </a:p>
        </p:txBody>
      </p:sp>
      <p:sp>
        <p:nvSpPr>
          <p:cNvPr id="357" name="Rectangle 356">
            <a:extLst>
              <a:ext uri="{FF2B5EF4-FFF2-40B4-BE49-F238E27FC236}">
                <a16:creationId xmlns:a16="http://schemas.microsoft.com/office/drawing/2014/main" id="{851A67B6-E47F-4C0C-A73D-0FB10977CB06}"/>
              </a:ext>
            </a:extLst>
          </p:cNvPr>
          <p:cNvSpPr/>
          <p:nvPr/>
        </p:nvSpPr>
        <p:spPr>
          <a:xfrm>
            <a:off x="10704193" y="554242"/>
            <a:ext cx="813043" cy="215444"/>
          </a:xfrm>
          <a:prstGeom prst="rect">
            <a:avLst/>
          </a:prstGeom>
        </p:spPr>
        <p:txBody>
          <a:bodyPr wrap="none">
            <a:spAutoFit/>
          </a:bodyPr>
          <a:lstStyle/>
          <a:p>
            <a:r>
              <a:rPr lang="en-US" sz="800" dirty="0"/>
              <a:t>SITE-PRD-02</a:t>
            </a:r>
          </a:p>
        </p:txBody>
      </p:sp>
      <p:sp>
        <p:nvSpPr>
          <p:cNvPr id="360" name="Rectangle 359">
            <a:extLst>
              <a:ext uri="{FF2B5EF4-FFF2-40B4-BE49-F238E27FC236}">
                <a16:creationId xmlns:a16="http://schemas.microsoft.com/office/drawing/2014/main" id="{FED5F5FD-A5A2-4FF0-92B1-D966C6BF8B1D}"/>
              </a:ext>
            </a:extLst>
          </p:cNvPr>
          <p:cNvSpPr/>
          <p:nvPr/>
        </p:nvSpPr>
        <p:spPr>
          <a:xfrm>
            <a:off x="10764039" y="3621835"/>
            <a:ext cx="744114" cy="215444"/>
          </a:xfrm>
          <a:prstGeom prst="rect">
            <a:avLst/>
          </a:prstGeom>
        </p:spPr>
        <p:txBody>
          <a:bodyPr wrap="none">
            <a:spAutoFit/>
          </a:bodyPr>
          <a:lstStyle/>
          <a:p>
            <a:r>
              <a:rPr lang="en-US" sz="800" dirty="0"/>
              <a:t>SITE-DR-05</a:t>
            </a:r>
          </a:p>
        </p:txBody>
      </p:sp>
      <p:sp>
        <p:nvSpPr>
          <p:cNvPr id="385" name="Rectangle 384">
            <a:extLst>
              <a:ext uri="{FF2B5EF4-FFF2-40B4-BE49-F238E27FC236}">
                <a16:creationId xmlns:a16="http://schemas.microsoft.com/office/drawing/2014/main" id="{4CCE8528-8C49-464F-8B58-B3C2B78536E7}"/>
              </a:ext>
            </a:extLst>
          </p:cNvPr>
          <p:cNvSpPr/>
          <p:nvPr/>
        </p:nvSpPr>
        <p:spPr>
          <a:xfrm>
            <a:off x="8139168" y="894470"/>
            <a:ext cx="3191692" cy="709121"/>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pic>
        <p:nvPicPr>
          <p:cNvPr id="387" name="Picture 386">
            <a:extLst>
              <a:ext uri="{FF2B5EF4-FFF2-40B4-BE49-F238E27FC236}">
                <a16:creationId xmlns:a16="http://schemas.microsoft.com/office/drawing/2014/main" id="{4FC4F8DA-D2D3-4307-BFC3-F5425CCCF0C7}"/>
              </a:ext>
            </a:extLst>
          </p:cNvPr>
          <p:cNvPicPr>
            <a:picLocks noChangeAspect="1"/>
          </p:cNvPicPr>
          <p:nvPr/>
        </p:nvPicPr>
        <p:blipFill>
          <a:blip r:embed="rId16"/>
          <a:stretch>
            <a:fillRect/>
          </a:stretch>
        </p:blipFill>
        <p:spPr>
          <a:xfrm>
            <a:off x="10284313" y="1112346"/>
            <a:ext cx="353184" cy="329638"/>
          </a:xfrm>
          <a:prstGeom prst="rect">
            <a:avLst/>
          </a:prstGeom>
        </p:spPr>
      </p:pic>
      <p:sp>
        <p:nvSpPr>
          <p:cNvPr id="388" name="Rectangle 387">
            <a:extLst>
              <a:ext uri="{FF2B5EF4-FFF2-40B4-BE49-F238E27FC236}">
                <a16:creationId xmlns:a16="http://schemas.microsoft.com/office/drawing/2014/main" id="{5CADBA74-988F-457A-ACCC-CD7A287744D1}"/>
              </a:ext>
            </a:extLst>
          </p:cNvPr>
          <p:cNvSpPr/>
          <p:nvPr/>
        </p:nvSpPr>
        <p:spPr>
          <a:xfrm>
            <a:off x="8758493" y="1804670"/>
            <a:ext cx="1369194" cy="640872"/>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390" name="Rectangle 389">
            <a:extLst>
              <a:ext uri="{FF2B5EF4-FFF2-40B4-BE49-F238E27FC236}">
                <a16:creationId xmlns:a16="http://schemas.microsoft.com/office/drawing/2014/main" id="{BD250AA8-E4BF-4749-A7A2-81583A0E6E2A}"/>
              </a:ext>
            </a:extLst>
          </p:cNvPr>
          <p:cNvSpPr/>
          <p:nvPr/>
        </p:nvSpPr>
        <p:spPr>
          <a:xfrm>
            <a:off x="8078968" y="872800"/>
            <a:ext cx="1264042" cy="194990"/>
          </a:xfrm>
          <a:prstGeom prst="rect">
            <a:avLst/>
          </a:prstGeom>
        </p:spPr>
        <p:txBody>
          <a:bodyPr wrap="square">
            <a:spAutoFit/>
          </a:bodyPr>
          <a:lstStyle/>
          <a:p>
            <a:r>
              <a:rPr lang="en-US" sz="667" dirty="0"/>
              <a:t>AKS-Subnet</a:t>
            </a:r>
          </a:p>
        </p:txBody>
      </p:sp>
      <p:sp>
        <p:nvSpPr>
          <p:cNvPr id="391" name="Rectangle 390">
            <a:extLst>
              <a:ext uri="{FF2B5EF4-FFF2-40B4-BE49-F238E27FC236}">
                <a16:creationId xmlns:a16="http://schemas.microsoft.com/office/drawing/2014/main" id="{948EF06D-CCB1-44EC-AAAB-4BB7872681C4}"/>
              </a:ext>
            </a:extLst>
          </p:cNvPr>
          <p:cNvSpPr/>
          <p:nvPr/>
        </p:nvSpPr>
        <p:spPr>
          <a:xfrm>
            <a:off x="8715197" y="1780395"/>
            <a:ext cx="1264042" cy="194990"/>
          </a:xfrm>
          <a:prstGeom prst="rect">
            <a:avLst/>
          </a:prstGeom>
        </p:spPr>
        <p:txBody>
          <a:bodyPr wrap="square">
            <a:spAutoFit/>
          </a:bodyPr>
          <a:lstStyle/>
          <a:p>
            <a:r>
              <a:rPr lang="en-US" sz="667" dirty="0"/>
              <a:t>PEND-Subnet</a:t>
            </a:r>
          </a:p>
        </p:txBody>
      </p:sp>
      <p:pic>
        <p:nvPicPr>
          <p:cNvPr id="392" name="Picture 391">
            <a:extLst>
              <a:ext uri="{FF2B5EF4-FFF2-40B4-BE49-F238E27FC236}">
                <a16:creationId xmlns:a16="http://schemas.microsoft.com/office/drawing/2014/main" id="{32C74DA9-2D10-4F89-8F7C-B0825F524AC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75622" y="2039718"/>
            <a:ext cx="196483" cy="196483"/>
          </a:xfrm>
          <a:prstGeom prst="rect">
            <a:avLst/>
          </a:prstGeom>
        </p:spPr>
      </p:pic>
      <p:pic>
        <p:nvPicPr>
          <p:cNvPr id="393" name="Picture 16" descr="Azure Container Registry-icon | Brands AP - AZ">
            <a:extLst>
              <a:ext uri="{FF2B5EF4-FFF2-40B4-BE49-F238E27FC236}">
                <a16:creationId xmlns:a16="http://schemas.microsoft.com/office/drawing/2014/main" id="{34C425E3-F87B-4F6B-ADB5-F1E4707CD89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54119" y="2931252"/>
            <a:ext cx="452634" cy="403187"/>
          </a:xfrm>
          <a:prstGeom prst="rect">
            <a:avLst/>
          </a:prstGeom>
          <a:noFill/>
          <a:extLst>
            <a:ext uri="{909E8E84-426E-40DD-AFC4-6F175D3DCCD1}">
              <a14:hiddenFill xmlns:a14="http://schemas.microsoft.com/office/drawing/2010/main">
                <a:solidFill>
                  <a:srgbClr val="FFFFFF"/>
                </a:solidFill>
              </a14:hiddenFill>
            </a:ext>
          </a:extLst>
        </p:spPr>
      </p:pic>
      <p:sp>
        <p:nvSpPr>
          <p:cNvPr id="394" name="Rectangle 393">
            <a:extLst>
              <a:ext uri="{FF2B5EF4-FFF2-40B4-BE49-F238E27FC236}">
                <a16:creationId xmlns:a16="http://schemas.microsoft.com/office/drawing/2014/main" id="{EBB15D1B-3DC3-4E9B-A02F-F51221461CD0}"/>
              </a:ext>
            </a:extLst>
          </p:cNvPr>
          <p:cNvSpPr/>
          <p:nvPr/>
        </p:nvSpPr>
        <p:spPr>
          <a:xfrm>
            <a:off x="8735832" y="1277496"/>
            <a:ext cx="762100" cy="194990"/>
          </a:xfrm>
          <a:prstGeom prst="rect">
            <a:avLst/>
          </a:prstGeom>
        </p:spPr>
        <p:txBody>
          <a:bodyPr wrap="square">
            <a:spAutoFit/>
          </a:bodyPr>
          <a:lstStyle/>
          <a:p>
            <a:r>
              <a:rPr lang="en-US" sz="667" dirty="0"/>
              <a:t>ILB</a:t>
            </a:r>
          </a:p>
        </p:txBody>
      </p:sp>
      <p:sp>
        <p:nvSpPr>
          <p:cNvPr id="395" name="Rectangle 394">
            <a:extLst>
              <a:ext uri="{FF2B5EF4-FFF2-40B4-BE49-F238E27FC236}">
                <a16:creationId xmlns:a16="http://schemas.microsoft.com/office/drawing/2014/main" id="{CAF22893-9E95-47F7-BF3D-875327B7B985}"/>
              </a:ext>
            </a:extLst>
          </p:cNvPr>
          <p:cNvSpPr/>
          <p:nvPr/>
        </p:nvSpPr>
        <p:spPr>
          <a:xfrm>
            <a:off x="10603129" y="1298071"/>
            <a:ext cx="762100" cy="194990"/>
          </a:xfrm>
          <a:prstGeom prst="rect">
            <a:avLst/>
          </a:prstGeom>
        </p:spPr>
        <p:txBody>
          <a:bodyPr wrap="square">
            <a:spAutoFit/>
          </a:bodyPr>
          <a:lstStyle/>
          <a:p>
            <a:r>
              <a:rPr lang="en-US" sz="667" dirty="0"/>
              <a:t>AKS</a:t>
            </a:r>
          </a:p>
        </p:txBody>
      </p:sp>
      <p:sp>
        <p:nvSpPr>
          <p:cNvPr id="396" name="Rectangle 395">
            <a:extLst>
              <a:ext uri="{FF2B5EF4-FFF2-40B4-BE49-F238E27FC236}">
                <a16:creationId xmlns:a16="http://schemas.microsoft.com/office/drawing/2014/main" id="{7C49737D-E5E9-4C7A-B223-EB0814E60988}"/>
              </a:ext>
            </a:extLst>
          </p:cNvPr>
          <p:cNvSpPr/>
          <p:nvPr/>
        </p:nvSpPr>
        <p:spPr>
          <a:xfrm>
            <a:off x="9345151" y="2153058"/>
            <a:ext cx="762100" cy="194990"/>
          </a:xfrm>
          <a:prstGeom prst="rect">
            <a:avLst/>
          </a:prstGeom>
        </p:spPr>
        <p:txBody>
          <a:bodyPr wrap="square">
            <a:spAutoFit/>
          </a:bodyPr>
          <a:lstStyle/>
          <a:p>
            <a:r>
              <a:rPr lang="en-US" sz="667" dirty="0"/>
              <a:t>PEND-NIC</a:t>
            </a:r>
          </a:p>
        </p:txBody>
      </p:sp>
      <p:sp>
        <p:nvSpPr>
          <p:cNvPr id="398" name="Rectangle 397">
            <a:extLst>
              <a:ext uri="{FF2B5EF4-FFF2-40B4-BE49-F238E27FC236}">
                <a16:creationId xmlns:a16="http://schemas.microsoft.com/office/drawing/2014/main" id="{36A3F645-F0A5-493F-BB72-C977127D37B1}"/>
              </a:ext>
            </a:extLst>
          </p:cNvPr>
          <p:cNvSpPr/>
          <p:nvPr/>
        </p:nvSpPr>
        <p:spPr>
          <a:xfrm>
            <a:off x="8141504" y="4973561"/>
            <a:ext cx="3231498" cy="640872"/>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pic>
        <p:nvPicPr>
          <p:cNvPr id="400" name="Picture 399">
            <a:extLst>
              <a:ext uri="{FF2B5EF4-FFF2-40B4-BE49-F238E27FC236}">
                <a16:creationId xmlns:a16="http://schemas.microsoft.com/office/drawing/2014/main" id="{DAFF3A4C-76D1-404B-A996-4F0DC3B70219}"/>
              </a:ext>
            </a:extLst>
          </p:cNvPr>
          <p:cNvPicPr>
            <a:picLocks noChangeAspect="1"/>
          </p:cNvPicPr>
          <p:nvPr/>
        </p:nvPicPr>
        <p:blipFill>
          <a:blip r:embed="rId16"/>
          <a:stretch>
            <a:fillRect/>
          </a:stretch>
        </p:blipFill>
        <p:spPr>
          <a:xfrm>
            <a:off x="10326454" y="5123188"/>
            <a:ext cx="353184" cy="329638"/>
          </a:xfrm>
          <a:prstGeom prst="rect">
            <a:avLst/>
          </a:prstGeom>
        </p:spPr>
      </p:pic>
      <p:sp>
        <p:nvSpPr>
          <p:cNvPr id="403" name="Rectangle 402">
            <a:extLst>
              <a:ext uri="{FF2B5EF4-FFF2-40B4-BE49-F238E27FC236}">
                <a16:creationId xmlns:a16="http://schemas.microsoft.com/office/drawing/2014/main" id="{30CDF26F-3BB0-422D-85FD-257D4BA789BE}"/>
              </a:ext>
            </a:extLst>
          </p:cNvPr>
          <p:cNvSpPr/>
          <p:nvPr/>
        </p:nvSpPr>
        <p:spPr>
          <a:xfrm>
            <a:off x="8074316" y="4921466"/>
            <a:ext cx="1264042" cy="194990"/>
          </a:xfrm>
          <a:prstGeom prst="rect">
            <a:avLst/>
          </a:prstGeom>
        </p:spPr>
        <p:txBody>
          <a:bodyPr wrap="square">
            <a:spAutoFit/>
          </a:bodyPr>
          <a:lstStyle/>
          <a:p>
            <a:r>
              <a:rPr lang="en-US" sz="667" dirty="0"/>
              <a:t>AKS-Subnet</a:t>
            </a:r>
          </a:p>
        </p:txBody>
      </p:sp>
      <p:sp>
        <p:nvSpPr>
          <p:cNvPr id="406" name="Rectangle 405">
            <a:extLst>
              <a:ext uri="{FF2B5EF4-FFF2-40B4-BE49-F238E27FC236}">
                <a16:creationId xmlns:a16="http://schemas.microsoft.com/office/drawing/2014/main" id="{0CF053A0-7700-441B-9B60-B40368791DEB}"/>
              </a:ext>
            </a:extLst>
          </p:cNvPr>
          <p:cNvSpPr/>
          <p:nvPr/>
        </p:nvSpPr>
        <p:spPr>
          <a:xfrm>
            <a:off x="8777973" y="5288338"/>
            <a:ext cx="762100" cy="194990"/>
          </a:xfrm>
          <a:prstGeom prst="rect">
            <a:avLst/>
          </a:prstGeom>
        </p:spPr>
        <p:txBody>
          <a:bodyPr wrap="square">
            <a:spAutoFit/>
          </a:bodyPr>
          <a:lstStyle/>
          <a:p>
            <a:r>
              <a:rPr lang="en-US" sz="667" dirty="0"/>
              <a:t>AAG</a:t>
            </a:r>
          </a:p>
        </p:txBody>
      </p:sp>
      <p:sp>
        <p:nvSpPr>
          <p:cNvPr id="407" name="Rectangle 406">
            <a:extLst>
              <a:ext uri="{FF2B5EF4-FFF2-40B4-BE49-F238E27FC236}">
                <a16:creationId xmlns:a16="http://schemas.microsoft.com/office/drawing/2014/main" id="{9BD86D1C-A7A6-4716-920E-F91CA65BDE25}"/>
              </a:ext>
            </a:extLst>
          </p:cNvPr>
          <p:cNvSpPr/>
          <p:nvPr/>
        </p:nvSpPr>
        <p:spPr>
          <a:xfrm>
            <a:off x="10645270" y="5308913"/>
            <a:ext cx="762100" cy="194990"/>
          </a:xfrm>
          <a:prstGeom prst="rect">
            <a:avLst/>
          </a:prstGeom>
        </p:spPr>
        <p:txBody>
          <a:bodyPr wrap="square">
            <a:spAutoFit/>
          </a:bodyPr>
          <a:lstStyle/>
          <a:p>
            <a:r>
              <a:rPr lang="en-US" sz="667" dirty="0"/>
              <a:t>AKS</a:t>
            </a:r>
          </a:p>
        </p:txBody>
      </p:sp>
      <p:sp>
        <p:nvSpPr>
          <p:cNvPr id="409" name="Rectangle 408">
            <a:extLst>
              <a:ext uri="{FF2B5EF4-FFF2-40B4-BE49-F238E27FC236}">
                <a16:creationId xmlns:a16="http://schemas.microsoft.com/office/drawing/2014/main" id="{271B4BCB-37C0-4DD6-B61C-1DD6FA7015A3}"/>
              </a:ext>
            </a:extLst>
          </p:cNvPr>
          <p:cNvSpPr/>
          <p:nvPr/>
        </p:nvSpPr>
        <p:spPr>
          <a:xfrm>
            <a:off x="8803964" y="4061984"/>
            <a:ext cx="1369194" cy="640872"/>
          </a:xfrm>
          <a:prstGeom prst="rect">
            <a:avLst/>
          </a:prstGeom>
          <a:noFill/>
          <a:ln w="19050" cap="flat" cmpd="sng" algn="ctr">
            <a:solidFill>
              <a:srgbClr val="5B9BD5">
                <a:shade val="50000"/>
              </a:srgbClr>
            </a:solidFill>
            <a:prstDash val="sysDash"/>
            <a:miter lim="800000"/>
          </a:ln>
          <a:effectLst/>
        </p:spPr>
        <p:txBody>
          <a:bodyPr rtlCol="0" anchor="ctr"/>
          <a:lstStyle/>
          <a:p>
            <a:pPr algn="ctr" defTabSz="304815">
              <a:defRPr/>
            </a:pPr>
            <a:endParaRPr lang="en-GB" sz="667" kern="0">
              <a:solidFill>
                <a:prstClr val="white"/>
              </a:solidFill>
              <a:latin typeface="Calibri" panose="020F0502020204030204"/>
            </a:endParaRPr>
          </a:p>
        </p:txBody>
      </p:sp>
      <p:sp>
        <p:nvSpPr>
          <p:cNvPr id="410" name="Rectangle 409">
            <a:extLst>
              <a:ext uri="{FF2B5EF4-FFF2-40B4-BE49-F238E27FC236}">
                <a16:creationId xmlns:a16="http://schemas.microsoft.com/office/drawing/2014/main" id="{B4103C93-127E-4BAC-AA03-F73AE57317EC}"/>
              </a:ext>
            </a:extLst>
          </p:cNvPr>
          <p:cNvSpPr/>
          <p:nvPr/>
        </p:nvSpPr>
        <p:spPr>
          <a:xfrm>
            <a:off x="8760668" y="4037709"/>
            <a:ext cx="1264042" cy="194990"/>
          </a:xfrm>
          <a:prstGeom prst="rect">
            <a:avLst/>
          </a:prstGeom>
        </p:spPr>
        <p:txBody>
          <a:bodyPr wrap="square">
            <a:spAutoFit/>
          </a:bodyPr>
          <a:lstStyle/>
          <a:p>
            <a:r>
              <a:rPr lang="en-US" sz="667" dirty="0"/>
              <a:t>PEND-Subnet</a:t>
            </a:r>
          </a:p>
        </p:txBody>
      </p:sp>
      <p:pic>
        <p:nvPicPr>
          <p:cNvPr id="411" name="Picture 410">
            <a:extLst>
              <a:ext uri="{FF2B5EF4-FFF2-40B4-BE49-F238E27FC236}">
                <a16:creationId xmlns:a16="http://schemas.microsoft.com/office/drawing/2014/main" id="{E86733D0-466C-4071-8895-DEEC05C80F3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21093" y="4297032"/>
            <a:ext cx="196483" cy="196483"/>
          </a:xfrm>
          <a:prstGeom prst="rect">
            <a:avLst/>
          </a:prstGeom>
        </p:spPr>
      </p:pic>
      <p:sp>
        <p:nvSpPr>
          <p:cNvPr id="412" name="Rectangle 411">
            <a:extLst>
              <a:ext uri="{FF2B5EF4-FFF2-40B4-BE49-F238E27FC236}">
                <a16:creationId xmlns:a16="http://schemas.microsoft.com/office/drawing/2014/main" id="{5F070256-AB5E-4847-9DE0-D60F39A6167B}"/>
              </a:ext>
            </a:extLst>
          </p:cNvPr>
          <p:cNvSpPr/>
          <p:nvPr/>
        </p:nvSpPr>
        <p:spPr>
          <a:xfrm>
            <a:off x="9390622" y="4410372"/>
            <a:ext cx="762100" cy="194990"/>
          </a:xfrm>
          <a:prstGeom prst="rect">
            <a:avLst/>
          </a:prstGeom>
        </p:spPr>
        <p:txBody>
          <a:bodyPr wrap="square">
            <a:spAutoFit/>
          </a:bodyPr>
          <a:lstStyle/>
          <a:p>
            <a:r>
              <a:rPr lang="en-US" sz="667" dirty="0"/>
              <a:t>PEND-NIC</a:t>
            </a:r>
          </a:p>
        </p:txBody>
      </p:sp>
      <p:pic>
        <p:nvPicPr>
          <p:cNvPr id="413" name="Picture 4" descr="Can you use Azure Front Door instead of an SD-WAN? - TechRepublic">
            <a:extLst>
              <a:ext uri="{FF2B5EF4-FFF2-40B4-BE49-F238E27FC236}">
                <a16:creationId xmlns:a16="http://schemas.microsoft.com/office/drawing/2014/main" id="{33DF582C-0F17-47B8-857E-C72407174EA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73801" y="1555414"/>
            <a:ext cx="535508" cy="40111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476B7058-9807-4CD7-8FD6-E456E06EEDB4}"/>
              </a:ext>
            </a:extLst>
          </p:cNvPr>
          <p:cNvCxnSpPr>
            <a:cxnSpLocks/>
            <a:stCxn id="393" idx="0"/>
            <a:endCxn id="392" idx="2"/>
          </p:cNvCxnSpPr>
          <p:nvPr/>
        </p:nvCxnSpPr>
        <p:spPr>
          <a:xfrm flipH="1" flipV="1">
            <a:off x="9273864" y="2236201"/>
            <a:ext cx="606572" cy="695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E17CE24-6352-4003-A0AC-4B7C87CA46F8}"/>
              </a:ext>
            </a:extLst>
          </p:cNvPr>
          <p:cNvCxnSpPr>
            <a:stCxn id="393" idx="2"/>
            <a:endCxn id="411" idx="0"/>
          </p:cNvCxnSpPr>
          <p:nvPr/>
        </p:nvCxnSpPr>
        <p:spPr>
          <a:xfrm flipH="1">
            <a:off x="9319335" y="3334439"/>
            <a:ext cx="561101" cy="962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9E9B411-D92F-4620-B95F-F699F64B5758}"/>
              </a:ext>
            </a:extLst>
          </p:cNvPr>
          <p:cNvCxnSpPr>
            <a:cxnSpLocks/>
            <a:stCxn id="128" idx="3"/>
            <a:endCxn id="9" idx="2"/>
          </p:cNvCxnSpPr>
          <p:nvPr/>
        </p:nvCxnSpPr>
        <p:spPr>
          <a:xfrm>
            <a:off x="3431372" y="1240415"/>
            <a:ext cx="5194525" cy="197375"/>
          </a:xfrm>
          <a:prstGeom prst="bentConnector4">
            <a:avLst>
              <a:gd name="adj1" fmla="val 20002"/>
              <a:gd name="adj2" fmla="val 215820"/>
            </a:avLst>
          </a:prstGeom>
          <a:ln w="38100">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A30C9BF-E9CB-4102-9003-FCC94A446112}"/>
              </a:ext>
            </a:extLst>
          </p:cNvPr>
          <p:cNvCxnSpPr>
            <a:endCxn id="387" idx="1"/>
          </p:cNvCxnSpPr>
          <p:nvPr/>
        </p:nvCxnSpPr>
        <p:spPr>
          <a:xfrm>
            <a:off x="8746147" y="1257560"/>
            <a:ext cx="1538166" cy="19605"/>
          </a:xfrm>
          <a:prstGeom prst="straightConnector1">
            <a:avLst/>
          </a:prstGeom>
          <a:ln w="38100">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BC5A3F33-5F61-46F0-B881-9AA8672573AB}"/>
              </a:ext>
            </a:extLst>
          </p:cNvPr>
          <p:cNvCxnSpPr>
            <a:cxnSpLocks/>
            <a:stCxn id="220" idx="2"/>
            <a:endCxn id="222" idx="0"/>
          </p:cNvCxnSpPr>
          <p:nvPr/>
        </p:nvCxnSpPr>
        <p:spPr>
          <a:xfrm rot="16200000" flipH="1">
            <a:off x="5563683" y="2003179"/>
            <a:ext cx="855652" cy="5360775"/>
          </a:xfrm>
          <a:prstGeom prst="bentConnector3">
            <a:avLst>
              <a:gd name="adj1" fmla="val 19944"/>
            </a:avLst>
          </a:prstGeom>
          <a:ln w="19050">
            <a:solidFill>
              <a:srgbClr val="FF0000"/>
            </a:solidFill>
            <a:prstDash val="lgDashDot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CAE63D8-C423-4CD3-8772-6B6DF6F9FDB0}"/>
              </a:ext>
            </a:extLst>
          </p:cNvPr>
          <p:cNvCxnSpPr>
            <a:cxnSpLocks/>
            <a:stCxn id="222" idx="3"/>
            <a:endCxn id="400" idx="1"/>
          </p:cNvCxnSpPr>
          <p:nvPr/>
        </p:nvCxnSpPr>
        <p:spPr>
          <a:xfrm>
            <a:off x="8816572" y="5256068"/>
            <a:ext cx="1509882" cy="31939"/>
          </a:xfrm>
          <a:prstGeom prst="straightConnector1">
            <a:avLst/>
          </a:prstGeom>
          <a:ln w="19050">
            <a:solidFill>
              <a:srgbClr val="FF0000"/>
            </a:solidFill>
            <a:prstDash val="lgDashDot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Freeform: Shape 74">
            <a:extLst>
              <a:ext uri="{FF2B5EF4-FFF2-40B4-BE49-F238E27FC236}">
                <a16:creationId xmlns:a16="http://schemas.microsoft.com/office/drawing/2014/main" id="{6C16D789-BBD0-40E4-9469-AFE4F51841D1}"/>
              </a:ext>
            </a:extLst>
          </p:cNvPr>
          <p:cNvSpPr/>
          <p:nvPr/>
        </p:nvSpPr>
        <p:spPr>
          <a:xfrm>
            <a:off x="628650" y="2647950"/>
            <a:ext cx="2714625" cy="2200275"/>
          </a:xfrm>
          <a:custGeom>
            <a:avLst/>
            <a:gdLst>
              <a:gd name="connsiteX0" fmla="*/ 0 w 2714625"/>
              <a:gd name="connsiteY0" fmla="*/ 2200275 h 2200275"/>
              <a:gd name="connsiteX1" fmla="*/ 1133475 w 2714625"/>
              <a:gd name="connsiteY1" fmla="*/ 1304925 h 2200275"/>
              <a:gd name="connsiteX2" fmla="*/ 1219200 w 2714625"/>
              <a:gd name="connsiteY2" fmla="*/ 1066800 h 2200275"/>
              <a:gd name="connsiteX3" fmla="*/ 2714625 w 2714625"/>
              <a:gd name="connsiteY3" fmla="*/ 0 h 2200275"/>
            </a:gdLst>
            <a:ahLst/>
            <a:cxnLst>
              <a:cxn ang="0">
                <a:pos x="connsiteX0" y="connsiteY0"/>
              </a:cxn>
              <a:cxn ang="0">
                <a:pos x="connsiteX1" y="connsiteY1"/>
              </a:cxn>
              <a:cxn ang="0">
                <a:pos x="connsiteX2" y="connsiteY2"/>
              </a:cxn>
              <a:cxn ang="0">
                <a:pos x="connsiteX3" y="connsiteY3"/>
              </a:cxn>
            </a:cxnLst>
            <a:rect l="l" t="t" r="r" b="b"/>
            <a:pathLst>
              <a:path w="2714625" h="2200275">
                <a:moveTo>
                  <a:pt x="0" y="2200275"/>
                </a:moveTo>
                <a:cubicBezTo>
                  <a:pt x="465137" y="1847056"/>
                  <a:pt x="930275" y="1493837"/>
                  <a:pt x="1133475" y="1304925"/>
                </a:cubicBezTo>
                <a:cubicBezTo>
                  <a:pt x="1336675" y="1116012"/>
                  <a:pt x="955675" y="1284287"/>
                  <a:pt x="1219200" y="1066800"/>
                </a:cubicBezTo>
                <a:cubicBezTo>
                  <a:pt x="1482725" y="849313"/>
                  <a:pt x="2098675" y="424656"/>
                  <a:pt x="2714625" y="0"/>
                </a:cubicBezTo>
              </a:path>
            </a:pathLst>
          </a:custGeom>
          <a:ln w="2857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cxnSp>
        <p:nvCxnSpPr>
          <p:cNvPr id="77" name="Connector: Elbow 76">
            <a:extLst>
              <a:ext uri="{FF2B5EF4-FFF2-40B4-BE49-F238E27FC236}">
                <a16:creationId xmlns:a16="http://schemas.microsoft.com/office/drawing/2014/main" id="{62647F57-EFF3-4BD1-BFA0-CA6DC5887C12}"/>
              </a:ext>
            </a:extLst>
          </p:cNvPr>
          <p:cNvCxnSpPr>
            <a:cxnSpLocks/>
            <a:stCxn id="127" idx="1"/>
            <a:endCxn id="9" idx="2"/>
          </p:cNvCxnSpPr>
          <p:nvPr/>
        </p:nvCxnSpPr>
        <p:spPr>
          <a:xfrm rot="10800000" flipH="1">
            <a:off x="3372013" y="1437791"/>
            <a:ext cx="5253884" cy="1130661"/>
          </a:xfrm>
          <a:prstGeom prst="bentConnector4">
            <a:avLst>
              <a:gd name="adj1" fmla="val -4351"/>
              <a:gd name="adj2" fmla="val -24292"/>
            </a:avLst>
          </a:prstGeom>
          <a:ln w="2857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E6603CB8-D433-4A9C-BFCA-BED9FB0FEEF2}"/>
              </a:ext>
            </a:extLst>
          </p:cNvPr>
          <p:cNvCxnSpPr>
            <a:cxnSpLocks/>
            <a:stCxn id="9" idx="0"/>
            <a:endCxn id="387" idx="0"/>
          </p:cNvCxnSpPr>
          <p:nvPr/>
        </p:nvCxnSpPr>
        <p:spPr>
          <a:xfrm rot="5400000" flipH="1" flipV="1">
            <a:off x="9525354" y="212889"/>
            <a:ext cx="36094" cy="1835008"/>
          </a:xfrm>
          <a:prstGeom prst="bentConnector3">
            <a:avLst>
              <a:gd name="adj1" fmla="val 390284"/>
            </a:avLst>
          </a:prstGeom>
          <a:ln w="2857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8" name="Freeform: Shape 87">
            <a:extLst>
              <a:ext uri="{FF2B5EF4-FFF2-40B4-BE49-F238E27FC236}">
                <a16:creationId xmlns:a16="http://schemas.microsoft.com/office/drawing/2014/main" id="{D2BD5F69-B469-4D10-959A-606A4959CFE0}"/>
              </a:ext>
            </a:extLst>
          </p:cNvPr>
          <p:cNvSpPr/>
          <p:nvPr/>
        </p:nvSpPr>
        <p:spPr>
          <a:xfrm>
            <a:off x="714375" y="4419196"/>
            <a:ext cx="2610612" cy="1317882"/>
          </a:xfrm>
          <a:custGeom>
            <a:avLst/>
            <a:gdLst>
              <a:gd name="connsiteX0" fmla="*/ 0 w 2610612"/>
              <a:gd name="connsiteY0" fmla="*/ 610004 h 1317882"/>
              <a:gd name="connsiteX1" fmla="*/ 1076325 w 2610612"/>
              <a:gd name="connsiteY1" fmla="*/ 19454 h 1317882"/>
              <a:gd name="connsiteX2" fmla="*/ 2409825 w 2610612"/>
              <a:gd name="connsiteY2" fmla="*/ 1248179 h 1317882"/>
              <a:gd name="connsiteX3" fmla="*/ 2581275 w 2610612"/>
              <a:gd name="connsiteY3" fmla="*/ 1057679 h 1317882"/>
            </a:gdLst>
            <a:ahLst/>
            <a:cxnLst>
              <a:cxn ang="0">
                <a:pos x="connsiteX0" y="connsiteY0"/>
              </a:cxn>
              <a:cxn ang="0">
                <a:pos x="connsiteX1" y="connsiteY1"/>
              </a:cxn>
              <a:cxn ang="0">
                <a:pos x="connsiteX2" y="connsiteY2"/>
              </a:cxn>
              <a:cxn ang="0">
                <a:pos x="connsiteX3" y="connsiteY3"/>
              </a:cxn>
            </a:cxnLst>
            <a:rect l="l" t="t" r="r" b="b"/>
            <a:pathLst>
              <a:path w="2610612" h="1317882">
                <a:moveTo>
                  <a:pt x="0" y="610004"/>
                </a:moveTo>
                <a:cubicBezTo>
                  <a:pt x="337343" y="261547"/>
                  <a:pt x="674687" y="-86909"/>
                  <a:pt x="1076325" y="19454"/>
                </a:cubicBezTo>
                <a:cubicBezTo>
                  <a:pt x="1477963" y="125817"/>
                  <a:pt x="2159000" y="1075142"/>
                  <a:pt x="2409825" y="1248179"/>
                </a:cubicBezTo>
                <a:cubicBezTo>
                  <a:pt x="2660650" y="1421217"/>
                  <a:pt x="2620962" y="1239448"/>
                  <a:pt x="2581275" y="1057679"/>
                </a:cubicBezTo>
              </a:path>
            </a:pathLst>
          </a:custGeom>
          <a:ln w="19050">
            <a:solidFill>
              <a:schemeClr val="tx1"/>
            </a:solidFill>
            <a:prstDash val="lgDashDot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0" name="Connector: Elbow 89">
            <a:extLst>
              <a:ext uri="{FF2B5EF4-FFF2-40B4-BE49-F238E27FC236}">
                <a16:creationId xmlns:a16="http://schemas.microsoft.com/office/drawing/2014/main" id="{DC3E16F4-9F0F-4137-8209-15D33CF38184}"/>
              </a:ext>
            </a:extLst>
          </p:cNvPr>
          <p:cNvCxnSpPr>
            <a:cxnSpLocks/>
            <a:stCxn id="218" idx="3"/>
          </p:cNvCxnSpPr>
          <p:nvPr/>
        </p:nvCxnSpPr>
        <p:spPr>
          <a:xfrm flipV="1">
            <a:off x="3386896" y="5269817"/>
            <a:ext cx="5281142" cy="158505"/>
          </a:xfrm>
          <a:prstGeom prst="bentConnector3">
            <a:avLst>
              <a:gd name="adj1" fmla="val 79398"/>
            </a:avLst>
          </a:prstGeom>
          <a:ln w="19050">
            <a:solidFill>
              <a:schemeClr val="tx1"/>
            </a:solidFill>
            <a:prstDash val="lgDashDot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336FFEB-8399-47BA-A059-E8A1A08EE58E}"/>
              </a:ext>
            </a:extLst>
          </p:cNvPr>
          <p:cNvCxnSpPr>
            <a:cxnSpLocks/>
            <a:stCxn id="222" idx="2"/>
            <a:endCxn id="400" idx="2"/>
          </p:cNvCxnSpPr>
          <p:nvPr/>
        </p:nvCxnSpPr>
        <p:spPr>
          <a:xfrm rot="16200000" flipH="1">
            <a:off x="9561430" y="4511209"/>
            <a:ext cx="52083" cy="1831149"/>
          </a:xfrm>
          <a:prstGeom prst="bentConnector3">
            <a:avLst>
              <a:gd name="adj1" fmla="val 721796"/>
            </a:avLst>
          </a:prstGeom>
          <a:ln w="19050">
            <a:solidFill>
              <a:schemeClr val="tx1"/>
            </a:solidFill>
            <a:prstDash val="lgDashDot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30250D6B-FD84-44A9-BA20-C786000EA21E}"/>
              </a:ext>
            </a:extLst>
          </p:cNvPr>
          <p:cNvCxnSpPr>
            <a:cxnSpLocks/>
          </p:cNvCxnSpPr>
          <p:nvPr/>
        </p:nvCxnSpPr>
        <p:spPr>
          <a:xfrm>
            <a:off x="7648575" y="374908"/>
            <a:ext cx="467020" cy="14143"/>
          </a:xfrm>
          <a:prstGeom prst="straightConnector1">
            <a:avLst/>
          </a:prstGeom>
          <a:ln w="38100">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BC30425F-86C2-4DF6-8C3F-563244E4DCED}"/>
              </a:ext>
            </a:extLst>
          </p:cNvPr>
          <p:cNvSpPr/>
          <p:nvPr/>
        </p:nvSpPr>
        <p:spPr>
          <a:xfrm>
            <a:off x="1736063" y="1843353"/>
            <a:ext cx="638516" cy="205121"/>
          </a:xfrm>
          <a:prstGeom prst="rect">
            <a:avLst/>
          </a:prstGeom>
        </p:spPr>
        <p:txBody>
          <a:bodyPr wrap="square">
            <a:spAutoFit/>
          </a:bodyPr>
          <a:lstStyle/>
          <a:p>
            <a:r>
              <a:rPr lang="en-US" sz="733" b="1" dirty="0" err="1">
                <a:solidFill>
                  <a:schemeClr val="tx2"/>
                </a:solidFill>
              </a:rPr>
              <a:t>Frontdoor</a:t>
            </a:r>
            <a:r>
              <a:rPr lang="en-US" sz="733" b="1" dirty="0">
                <a:solidFill>
                  <a:schemeClr val="tx2"/>
                </a:solidFill>
              </a:rPr>
              <a:t> </a:t>
            </a:r>
          </a:p>
        </p:txBody>
      </p:sp>
      <p:pic>
        <p:nvPicPr>
          <p:cNvPr id="9" name="Picture 8" descr="Icon&#10;&#10;Description automatically generated">
            <a:extLst>
              <a:ext uri="{FF2B5EF4-FFF2-40B4-BE49-F238E27FC236}">
                <a16:creationId xmlns:a16="http://schemas.microsoft.com/office/drawing/2014/main" id="{F54FB795-EFB5-44F1-A41A-61A61D29CDB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81222" y="1148440"/>
            <a:ext cx="289350" cy="289350"/>
          </a:xfrm>
          <a:prstGeom prst="rect">
            <a:avLst/>
          </a:prstGeom>
        </p:spPr>
      </p:pic>
      <p:pic>
        <p:nvPicPr>
          <p:cNvPr id="222" name="Picture 221" descr="Icon&#10;&#10;Description automatically generated">
            <a:extLst>
              <a:ext uri="{FF2B5EF4-FFF2-40B4-BE49-F238E27FC236}">
                <a16:creationId xmlns:a16="http://schemas.microsoft.com/office/drawing/2014/main" id="{B0839673-E19E-4381-B9FE-303E2E9B9A0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27222" y="5111393"/>
            <a:ext cx="289350" cy="289350"/>
          </a:xfrm>
          <a:prstGeom prst="rect">
            <a:avLst/>
          </a:prstGeom>
        </p:spPr>
      </p:pic>
    </p:spTree>
    <p:extLst>
      <p:ext uri="{BB962C8B-B14F-4D97-AF65-F5344CB8AC3E}">
        <p14:creationId xmlns:p14="http://schemas.microsoft.com/office/powerpoint/2010/main" val="299314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K8S Intro &amp; Architecture </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4</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F17F985-C27A-48B7-84BC-2F8F0752B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383" y="762000"/>
            <a:ext cx="8743533" cy="3992880"/>
          </a:xfrm>
          <a:prstGeom prst="rect">
            <a:avLst/>
          </a:prstGeom>
        </p:spPr>
      </p:pic>
      <p:graphicFrame>
        <p:nvGraphicFramePr>
          <p:cNvPr id="12" name="Table 11">
            <a:extLst>
              <a:ext uri="{FF2B5EF4-FFF2-40B4-BE49-F238E27FC236}">
                <a16:creationId xmlns:a16="http://schemas.microsoft.com/office/drawing/2014/main" id="{2FC54BEE-E5B8-4C69-9ADD-30B87D1C5260}"/>
              </a:ext>
            </a:extLst>
          </p:cNvPr>
          <p:cNvGraphicFramePr>
            <a:graphicFrameLocks noGrp="1"/>
          </p:cNvGraphicFramePr>
          <p:nvPr>
            <p:extLst>
              <p:ext uri="{D42A27DB-BD31-4B8C-83A1-F6EECF244321}">
                <p14:modId xmlns:p14="http://schemas.microsoft.com/office/powerpoint/2010/main" val="23680576"/>
              </p:ext>
            </p:extLst>
          </p:nvPr>
        </p:nvGraphicFramePr>
        <p:xfrm>
          <a:off x="3752850" y="4871085"/>
          <a:ext cx="6496052" cy="1757680"/>
        </p:xfrm>
        <a:graphic>
          <a:graphicData uri="http://schemas.openxmlformats.org/drawingml/2006/table">
            <a:tbl>
              <a:tblPr/>
              <a:tblGrid>
                <a:gridCol w="1856014">
                  <a:extLst>
                    <a:ext uri="{9D8B030D-6E8A-4147-A177-3AD203B41FA5}">
                      <a16:colId xmlns:a16="http://schemas.microsoft.com/office/drawing/2014/main" val="2550280131"/>
                    </a:ext>
                  </a:extLst>
                </a:gridCol>
                <a:gridCol w="1025692">
                  <a:extLst>
                    <a:ext uri="{9D8B030D-6E8A-4147-A177-3AD203B41FA5}">
                      <a16:colId xmlns:a16="http://schemas.microsoft.com/office/drawing/2014/main" val="3650803614"/>
                    </a:ext>
                  </a:extLst>
                </a:gridCol>
                <a:gridCol w="748919">
                  <a:extLst>
                    <a:ext uri="{9D8B030D-6E8A-4147-A177-3AD203B41FA5}">
                      <a16:colId xmlns:a16="http://schemas.microsoft.com/office/drawing/2014/main" val="453162698"/>
                    </a:ext>
                  </a:extLst>
                </a:gridCol>
                <a:gridCol w="1253624">
                  <a:extLst>
                    <a:ext uri="{9D8B030D-6E8A-4147-A177-3AD203B41FA5}">
                      <a16:colId xmlns:a16="http://schemas.microsoft.com/office/drawing/2014/main" val="3675169888"/>
                    </a:ext>
                  </a:extLst>
                </a:gridCol>
                <a:gridCol w="1611803">
                  <a:extLst>
                    <a:ext uri="{9D8B030D-6E8A-4147-A177-3AD203B41FA5}">
                      <a16:colId xmlns:a16="http://schemas.microsoft.com/office/drawing/2014/main" val="3992123002"/>
                    </a:ext>
                  </a:extLst>
                </a:gridCol>
              </a:tblGrid>
              <a:tr h="187468">
                <a:tc>
                  <a:txBody>
                    <a:bodyPr/>
                    <a:lstStyle/>
                    <a:p>
                      <a:pPr algn="ctr" fontAlgn="b"/>
                      <a:r>
                        <a:rPr lang="en-US" sz="1400" b="1" i="0" u="none" strike="noStrike">
                          <a:solidFill>
                            <a:srgbClr val="000000"/>
                          </a:solidFill>
                          <a:effectLst/>
                          <a:latin typeface="Calibri" panose="020F0502020204030204" pitchFamily="34" charset="0"/>
                        </a:rPr>
                        <a:t>Service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400" b="1" i="0" u="none" strike="noStrike">
                          <a:solidFill>
                            <a:srgbClr val="000000"/>
                          </a:solidFill>
                          <a:effectLst/>
                          <a:latin typeface="Calibri" panose="020F0502020204030204" pitchFamily="34" charset="0"/>
                        </a:rPr>
                        <a:t>Port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400" b="1" i="0" u="none" strike="noStrike">
                          <a:solidFill>
                            <a:srgbClr val="000000"/>
                          </a:solidFill>
                          <a:effectLst/>
                          <a:latin typeface="Calibri" panose="020F0502020204030204" pitchFamily="34" charset="0"/>
                        </a:rPr>
                        <a:t>Direction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400" b="1" i="0" u="none" strike="noStrike">
                          <a:solidFill>
                            <a:srgbClr val="000000"/>
                          </a:solidFill>
                          <a:effectLst/>
                          <a:latin typeface="Calibri" panose="020F0502020204030204" pitchFamily="34" charset="0"/>
                        </a:rPr>
                        <a:t>Node Type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400" b="1" i="0" u="none" strike="noStrike">
                          <a:solidFill>
                            <a:srgbClr val="000000"/>
                          </a:solidFill>
                          <a:effectLst/>
                          <a:latin typeface="Calibri" panose="020F0502020204030204" pitchFamily="34" charset="0"/>
                        </a:rPr>
                        <a:t>Used By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890273230"/>
                  </a:ext>
                </a:extLst>
              </a:tr>
              <a:tr h="187468">
                <a:tc>
                  <a:txBody>
                    <a:bodyPr/>
                    <a:lstStyle/>
                    <a:p>
                      <a:pPr algn="l" fontAlgn="b"/>
                      <a:r>
                        <a:rPr lang="en-US" sz="1400" b="0" i="0" u="none" strike="noStrike">
                          <a:solidFill>
                            <a:srgbClr val="000000"/>
                          </a:solidFill>
                          <a:effectLst/>
                          <a:latin typeface="Calibri" panose="020F0502020204030204" pitchFamily="34" charset="0"/>
                        </a:rPr>
                        <a:t>Kubernets API Server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6443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Inbound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Maser Node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8073957"/>
                  </a:ext>
                </a:extLst>
              </a:tr>
              <a:tr h="187468">
                <a:tc>
                  <a:txBody>
                    <a:bodyPr/>
                    <a:lstStyle/>
                    <a:p>
                      <a:pPr algn="l" fontAlgn="b"/>
                      <a:r>
                        <a:rPr lang="en-US" sz="1400" b="0" i="0" u="none" strike="noStrike">
                          <a:solidFill>
                            <a:srgbClr val="000000"/>
                          </a:solidFill>
                          <a:effectLst/>
                          <a:latin typeface="Calibri" panose="020F0502020204030204" pitchFamily="34" charset="0"/>
                        </a:rPr>
                        <a:t>etcd server client API</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2379 - 2380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Inbound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Maser Node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Kube-apiserver, etcd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5518907"/>
                  </a:ext>
                </a:extLst>
              </a:tr>
              <a:tr h="187468">
                <a:tc>
                  <a:txBody>
                    <a:bodyPr/>
                    <a:lstStyle/>
                    <a:p>
                      <a:pPr algn="l" fontAlgn="b"/>
                      <a:r>
                        <a:rPr lang="en-US" sz="1400" b="0" i="0" u="none" strike="noStrike">
                          <a:solidFill>
                            <a:srgbClr val="000000"/>
                          </a:solidFill>
                          <a:effectLst/>
                          <a:latin typeface="Calibri" panose="020F0502020204030204" pitchFamily="34" charset="0"/>
                        </a:rPr>
                        <a:t>Kubelet API</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10250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Inbound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Maser Node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Self, Control Plane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2255142"/>
                  </a:ext>
                </a:extLst>
              </a:tr>
              <a:tr h="187468">
                <a:tc>
                  <a:txBody>
                    <a:bodyPr/>
                    <a:lstStyle/>
                    <a:p>
                      <a:pPr algn="l" fontAlgn="b"/>
                      <a:r>
                        <a:rPr lang="en-US" sz="1400" b="0" i="0" u="none" strike="noStrike">
                          <a:solidFill>
                            <a:srgbClr val="000000"/>
                          </a:solidFill>
                          <a:effectLst/>
                          <a:latin typeface="Calibri" panose="020F0502020204030204" pitchFamily="34" charset="0"/>
                        </a:rPr>
                        <a:t>kube-scheduler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10251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Inbound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Maser Node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Self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3999869"/>
                  </a:ext>
                </a:extLst>
              </a:tr>
              <a:tr h="187468">
                <a:tc>
                  <a:txBody>
                    <a:bodyPr/>
                    <a:lstStyle/>
                    <a:p>
                      <a:pPr algn="l" fontAlgn="b"/>
                      <a:r>
                        <a:rPr lang="en-US" sz="1400" b="0" i="0" u="none" strike="noStrike">
                          <a:solidFill>
                            <a:srgbClr val="000000"/>
                          </a:solidFill>
                          <a:effectLst/>
                          <a:latin typeface="Calibri" panose="020F0502020204030204" pitchFamily="34" charset="0"/>
                        </a:rPr>
                        <a:t>kube-controller manger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10252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Inbound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Maser Node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Self</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1031931"/>
                  </a:ext>
                </a:extLst>
              </a:tr>
              <a:tr h="187468">
                <a:tc>
                  <a:txBody>
                    <a:bodyPr/>
                    <a:lstStyle/>
                    <a:p>
                      <a:pPr algn="l" fontAlgn="b"/>
                      <a:r>
                        <a:rPr lang="en-US" sz="1400" b="0" i="0" u="none" strike="noStrike">
                          <a:solidFill>
                            <a:srgbClr val="000000"/>
                          </a:solidFill>
                          <a:effectLst/>
                          <a:latin typeface="Calibri" panose="020F0502020204030204" pitchFamily="34" charset="0"/>
                        </a:rPr>
                        <a:t>Kubelet API</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10250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Inbound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Worker node(s)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Self, Control Plane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4541341"/>
                  </a:ext>
                </a:extLst>
              </a:tr>
              <a:tr h="211721">
                <a:tc>
                  <a:txBody>
                    <a:bodyPr/>
                    <a:lstStyle/>
                    <a:p>
                      <a:pPr algn="l" fontAlgn="b"/>
                      <a:r>
                        <a:rPr lang="en-US" sz="1400" b="0" i="0" u="none" strike="noStrike">
                          <a:solidFill>
                            <a:srgbClr val="000000"/>
                          </a:solidFill>
                          <a:effectLst/>
                          <a:latin typeface="Calibri" panose="020F0502020204030204" pitchFamily="34" charset="0"/>
                        </a:rPr>
                        <a:t>NodePort Services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30000-32767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Inbound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Worker node(s)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All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4752464"/>
                  </a:ext>
                </a:extLst>
              </a:tr>
            </a:tbl>
          </a:graphicData>
        </a:graphic>
      </p:graphicFrame>
      <p:sp>
        <p:nvSpPr>
          <p:cNvPr id="13" name="Text Placeholder 8">
            <a:extLst>
              <a:ext uri="{FF2B5EF4-FFF2-40B4-BE49-F238E27FC236}">
                <a16:creationId xmlns:a16="http://schemas.microsoft.com/office/drawing/2014/main" id="{05A21F73-08D5-40F9-AAA3-A12600322E45}"/>
              </a:ext>
            </a:extLst>
          </p:cNvPr>
          <p:cNvSpPr>
            <a:spLocks noGrp="1"/>
          </p:cNvSpPr>
          <p:nvPr>
            <p:ph sz="quarter" idx="21"/>
          </p:nvPr>
        </p:nvSpPr>
        <p:spPr>
          <a:xfrm>
            <a:off x="143084" y="695327"/>
            <a:ext cx="3038266" cy="5743013"/>
          </a:xfrm>
          <a:ln>
            <a:solidFill>
              <a:schemeClr val="tx2">
                <a:lumMod val="75000"/>
                <a:lumOff val="25000"/>
              </a:schemeClr>
            </a:solidFill>
          </a:ln>
        </p:spPr>
        <p:txBody>
          <a:bodyPr/>
          <a:lstStyle/>
          <a:p>
            <a:pPr algn="ctr"/>
            <a:r>
              <a:rPr lang="en-US" sz="1600" b="1" dirty="0"/>
              <a:t>K8s &amp; AKS</a:t>
            </a:r>
            <a:r>
              <a:rPr lang="en-US" sz="1600" dirty="0"/>
              <a:t> </a:t>
            </a:r>
            <a:r>
              <a:rPr lang="en-US" b="1" dirty="0"/>
              <a:t>Introduction</a:t>
            </a:r>
          </a:p>
          <a:p>
            <a:endParaRPr lang="en-US" sz="1600" b="1" dirty="0"/>
          </a:p>
          <a:p>
            <a:r>
              <a:rPr lang="en-US" sz="1600" b="1" dirty="0"/>
              <a:t>Kubernetes</a:t>
            </a:r>
            <a:r>
              <a:rPr lang="en-US" sz="1600" dirty="0"/>
              <a:t> is an open-source container orchestration system for automating software deployment, scaling, and management.</a:t>
            </a:r>
          </a:p>
          <a:p>
            <a:endParaRPr lang="en-US" dirty="0"/>
          </a:p>
          <a:p>
            <a:r>
              <a:rPr lang="en-US" sz="1600" b="1" dirty="0"/>
              <a:t>Azure Kubernetes Service (AKS)</a:t>
            </a:r>
            <a:r>
              <a:rPr lang="en-US" sz="1600" dirty="0"/>
              <a:t> is a managed container orchestration service based on the open source Kubernetes system, which is available on the Microsoft Azure public cloud</a:t>
            </a:r>
          </a:p>
          <a:p>
            <a:r>
              <a:rPr lang="en-US" sz="1600" dirty="0"/>
              <a:t>.</a:t>
            </a:r>
          </a:p>
        </p:txBody>
      </p:sp>
    </p:spTree>
    <p:extLst>
      <p:ext uri="{BB962C8B-B14F-4D97-AF65-F5344CB8AC3E}">
        <p14:creationId xmlns:p14="http://schemas.microsoft.com/office/powerpoint/2010/main" val="2123953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Component wise DR Setup Recommendation</a:t>
            </a:r>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C8A644ED-975A-434F-9450-B63E3C2CB1CD}"/>
              </a:ext>
            </a:extLst>
          </p:cNvPr>
          <p:cNvGraphicFramePr>
            <a:graphicFrameLocks/>
          </p:cNvGraphicFramePr>
          <p:nvPr/>
        </p:nvGraphicFramePr>
        <p:xfrm>
          <a:off x="361950" y="838199"/>
          <a:ext cx="11487150" cy="4654446"/>
        </p:xfrm>
        <a:graphic>
          <a:graphicData uri="http://schemas.openxmlformats.org/drawingml/2006/table">
            <a:tbl>
              <a:tblPr firstRow="1" bandRow="1">
                <a:tableStyleId>{FABFCF23-3B69-468F-B69F-88F6DE6A72F2}</a:tableStyleId>
              </a:tblPr>
              <a:tblGrid>
                <a:gridCol w="3105150">
                  <a:extLst>
                    <a:ext uri="{9D8B030D-6E8A-4147-A177-3AD203B41FA5}">
                      <a16:colId xmlns:a16="http://schemas.microsoft.com/office/drawing/2014/main" val="3157557481"/>
                    </a:ext>
                  </a:extLst>
                </a:gridCol>
                <a:gridCol w="8382000">
                  <a:extLst>
                    <a:ext uri="{9D8B030D-6E8A-4147-A177-3AD203B41FA5}">
                      <a16:colId xmlns:a16="http://schemas.microsoft.com/office/drawing/2014/main" val="210988574"/>
                    </a:ext>
                  </a:extLst>
                </a:gridCol>
              </a:tblGrid>
              <a:tr h="197222">
                <a:tc>
                  <a:txBody>
                    <a:bodyPr/>
                    <a:lstStyle/>
                    <a:p>
                      <a:pPr algn="ctr" fontAlgn="t"/>
                      <a:r>
                        <a:rPr lang="en-US" sz="1600" dirty="0"/>
                        <a:t>Component </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pt-BR" sz="1600" dirty="0"/>
                        <a:t>DR Option</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75360">
                <a:tc>
                  <a:txBody>
                    <a:bodyPr/>
                    <a:lstStyle/>
                    <a:p>
                      <a:r>
                        <a:rPr lang="en-US" sz="1600" dirty="0"/>
                        <a:t>Network and Subnet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panose="020B0604020202020204" pitchFamily="34" charset="0"/>
                        <a:buNone/>
                      </a:pPr>
                      <a:r>
                        <a:rPr lang="en-IN" sz="1600" dirty="0">
                          <a:solidFill>
                            <a:srgbClr val="424040"/>
                          </a:solidFill>
                          <a:effectLst/>
                        </a:rPr>
                        <a:t>Create all the Network and Subnets with NSG and UDR in the provisioning state itself.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249220">
                <a:tc>
                  <a:txBody>
                    <a:bodyPr/>
                    <a:lstStyle/>
                    <a:p>
                      <a:r>
                        <a:rPr lang="en-US" sz="1600" dirty="0"/>
                        <a:t>AKS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panose="020B0604020202020204" pitchFamily="34" charset="0"/>
                        <a:buNone/>
                      </a:pPr>
                      <a:r>
                        <a:rPr lang="en-IN" sz="1600" dirty="0">
                          <a:solidFill>
                            <a:srgbClr val="424040"/>
                          </a:solidFill>
                          <a:effectLst/>
                        </a:rPr>
                        <a:t>New cluster will be hosted in Secondary region </a:t>
                      </a:r>
                    </a:p>
                    <a:p>
                      <a:pPr marL="285750" indent="-285750" fontAlgn="t">
                        <a:buFont typeface="Arial" panose="020B0604020202020204" pitchFamily="34" charset="0"/>
                        <a:buChar char="•"/>
                      </a:pPr>
                      <a:r>
                        <a:rPr lang="en-IN" sz="1600" dirty="0">
                          <a:solidFill>
                            <a:srgbClr val="424040"/>
                          </a:solidFill>
                          <a:effectLst/>
                        </a:rPr>
                        <a:t>Each Node pool VM count be with single VM on warm state.  At the time of DR we can match with primary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249220">
                <a:tc>
                  <a:txBody>
                    <a:bodyPr/>
                    <a:lstStyle/>
                    <a:p>
                      <a:r>
                        <a:rPr lang="en-US" sz="1600" dirty="0"/>
                        <a:t>Traffic Management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rgbClr val="424040"/>
                          </a:solidFill>
                          <a:effectLst/>
                        </a:rPr>
                        <a:t>Internet – </a:t>
                      </a:r>
                      <a:r>
                        <a:rPr lang="en-IN" sz="1600" dirty="0" err="1">
                          <a:solidFill>
                            <a:srgbClr val="424040"/>
                          </a:solidFill>
                          <a:effectLst/>
                        </a:rPr>
                        <a:t>FrontDoor</a:t>
                      </a:r>
                      <a:r>
                        <a:rPr lang="en-IN" sz="1600" dirty="0">
                          <a:solidFill>
                            <a:srgbClr val="424040"/>
                          </a:solidFill>
                          <a:effectLst/>
                        </a:rPr>
                        <a:t> with priority option is used for traffic flow between Primary and DR</a:t>
                      </a:r>
                    </a:p>
                    <a:p>
                      <a:r>
                        <a:rPr lang="en-IN" sz="1600" dirty="0">
                          <a:solidFill>
                            <a:srgbClr val="424040"/>
                          </a:solidFill>
                          <a:effectLst/>
                        </a:rPr>
                        <a:t>Intranet – In AD we need to setup where the request should go </a:t>
                      </a:r>
                    </a:p>
                    <a:p>
                      <a:r>
                        <a:rPr lang="en-IN" sz="1600" dirty="0">
                          <a:solidFill>
                            <a:srgbClr val="424040"/>
                          </a:solidFill>
                          <a:effectLst/>
                        </a:rPr>
                        <a:t>Default point to primary region</a:t>
                      </a:r>
                    </a:p>
                    <a:p>
                      <a:pPr marL="742950" lvl="1" indent="-285750">
                        <a:buFont typeface="Arial" panose="020B0604020202020204" pitchFamily="34" charset="0"/>
                        <a:buChar char="•"/>
                      </a:pPr>
                      <a:r>
                        <a:rPr lang="en-IN" sz="1600" dirty="0">
                          <a:solidFill>
                            <a:srgbClr val="424040"/>
                          </a:solidFill>
                          <a:effectLst/>
                        </a:rPr>
                        <a:t>At the time of disaster, we need to change the A Record entry</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122960">
                <a:tc>
                  <a:txBody>
                    <a:bodyPr/>
                    <a:lstStyle/>
                    <a:p>
                      <a:r>
                        <a:rPr lang="en-US" sz="1600" dirty="0"/>
                        <a:t>Persistence Storage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solidFill>
                            <a:srgbClr val="424040"/>
                          </a:solidFill>
                          <a:effectLst/>
                        </a:rPr>
                        <a:t>Use suitable Azure PaaS services which already have DR option</a:t>
                      </a:r>
                    </a:p>
                    <a:p>
                      <a:pPr marL="742950" lvl="1" indent="-285750">
                        <a:buFont typeface="Arial" panose="020B0604020202020204" pitchFamily="34" charset="0"/>
                        <a:buChar char="•"/>
                      </a:pPr>
                      <a:r>
                        <a:rPr lang="en-IN" sz="1600" dirty="0">
                          <a:solidFill>
                            <a:srgbClr val="424040"/>
                          </a:solidFill>
                          <a:effectLst/>
                        </a:rPr>
                        <a:t>Avoid to use Azure Storage as much as possible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3528580"/>
                  </a:ext>
                </a:extLst>
              </a:tr>
              <a:tr h="122960">
                <a:tc>
                  <a:txBody>
                    <a:bodyPr/>
                    <a:lstStyle/>
                    <a:p>
                      <a:r>
                        <a:rPr lang="en-IN" sz="1600" dirty="0">
                          <a:solidFill>
                            <a:srgbClr val="424040"/>
                          </a:solidFill>
                          <a:effectLst/>
                        </a:rPr>
                        <a:t>File share </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US" sz="1600" dirty="0"/>
                        <a:t>Use RA-GRS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67159225"/>
                  </a:ext>
                </a:extLst>
              </a:tr>
              <a:tr h="122960">
                <a:tc>
                  <a:txBody>
                    <a:bodyPr/>
                    <a:lstStyle/>
                    <a:p>
                      <a:r>
                        <a:rPr lang="en-US" sz="1600" dirty="0"/>
                        <a:t>Azure Container Registry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US" sz="1600" dirty="0"/>
                        <a:t>Use the Premium Tier with Replication to secondary region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9105517"/>
                  </a:ext>
                </a:extLst>
              </a:tr>
              <a:tr h="122960">
                <a:tc>
                  <a:txBody>
                    <a:bodyPr/>
                    <a:lstStyle/>
                    <a:p>
                      <a:r>
                        <a:rPr lang="en-US" sz="1600" dirty="0"/>
                        <a:t>AKS Application Component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US" sz="1600" dirty="0"/>
                        <a:t>When ever a deployment happens in primary region same need to be happen in the DR region with the right Configuration Settings.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0415880"/>
                  </a:ext>
                </a:extLst>
              </a:tr>
              <a:tr h="122960">
                <a:tc>
                  <a:txBody>
                    <a:bodyPr/>
                    <a:lstStyle/>
                    <a:p>
                      <a:r>
                        <a:rPr lang="en-US" sz="1600" dirty="0"/>
                        <a:t>Azure Data Component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buFont typeface="Arial" panose="020B0604020202020204" pitchFamily="34" charset="0"/>
                        <a:buNone/>
                      </a:pPr>
                      <a:r>
                        <a:rPr lang="en-US" sz="1600" dirty="0"/>
                        <a:t>Use Native replication setup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1488177"/>
                  </a:ext>
                </a:extLst>
              </a:tr>
            </a:tbl>
          </a:graphicData>
        </a:graphic>
      </p:graphicFrame>
    </p:spTree>
    <p:extLst>
      <p:ext uri="{BB962C8B-B14F-4D97-AF65-F5344CB8AC3E}">
        <p14:creationId xmlns:p14="http://schemas.microsoft.com/office/powerpoint/2010/main" val="2678582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Backup</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200" y="695328"/>
            <a:ext cx="10807700" cy="3705222"/>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alibri" panose="020F0502020204030204" pitchFamily="34" charset="0"/>
                <a:ea typeface="Calibri" panose="020F0502020204030204" pitchFamily="34" charset="0"/>
                <a:cs typeface="Times New Roman" panose="02020603050405020304" pitchFamily="18" charset="0"/>
              </a:rPr>
              <a:t>In AKS there is no need to take backup of compute resources. This means any VM components, OS Disk, NSG, Load Balancers are created by </a:t>
            </a:r>
            <a:r>
              <a:rPr lang="en-US" altLang="en-US" dirty="0" err="1">
                <a:latin typeface="Calibri" panose="020F0502020204030204" pitchFamily="34" charset="0"/>
                <a:ea typeface="Calibri" panose="020F0502020204030204" pitchFamily="34" charset="0"/>
                <a:cs typeface="Times New Roman" panose="02020603050405020304" pitchFamily="18" charset="0"/>
              </a:rPr>
              <a:t>IaC</a:t>
            </a:r>
            <a:r>
              <a:rPr lang="en-US" altLang="en-US" dirty="0">
                <a:latin typeface="Calibri" panose="020F0502020204030204" pitchFamily="34" charset="0"/>
                <a:ea typeface="Calibri" panose="020F0502020204030204" pitchFamily="34" charset="0"/>
                <a:cs typeface="Times New Roman" panose="02020603050405020304" pitchFamily="18" charset="0"/>
              </a:rPr>
              <a:t>.  All the configuration changes are happening through Terraform Scrips.  So no need to take backup of these resources.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alibri" panose="020F0502020204030204" pitchFamily="34" charset="0"/>
                <a:ea typeface="Calibri" panose="020F0502020204030204" pitchFamily="34" charset="0"/>
                <a:cs typeface="Times New Roman" panose="02020603050405020304" pitchFamily="18" charset="0"/>
              </a:rPr>
              <a:t>The data related resources that need to be backed up with there native or third-party backup methods.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BD846545-B506-4664-9021-517D6E2D1610}"/>
              </a:ext>
            </a:extLst>
          </p:cNvPr>
          <p:cNvGraphicFramePr>
            <a:graphicFrameLocks/>
          </p:cNvGraphicFramePr>
          <p:nvPr>
            <p:extLst>
              <p:ext uri="{D42A27DB-BD31-4B8C-83A1-F6EECF244321}">
                <p14:modId xmlns:p14="http://schemas.microsoft.com/office/powerpoint/2010/main" val="3097551585"/>
              </p:ext>
            </p:extLst>
          </p:nvPr>
        </p:nvGraphicFramePr>
        <p:xfrm>
          <a:off x="456691" y="2183555"/>
          <a:ext cx="11459083" cy="1941726"/>
        </p:xfrm>
        <a:graphic>
          <a:graphicData uri="http://schemas.openxmlformats.org/drawingml/2006/table">
            <a:tbl>
              <a:tblPr firstRow="1" bandRow="1">
                <a:tableStyleId>{FABFCF23-3B69-468F-B69F-88F6DE6A72F2}</a:tableStyleId>
              </a:tblPr>
              <a:tblGrid>
                <a:gridCol w="3820034">
                  <a:extLst>
                    <a:ext uri="{9D8B030D-6E8A-4147-A177-3AD203B41FA5}">
                      <a16:colId xmlns:a16="http://schemas.microsoft.com/office/drawing/2014/main" val="3157557481"/>
                    </a:ext>
                  </a:extLst>
                </a:gridCol>
                <a:gridCol w="5781675">
                  <a:extLst>
                    <a:ext uri="{9D8B030D-6E8A-4147-A177-3AD203B41FA5}">
                      <a16:colId xmlns:a16="http://schemas.microsoft.com/office/drawing/2014/main" val="4199931012"/>
                    </a:ext>
                  </a:extLst>
                </a:gridCol>
                <a:gridCol w="1857374">
                  <a:extLst>
                    <a:ext uri="{9D8B030D-6E8A-4147-A177-3AD203B41FA5}">
                      <a16:colId xmlns:a16="http://schemas.microsoft.com/office/drawing/2014/main" val="210988574"/>
                    </a:ext>
                  </a:extLst>
                </a:gridCol>
              </a:tblGrid>
              <a:tr h="202585">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Component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Backup Method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pt-BR" sz="1600" dirty="0"/>
                        <a:t>Owner</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55997">
                <a:tc>
                  <a:txBody>
                    <a:bodyPr/>
                    <a:lstStyle/>
                    <a:p>
                      <a:r>
                        <a:rPr lang="en-US" sz="1600" kern="1200" dirty="0">
                          <a:solidFill>
                            <a:schemeClr val="tx1"/>
                          </a:solidFill>
                          <a:latin typeface="Calibri" panose="020F0502020204030204" pitchFamily="34" charset="0"/>
                          <a:ea typeface="+mn-ea"/>
                          <a:cs typeface="Times New Roman" panose="02020603050405020304" pitchFamily="18" charset="0"/>
                        </a:rPr>
                        <a:t>AKS Cluster Setup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err="1">
                          <a:solidFill>
                            <a:schemeClr val="tx1"/>
                          </a:solidFill>
                          <a:latin typeface="Calibri" panose="020F0502020204030204" pitchFamily="34" charset="0"/>
                          <a:ea typeface="+mn-ea"/>
                          <a:cs typeface="Times New Roman" panose="02020603050405020304" pitchFamily="18" charset="0"/>
                        </a:rPr>
                        <a:t>IaC</a:t>
                      </a:r>
                      <a:r>
                        <a:rPr lang="en-US" sz="1600" kern="1200" dirty="0">
                          <a:solidFill>
                            <a:schemeClr val="tx1"/>
                          </a:solidFill>
                          <a:latin typeface="Calibri" panose="020F0502020204030204" pitchFamily="34" charset="0"/>
                          <a:ea typeface="+mn-ea"/>
                          <a:cs typeface="Times New Roman" panose="02020603050405020304" pitchFamily="18" charset="0"/>
                        </a:rPr>
                        <a:t> Script.  Need to rerun the script</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tx1"/>
                          </a:solidFill>
                          <a:latin typeface="Calibri" panose="020F0502020204030204" pitchFamily="34" charset="0"/>
                          <a:ea typeface="+mn-ea"/>
                          <a:cs typeface="Times New Roman" panose="02020603050405020304" pitchFamily="18" charset="0"/>
                        </a:rPr>
                        <a:t>Infra Run Team</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255997">
                <a:tc>
                  <a:txBody>
                    <a:bodyPr/>
                    <a:lstStyle/>
                    <a:p>
                      <a:r>
                        <a:rPr lang="en-US" sz="1600" kern="1200" dirty="0">
                          <a:solidFill>
                            <a:schemeClr val="tx1"/>
                          </a:solidFill>
                          <a:latin typeface="Calibri" panose="020F0502020204030204" pitchFamily="34" charset="0"/>
                          <a:ea typeface="+mn-ea"/>
                          <a:cs typeface="Times New Roman" panose="02020603050405020304" pitchFamily="18" charset="0"/>
                        </a:rPr>
                        <a:t>Network Component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err="1">
                          <a:solidFill>
                            <a:schemeClr val="tx1"/>
                          </a:solidFill>
                          <a:latin typeface="Calibri" panose="020F0502020204030204" pitchFamily="34" charset="0"/>
                          <a:ea typeface="+mn-ea"/>
                          <a:cs typeface="Times New Roman" panose="02020603050405020304" pitchFamily="18" charset="0"/>
                        </a:rPr>
                        <a:t>IaC</a:t>
                      </a:r>
                      <a:r>
                        <a:rPr lang="en-US" sz="1600" kern="1200" dirty="0">
                          <a:solidFill>
                            <a:schemeClr val="tx1"/>
                          </a:solidFill>
                          <a:latin typeface="Calibri" panose="020F0502020204030204" pitchFamily="34" charset="0"/>
                          <a:ea typeface="+mn-ea"/>
                          <a:cs typeface="Times New Roman" panose="02020603050405020304" pitchFamily="18" charset="0"/>
                        </a:rPr>
                        <a:t> Script.  Need to rerun the script</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tx1"/>
                          </a:solidFill>
                          <a:latin typeface="Calibri" panose="020F0502020204030204" pitchFamily="34" charset="0"/>
                          <a:ea typeface="+mn-ea"/>
                          <a:cs typeface="Times New Roman" panose="02020603050405020304" pitchFamily="18" charset="0"/>
                        </a:rPr>
                        <a:t>Infra Run Team</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7348595"/>
                  </a:ext>
                </a:extLst>
              </a:tr>
              <a:tr h="255997">
                <a:tc>
                  <a:txBody>
                    <a:bodyPr/>
                    <a:lstStyle/>
                    <a:p>
                      <a:r>
                        <a:rPr lang="en-US" sz="1600" kern="1200" dirty="0">
                          <a:solidFill>
                            <a:schemeClr val="tx1"/>
                          </a:solidFill>
                          <a:latin typeface="Calibri" panose="020F0502020204030204" pitchFamily="34" charset="0"/>
                          <a:ea typeface="+mn-ea"/>
                          <a:cs typeface="Times New Roman" panose="02020603050405020304" pitchFamily="18" charset="0"/>
                        </a:rPr>
                        <a:t>Persistent Storage disk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tx1"/>
                          </a:solidFill>
                          <a:latin typeface="Calibri" panose="020F0502020204030204" pitchFamily="34" charset="0"/>
                          <a:ea typeface="+mn-ea"/>
                          <a:cs typeface="Times New Roman" panose="02020603050405020304" pitchFamily="18" charset="0"/>
                        </a:rPr>
                        <a:t>Snapshot or any third-party solution (Next page have detail options)</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tx1"/>
                          </a:solidFill>
                          <a:latin typeface="Calibri" panose="020F0502020204030204" pitchFamily="34" charset="0"/>
                          <a:ea typeface="+mn-ea"/>
                          <a:cs typeface="Times New Roman" panose="02020603050405020304" pitchFamily="18" charset="0"/>
                        </a:rPr>
                        <a:t>Application team</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274871">
                <a:tc>
                  <a:txBody>
                    <a:bodyPr/>
                    <a:lstStyle/>
                    <a:p>
                      <a:r>
                        <a:rPr lang="en-US" sz="1600" kern="1200" dirty="0">
                          <a:solidFill>
                            <a:schemeClr val="tx1"/>
                          </a:solidFill>
                          <a:latin typeface="Calibri" panose="020F0502020204030204" pitchFamily="34" charset="0"/>
                          <a:ea typeface="+mn-ea"/>
                          <a:cs typeface="Times New Roman" panose="02020603050405020304" pitchFamily="18" charset="0"/>
                        </a:rPr>
                        <a:t>Any PaaS Data Component (E.g. Azure SQL)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tx1"/>
                          </a:solidFill>
                          <a:latin typeface="Calibri" panose="020F0502020204030204" pitchFamily="34" charset="0"/>
                          <a:ea typeface="+mn-ea"/>
                          <a:cs typeface="Times New Roman" panose="02020603050405020304" pitchFamily="18" charset="0"/>
                        </a:rPr>
                        <a:t>As per the PaaS Component Strategic Design</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tx1"/>
                          </a:solidFill>
                          <a:latin typeface="Calibri" panose="020F0502020204030204" pitchFamily="34" charset="0"/>
                          <a:ea typeface="+mn-ea"/>
                          <a:cs typeface="Times New Roman" panose="02020603050405020304" pitchFamily="18" charset="0"/>
                        </a:rPr>
                        <a:t>Application Team</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283655"/>
                  </a:ext>
                </a:extLst>
              </a:tr>
              <a:tr h="274871">
                <a:tc>
                  <a:txBody>
                    <a:bodyPr/>
                    <a:lstStyle/>
                    <a:p>
                      <a:r>
                        <a:rPr lang="en-US" sz="1600" kern="1200" dirty="0">
                          <a:solidFill>
                            <a:schemeClr val="tx1"/>
                          </a:solidFill>
                          <a:latin typeface="Calibri" panose="020F0502020204030204" pitchFamily="34" charset="0"/>
                          <a:ea typeface="+mn-ea"/>
                          <a:cs typeface="Times New Roman" panose="02020603050405020304" pitchFamily="18" charset="0"/>
                        </a:rPr>
                        <a:t>Third-party Data 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tx1"/>
                          </a:solidFill>
                          <a:latin typeface="Calibri" panose="020F0502020204030204" pitchFamily="34" charset="0"/>
                          <a:ea typeface="+mn-ea"/>
                          <a:cs typeface="Times New Roman" panose="02020603050405020304" pitchFamily="18" charset="0"/>
                        </a:rPr>
                        <a:t>Native backup of the product</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600" kern="1200" dirty="0">
                          <a:solidFill>
                            <a:schemeClr val="tx1"/>
                          </a:solidFill>
                          <a:latin typeface="Calibri" panose="020F0502020204030204" pitchFamily="34" charset="0"/>
                          <a:ea typeface="+mn-ea"/>
                          <a:cs typeface="Times New Roman" panose="02020603050405020304" pitchFamily="18" charset="0"/>
                        </a:rPr>
                        <a:t>Application Team</a:t>
                      </a:r>
                    </a:p>
                  </a:txBody>
                  <a:tcPr marL="68580" marR="6858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4921055"/>
                  </a:ext>
                </a:extLst>
              </a:tr>
            </a:tbl>
          </a:graphicData>
        </a:graphic>
      </p:graphicFrame>
      <p:sp>
        <p:nvSpPr>
          <p:cNvPr id="9" name="Rectangle 8">
            <a:extLst>
              <a:ext uri="{FF2B5EF4-FFF2-40B4-BE49-F238E27FC236}">
                <a16:creationId xmlns:a16="http://schemas.microsoft.com/office/drawing/2014/main" id="{1FF1F1BA-8A52-47B6-BCD2-5362907DAC06}"/>
              </a:ext>
            </a:extLst>
          </p:cNvPr>
          <p:cNvSpPr/>
          <p:nvPr/>
        </p:nvSpPr>
        <p:spPr>
          <a:xfrm>
            <a:off x="407478" y="4524378"/>
            <a:ext cx="10906634" cy="19145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r>
              <a:rPr lang="en-US" sz="1600" dirty="0">
                <a:solidFill>
                  <a:schemeClr val="tx1"/>
                </a:solidFill>
              </a:rPr>
              <a:t> </a:t>
            </a:r>
          </a:p>
          <a:p>
            <a:endParaRPr lang="en-US" sz="1600" dirty="0">
              <a:solidFill>
                <a:schemeClr val="tx1"/>
              </a:solidFill>
              <a:latin typeface="az_ea_font"/>
            </a:endParaRPr>
          </a:p>
          <a:p>
            <a:r>
              <a:rPr lang="en-US" sz="1600" dirty="0">
                <a:solidFill>
                  <a:schemeClr val="tx1"/>
                </a:solidFill>
                <a:latin typeface="az_ea_font"/>
              </a:rPr>
              <a:t>There is no need for backup for Infra and Network components.  </a:t>
            </a:r>
            <a:r>
              <a:rPr lang="en-US" sz="1600" dirty="0" err="1">
                <a:solidFill>
                  <a:schemeClr val="tx1"/>
                </a:solidFill>
                <a:latin typeface="az_ea_font"/>
              </a:rPr>
              <a:t>IaC</a:t>
            </a:r>
            <a:r>
              <a:rPr lang="en-US" sz="1600" dirty="0">
                <a:solidFill>
                  <a:schemeClr val="tx1"/>
                </a:solidFill>
                <a:latin typeface="az_ea_font"/>
              </a:rPr>
              <a:t> will be used for recovery process.</a:t>
            </a:r>
          </a:p>
          <a:p>
            <a:endParaRPr lang="en-US" sz="1600" dirty="0">
              <a:solidFill>
                <a:schemeClr val="tx1"/>
              </a:solidFill>
              <a:latin typeface="az_ea_font"/>
            </a:endParaRPr>
          </a:p>
          <a:p>
            <a:r>
              <a:rPr lang="en-US" sz="1600" dirty="0">
                <a:solidFill>
                  <a:schemeClr val="tx1"/>
                </a:solidFill>
                <a:latin typeface="az_ea_font"/>
              </a:rPr>
              <a:t>For all the data component the application team backup need to take care in the solution architecture</a:t>
            </a:r>
            <a:endParaRPr lang="en-US" sz="1600" dirty="0">
              <a:solidFill>
                <a:srgbClr val="323130"/>
              </a:solidFill>
              <a:latin typeface="az_ea_font"/>
            </a:endParaRPr>
          </a:p>
        </p:txBody>
      </p:sp>
    </p:spTree>
    <p:extLst>
      <p:ext uri="{BB962C8B-B14F-4D97-AF65-F5344CB8AC3E}">
        <p14:creationId xmlns:p14="http://schemas.microsoft.com/office/powerpoint/2010/main" val="1193935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Backup Persistence Storage</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200" y="695328"/>
            <a:ext cx="10807700" cy="3705222"/>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b="0" i="0" dirty="0">
                <a:solidFill>
                  <a:srgbClr val="171717"/>
                </a:solidFill>
                <a:effectLst/>
                <a:latin typeface="Segoe UI" panose="020B0502040204020203" pitchFamily="34" charset="0"/>
              </a:rPr>
              <a:t>If applications store and consume data on persisted disks or in files, we need to take regular backups or snapshots of that data.  Below are the backup options.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865188" lvl="1" indent="-285750" eaLnBrk="0" fontAlgn="base" hangingPunct="0">
              <a:spcBef>
                <a:spcPct val="0"/>
              </a:spcBef>
              <a:spcAft>
                <a:spcPct val="0"/>
              </a:spcAft>
            </a:pPr>
            <a:r>
              <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Snapshot – We cannot backup along with the cluster.  We need to do most of the task manual to recover the disk.    </a:t>
            </a:r>
          </a:p>
          <a:p>
            <a:pPr lvl="1" indent="0" eaLnBrk="0" fontAlgn="base" hangingPunct="0">
              <a:spcBef>
                <a:spcPct val="0"/>
              </a:spcBef>
              <a:spcAft>
                <a:spcPct val="0"/>
              </a:spcAft>
              <a:buNone/>
            </a:pPr>
            <a:endPar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1150938" lvl="2" indent="-285750" eaLnBrk="0" fontAlgn="base" hangingPunct="0">
              <a:spcBef>
                <a:spcPct val="0"/>
              </a:spcBef>
              <a:spcAft>
                <a:spcPct val="0"/>
              </a:spcAft>
            </a:pPr>
            <a:r>
              <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We need to make sure snapshot are taken properly using custom scripts</a:t>
            </a:r>
          </a:p>
          <a:p>
            <a:pPr marL="1150938" lvl="2" indent="-285750" eaLnBrk="0" fontAlgn="base" hangingPunct="0">
              <a:spcBef>
                <a:spcPct val="0"/>
              </a:spcBef>
              <a:spcAft>
                <a:spcPct val="0"/>
              </a:spcAft>
            </a:pPr>
            <a:r>
              <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Need to restore and attach it with cluster</a:t>
            </a:r>
          </a:p>
          <a:p>
            <a:pPr marL="1150938" lvl="2" indent="-285750" eaLnBrk="0" fontAlgn="base" hangingPunct="0">
              <a:spcBef>
                <a:spcPct val="0"/>
              </a:spcBef>
              <a:spcAft>
                <a:spcPct val="0"/>
              </a:spcAft>
            </a:pPr>
            <a:endPar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865188" lvl="1" indent="-285750" eaLnBrk="0" fontAlgn="base" hangingPunct="0">
              <a:spcBef>
                <a:spcPct val="0"/>
              </a:spcBef>
              <a:spcAft>
                <a:spcPct val="0"/>
              </a:spcAft>
            </a:pPr>
            <a:r>
              <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Third party (</a:t>
            </a:r>
            <a:r>
              <a:rPr lang="en-US" b="0" i="0" dirty="0" err="1">
                <a:solidFill>
                  <a:srgbClr val="171717"/>
                </a:solidFill>
                <a:effectLst/>
                <a:latin typeface="Segoe UI" panose="020B0502040204020203" pitchFamily="34" charset="0"/>
              </a:rPr>
              <a:t>Velero</a:t>
            </a:r>
            <a:r>
              <a:rPr lang="en-US" b="0" i="0" dirty="0">
                <a:solidFill>
                  <a:srgbClr val="171717"/>
                </a:solidFill>
                <a:effectLst/>
                <a:latin typeface="Segoe UI" panose="020B0502040204020203" pitchFamily="34" charset="0"/>
              </a:rPr>
              <a:t> and </a:t>
            </a:r>
            <a:r>
              <a:rPr lang="en-US" b="0" i="0" dirty="0" err="1">
                <a:solidFill>
                  <a:srgbClr val="171717"/>
                </a:solidFill>
                <a:effectLst/>
                <a:latin typeface="Segoe UI" panose="020B0502040204020203" pitchFamily="34" charset="0"/>
              </a:rPr>
              <a:t>etc</a:t>
            </a:r>
            <a:r>
              <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 – To take backup along with cluster we can user this.  This is having more control.</a:t>
            </a:r>
          </a:p>
          <a:p>
            <a:pPr marL="865188" lvl="1" indent="-285750" eaLnBrk="0" fontAlgn="base" hangingPunct="0">
              <a:spcBef>
                <a:spcPct val="0"/>
              </a:spcBef>
              <a:spcAft>
                <a:spcPct val="0"/>
              </a:spcAft>
            </a:pPr>
            <a:endPar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865188" lvl="1" indent="-285750" eaLnBrk="0" fontAlgn="base" hangingPunct="0">
              <a:spcBef>
                <a:spcPct val="0"/>
              </a:spcBef>
              <a:spcAft>
                <a:spcPct val="0"/>
              </a:spcAft>
            </a:pPr>
            <a:r>
              <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Azure Backup – AKS cluster persistent volume backup is in Private preview. </a:t>
            </a:r>
          </a:p>
          <a:p>
            <a:pPr lvl="1" indent="0" eaLnBrk="0" fontAlgn="base" hangingPunct="0">
              <a:spcBef>
                <a:spcPct val="0"/>
              </a:spcBef>
              <a:spcAft>
                <a:spcPct val="0"/>
              </a:spcAft>
              <a:buNone/>
            </a:pPr>
            <a:endPar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endParaRPr>
          </a:p>
          <a:p>
            <a:pPr marL="1150938" lvl="2" indent="-285750" eaLnBrk="0" fontAlgn="base" hangingPunct="0">
              <a:spcBef>
                <a:spcPct val="0"/>
              </a:spcBef>
              <a:spcAft>
                <a:spcPct val="0"/>
              </a:spcAft>
            </a:pPr>
            <a:r>
              <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We can configure backup for the persistent volumes of stateful application deployed on the AKS cluster. </a:t>
            </a:r>
          </a:p>
          <a:p>
            <a:pPr marL="1150938" lvl="2" indent="-285750" eaLnBrk="0" fontAlgn="base" hangingPunct="0">
              <a:spcBef>
                <a:spcPct val="0"/>
              </a:spcBef>
              <a:spcAft>
                <a:spcPct val="0"/>
              </a:spcAft>
            </a:pPr>
            <a:r>
              <a:rPr lang="en-US" altLang="en-US" dirty="0">
                <a:solidFill>
                  <a:srgbClr val="171717"/>
                </a:solidFill>
                <a:latin typeface="Segoe UI" panose="020B0502040204020203" pitchFamily="34" charset="0"/>
                <a:ea typeface="Calibri" panose="020F0502020204030204" pitchFamily="34" charset="0"/>
                <a:cs typeface="Times New Roman" panose="02020603050405020304" pitchFamily="18" charset="0"/>
              </a:rPr>
              <a:t> We can restore back one or more persistent volumes on to the same or different cluster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736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43</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Sizing</a:t>
            </a:r>
          </a:p>
        </p:txBody>
      </p:sp>
    </p:spTree>
    <p:extLst>
      <p:ext uri="{BB962C8B-B14F-4D97-AF65-F5344CB8AC3E}">
        <p14:creationId xmlns:p14="http://schemas.microsoft.com/office/powerpoint/2010/main" val="3695724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Recommended VM Sizing</a:t>
            </a:r>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9E3CA47-1F5A-4F63-AD07-08BD02585463}"/>
              </a:ext>
            </a:extLst>
          </p:cNvPr>
          <p:cNvGraphicFramePr>
            <a:graphicFrameLocks/>
          </p:cNvGraphicFramePr>
          <p:nvPr/>
        </p:nvGraphicFramePr>
        <p:xfrm>
          <a:off x="133350" y="781738"/>
          <a:ext cx="11887200" cy="5211415"/>
        </p:xfrm>
        <a:graphic>
          <a:graphicData uri="http://schemas.openxmlformats.org/drawingml/2006/table">
            <a:tbl>
              <a:tblPr firstRow="1" bandRow="1">
                <a:tableStyleId>{FABFCF23-3B69-468F-B69F-88F6DE6A72F2}</a:tableStyleId>
              </a:tblPr>
              <a:tblGrid>
                <a:gridCol w="4728295">
                  <a:extLst>
                    <a:ext uri="{9D8B030D-6E8A-4147-A177-3AD203B41FA5}">
                      <a16:colId xmlns:a16="http://schemas.microsoft.com/office/drawing/2014/main" val="3157557481"/>
                    </a:ext>
                  </a:extLst>
                </a:gridCol>
                <a:gridCol w="3763977">
                  <a:extLst>
                    <a:ext uri="{9D8B030D-6E8A-4147-A177-3AD203B41FA5}">
                      <a16:colId xmlns:a16="http://schemas.microsoft.com/office/drawing/2014/main" val="1104399084"/>
                    </a:ext>
                  </a:extLst>
                </a:gridCol>
                <a:gridCol w="3394928">
                  <a:extLst>
                    <a:ext uri="{9D8B030D-6E8A-4147-A177-3AD203B41FA5}">
                      <a16:colId xmlns:a16="http://schemas.microsoft.com/office/drawing/2014/main" val="210988574"/>
                    </a:ext>
                  </a:extLst>
                </a:gridCol>
              </a:tblGrid>
              <a:tr h="247870">
                <a:tc>
                  <a:txBody>
                    <a:bodyPr/>
                    <a:lstStyle/>
                    <a:p>
                      <a:pPr algn="ctr" fontAlgn="t"/>
                      <a:r>
                        <a:rPr lang="en-US" sz="1600" dirty="0"/>
                        <a:t>Data Points</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Large VM</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pt-BR" sz="1600" b="1" kern="1200" dirty="0">
                          <a:solidFill>
                            <a:schemeClr val="lt1"/>
                          </a:solidFill>
                          <a:latin typeface="+mn-lt"/>
                          <a:ea typeface="+mn-ea"/>
                          <a:cs typeface="+mn-cs"/>
                        </a:rPr>
                        <a:t>Small/Medium VM</a:t>
                      </a:r>
                      <a:endParaRPr lang="en-US" sz="1600" b="1" kern="1200" dirty="0">
                        <a:solidFill>
                          <a:schemeClr val="lt1"/>
                        </a:solidFill>
                        <a:latin typeface="+mn-lt"/>
                        <a:ea typeface="+mn-ea"/>
                        <a:cs typeface="+mn-cs"/>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541018">
                <a:tc>
                  <a:txBody>
                    <a:bodyPr/>
                    <a:lstStyle/>
                    <a:p>
                      <a:r>
                        <a:rPr lang="en-US" sz="1600" dirty="0"/>
                        <a:t>Control plane overhead - each node will have to run certain control plane pods for cluster 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Less overhead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Huge overhead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r h="7688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Reserved Resource Capacity in the Nodes (% of reserved capacity will get decrease when VM size increase) - Resource utilization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Reserved capacity is less. High resource utilization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Reserved capacity is high. Lower resource utilization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897649"/>
                  </a:ext>
                </a:extLst>
              </a:tr>
              <a:tr h="541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Amount of data disks that each VM size can hold.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(If we are using PV in a greater number of Pods.)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Bigger VM size support to mount a greater number of disk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We can mount only less number of disk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183365"/>
                  </a:ext>
                </a:extLst>
              </a:tr>
              <a:tr h="5410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Scalability efficient (For horizontal scaling normally small VMs are efficient in cost perspective)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Make overprovisioning sometimes (Large scaling increments)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Good fit for effective horizontal scaling in cost perspective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536506"/>
                  </a:ext>
                </a:extLst>
              </a:tr>
              <a:tr h="768816">
                <a:tc>
                  <a:txBody>
                    <a:bodyPr/>
                    <a:lstStyle/>
                    <a:p>
                      <a:r>
                        <a:rPr lang="en-US" sz="1600" dirty="0"/>
                        <a:t>Node failure Affecting Existing Resources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One node failure affects huge % of capacity (In 2-node cluster one node failure affect 50% of cluster capacity)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Only smaller workload (Cluster Capacity) get affected. Limited blast radius.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8113176"/>
                  </a:ext>
                </a:extLst>
              </a:tr>
              <a:tr h="541018">
                <a:tc>
                  <a:txBody>
                    <a:bodyPr/>
                    <a:lstStyle/>
                    <a:p>
                      <a:r>
                        <a:rPr lang="en-US" sz="1600" dirty="0"/>
                        <a:t>Base setup Cost.  (In production minimum we need 3 VMs in 3 Available 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2993809"/>
                  </a:ext>
                </a:extLst>
              </a:tr>
              <a:tr h="404569">
                <a:tc>
                  <a:txBody>
                    <a:bodyPr/>
                    <a:lstStyle/>
                    <a:p>
                      <a:r>
                        <a:rPr lang="en-US" sz="1600" dirty="0"/>
                        <a:t>Replications (Across Multiple nodes)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Limited replication across nodes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High replication across nodes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4305949"/>
                  </a:ext>
                </a:extLst>
              </a:tr>
              <a:tr h="541018">
                <a:tc>
                  <a:txBody>
                    <a:bodyPr/>
                    <a:lstStyle/>
                    <a:p>
                      <a:r>
                        <a:rPr lang="en-US" sz="1600" dirty="0"/>
                        <a:t>Use Case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Cluster would grow too large, and growth is Rapid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Cluster is small and growth is normal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6997319"/>
                  </a:ext>
                </a:extLst>
              </a:tr>
            </a:tbl>
          </a:graphicData>
        </a:graphic>
      </p:graphicFrame>
    </p:spTree>
    <p:extLst>
      <p:ext uri="{BB962C8B-B14F-4D97-AF65-F5344CB8AC3E}">
        <p14:creationId xmlns:p14="http://schemas.microsoft.com/office/powerpoint/2010/main" val="2820140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System </a:t>
            </a:r>
            <a:r>
              <a:rPr lang="en-US" dirty="0" err="1"/>
              <a:t>DaemonSet</a:t>
            </a:r>
            <a:r>
              <a:rPr lang="en-US" dirty="0"/>
              <a:t> Pods</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199" y="695327"/>
            <a:ext cx="11553315" cy="5581643"/>
          </a:xfrm>
        </p:spPr>
        <p:txBody>
          <a:bodyPr/>
          <a:lstStyle/>
          <a:p>
            <a:r>
              <a:rPr lang="en-US" b="0" i="0" dirty="0">
                <a:solidFill>
                  <a:srgbClr val="333333"/>
                </a:solidFill>
                <a:effectLst/>
                <a:latin typeface="Segoe UI" panose="020B0502040204020203" pitchFamily="34" charset="0"/>
              </a:rPr>
              <a:t>The </a:t>
            </a:r>
            <a:r>
              <a:rPr lang="en-US" b="0" i="0" dirty="0" err="1">
                <a:solidFill>
                  <a:srgbClr val="333333"/>
                </a:solidFill>
                <a:effectLst/>
                <a:latin typeface="Segoe UI" panose="020B0502040204020203" pitchFamily="34" charset="0"/>
              </a:rPr>
              <a:t>Demonset</a:t>
            </a:r>
            <a:r>
              <a:rPr lang="en-US" b="0" i="0" dirty="0">
                <a:solidFill>
                  <a:srgbClr val="333333"/>
                </a:solidFill>
                <a:effectLst/>
                <a:latin typeface="Segoe UI" panose="020B0502040204020203" pitchFamily="34" charset="0"/>
              </a:rPr>
              <a:t> make sure one pod deploy in each and every nodes.  In AKS setup some </a:t>
            </a:r>
            <a:r>
              <a:rPr lang="en-US" b="0" i="0" dirty="0" err="1">
                <a:solidFill>
                  <a:srgbClr val="333333"/>
                </a:solidFill>
                <a:effectLst/>
                <a:latin typeface="Segoe UI" panose="020B0502040204020203" pitchFamily="34" charset="0"/>
              </a:rPr>
              <a:t>DaemonSets</a:t>
            </a:r>
            <a:r>
              <a:rPr lang="en-US" b="0" i="0" dirty="0">
                <a:solidFill>
                  <a:srgbClr val="333333"/>
                </a:solidFill>
                <a:effectLst/>
                <a:latin typeface="Segoe UI" panose="020B0502040204020203" pitchFamily="34" charset="0"/>
              </a:rPr>
              <a:t> comes as default and some of them need to be installed to achieve important task. </a:t>
            </a:r>
          </a:p>
          <a:p>
            <a:r>
              <a:rPr lang="en-US" b="1" dirty="0" err="1">
                <a:solidFill>
                  <a:srgbClr val="333333"/>
                </a:solidFill>
                <a:latin typeface="Segoe UI" panose="020B0502040204020203" pitchFamily="34" charset="0"/>
              </a:rPr>
              <a:t>DaemonSet</a:t>
            </a:r>
            <a:r>
              <a:rPr lang="en-US" b="1" dirty="0">
                <a:solidFill>
                  <a:srgbClr val="333333"/>
                </a:solidFill>
                <a:latin typeface="Segoe UI" panose="020B0502040204020203" pitchFamily="34" charset="0"/>
              </a:rPr>
              <a:t> Pods comes as default:</a:t>
            </a:r>
          </a:p>
          <a:p>
            <a:endParaRPr lang="en-US" b="1" dirty="0">
              <a:solidFill>
                <a:srgbClr val="333333"/>
              </a:solidFill>
              <a:latin typeface="Segoe UI" panose="020B0502040204020203" pitchFamily="34" charset="0"/>
            </a:endParaRPr>
          </a:p>
          <a:p>
            <a:endParaRPr lang="en-US" b="0" i="0" dirty="0">
              <a:solidFill>
                <a:srgbClr val="333333"/>
              </a:solidFill>
              <a:effectLst/>
              <a:latin typeface="Segoe UI" panose="020B0502040204020203" pitchFamily="34" charset="0"/>
            </a:endParaRPr>
          </a:p>
          <a:p>
            <a:endParaRPr lang="en-US" dirty="0">
              <a:solidFill>
                <a:srgbClr val="333333"/>
              </a:solidFill>
              <a:latin typeface="Segoe UI" panose="020B0502040204020203" pitchFamily="34" charset="0"/>
            </a:endParaRPr>
          </a:p>
          <a:p>
            <a:endParaRPr lang="en-US" b="0" i="0" dirty="0">
              <a:solidFill>
                <a:srgbClr val="333333"/>
              </a:solidFill>
              <a:effectLst/>
              <a:latin typeface="Segoe UI" panose="020B0502040204020203" pitchFamily="34" charset="0"/>
            </a:endParaRPr>
          </a:p>
          <a:p>
            <a:endParaRPr lang="en-US" dirty="0">
              <a:solidFill>
                <a:srgbClr val="333333"/>
              </a:solidFill>
              <a:latin typeface="Segoe UI" panose="020B0502040204020203" pitchFamily="34" charset="0"/>
            </a:endParaRPr>
          </a:p>
          <a:p>
            <a:endParaRPr lang="en-US" b="0" i="0" dirty="0">
              <a:solidFill>
                <a:srgbClr val="333333"/>
              </a:solidFill>
              <a:effectLst/>
              <a:latin typeface="Segoe UI" panose="020B0502040204020203" pitchFamily="34" charset="0"/>
            </a:endParaRPr>
          </a:p>
          <a:p>
            <a:endParaRPr lang="en-US" dirty="0">
              <a:solidFill>
                <a:srgbClr val="333333"/>
              </a:solidFill>
              <a:latin typeface="Segoe UI" panose="020B0502040204020203" pitchFamily="34" charset="0"/>
            </a:endParaRPr>
          </a:p>
          <a:p>
            <a:endParaRPr lang="en-US" b="0" i="0" dirty="0">
              <a:solidFill>
                <a:srgbClr val="333333"/>
              </a:solidFill>
              <a:effectLst/>
              <a:latin typeface="Segoe UI" panose="020B0502040204020203" pitchFamily="34" charset="0"/>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r>
              <a:rPr lang="en-US" dirty="0">
                <a:solidFill>
                  <a:srgbClr val="323130"/>
                </a:solidFill>
                <a:highlight>
                  <a:srgbClr val="FFFF00"/>
                </a:highlight>
                <a:latin typeface="az_ea_font"/>
              </a:rPr>
              <a:t>Yellow color are defined as empty but in one of the deployment we got the mentioned values.  These values are not added in the Total because we are not sure about that.</a:t>
            </a:r>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A5E393EC-42BC-4885-9302-CB574790254D}"/>
              </a:ext>
            </a:extLst>
          </p:cNvPr>
          <p:cNvGraphicFramePr>
            <a:graphicFrameLocks/>
          </p:cNvGraphicFramePr>
          <p:nvPr/>
        </p:nvGraphicFramePr>
        <p:xfrm>
          <a:off x="456691" y="1830250"/>
          <a:ext cx="11553827" cy="3648606"/>
        </p:xfrm>
        <a:graphic>
          <a:graphicData uri="http://schemas.openxmlformats.org/drawingml/2006/table">
            <a:tbl>
              <a:tblPr firstRow="1" bandRow="1">
                <a:tableStyleId>{FABFCF23-3B69-468F-B69F-88F6DE6A72F2}</a:tableStyleId>
              </a:tblPr>
              <a:tblGrid>
                <a:gridCol w="2067436">
                  <a:extLst>
                    <a:ext uri="{9D8B030D-6E8A-4147-A177-3AD203B41FA5}">
                      <a16:colId xmlns:a16="http://schemas.microsoft.com/office/drawing/2014/main" val="3157557481"/>
                    </a:ext>
                  </a:extLst>
                </a:gridCol>
                <a:gridCol w="4857749">
                  <a:extLst>
                    <a:ext uri="{9D8B030D-6E8A-4147-A177-3AD203B41FA5}">
                      <a16:colId xmlns:a16="http://schemas.microsoft.com/office/drawing/2014/main" val="1104399084"/>
                    </a:ext>
                  </a:extLst>
                </a:gridCol>
                <a:gridCol w="1066800">
                  <a:extLst>
                    <a:ext uri="{9D8B030D-6E8A-4147-A177-3AD203B41FA5}">
                      <a16:colId xmlns:a16="http://schemas.microsoft.com/office/drawing/2014/main" val="3413877708"/>
                    </a:ext>
                  </a:extLst>
                </a:gridCol>
                <a:gridCol w="1095375">
                  <a:extLst>
                    <a:ext uri="{9D8B030D-6E8A-4147-A177-3AD203B41FA5}">
                      <a16:colId xmlns:a16="http://schemas.microsoft.com/office/drawing/2014/main" val="411762484"/>
                    </a:ext>
                  </a:extLst>
                </a:gridCol>
                <a:gridCol w="1200150">
                  <a:extLst>
                    <a:ext uri="{9D8B030D-6E8A-4147-A177-3AD203B41FA5}">
                      <a16:colId xmlns:a16="http://schemas.microsoft.com/office/drawing/2014/main" val="1695730141"/>
                    </a:ext>
                  </a:extLst>
                </a:gridCol>
                <a:gridCol w="1266317">
                  <a:extLst>
                    <a:ext uri="{9D8B030D-6E8A-4147-A177-3AD203B41FA5}">
                      <a16:colId xmlns:a16="http://schemas.microsoft.com/office/drawing/2014/main" val="60339417"/>
                    </a:ext>
                  </a:extLst>
                </a:gridCol>
              </a:tblGrid>
              <a:tr h="179291">
                <a:tc>
                  <a:txBody>
                    <a:bodyPr/>
                    <a:lstStyle/>
                    <a:p>
                      <a:pPr algn="ctr" fontAlgn="t"/>
                      <a:r>
                        <a:rPr lang="en-US" sz="1600" dirty="0"/>
                        <a:t>Default Pods</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Description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89787">
                <a:tc>
                  <a:txBody>
                    <a:bodyPr/>
                    <a:lstStyle/>
                    <a:p>
                      <a:r>
                        <a:rPr lang="en-US" sz="1600" dirty="0"/>
                        <a:t>azure-</a:t>
                      </a:r>
                      <a:r>
                        <a:rPr lang="en-US" sz="1600" dirty="0" err="1"/>
                        <a:t>ip</a:t>
                      </a:r>
                      <a:r>
                        <a:rPr lang="en-US" sz="1600" dirty="0"/>
                        <a:t>-</a:t>
                      </a:r>
                      <a:r>
                        <a:rPr lang="en-US" sz="1600" dirty="0" err="1"/>
                        <a:t>masq</a:t>
                      </a:r>
                      <a:r>
                        <a:rPr lang="en-US" sz="1600" dirty="0"/>
                        <a:t>-agent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Used for configures iptables rules to mask the IPs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250Mi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r h="289787">
                <a:tc>
                  <a:txBody>
                    <a:bodyPr/>
                    <a:lstStyle/>
                    <a:p>
                      <a:r>
                        <a:rPr lang="en-US" sz="1600" dirty="0"/>
                        <a:t>cloud-node-manager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Responsible for updating Node objects.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512Mi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03482"/>
                  </a:ext>
                </a:extLst>
              </a:tr>
              <a:tr h="289787">
                <a:tc>
                  <a:txBody>
                    <a:bodyPr/>
                    <a:lstStyle/>
                    <a:p>
                      <a:r>
                        <a:rPr lang="en-US" sz="1600" dirty="0" err="1"/>
                        <a:t>csi</a:t>
                      </a:r>
                      <a:r>
                        <a:rPr lang="en-US" sz="1600" dirty="0"/>
                        <a:t>-</a:t>
                      </a:r>
                      <a:r>
                        <a:rPr lang="en-US" sz="1600" dirty="0" err="1"/>
                        <a:t>azuredisk</a:t>
                      </a:r>
                      <a:r>
                        <a:rPr lang="en-US" sz="1600"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The Kubernetes implementation of the Disk Container Storage Interface (CSI).  3 Container </a:t>
                      </a:r>
                      <a:r>
                        <a:rPr lang="en-US" sz="1600" dirty="0" err="1"/>
                        <a:t>azuredisk</a:t>
                      </a:r>
                      <a:r>
                        <a:rPr lang="en-US" sz="1600" dirty="0"/>
                        <a:t>, node-driver-registrar, liveness-probe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(10+10+10)m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(20+20+20)Mi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t>
                      </a:r>
                      <a:r>
                        <a:rPr lang="en-US" sz="1600" dirty="0">
                          <a:highlight>
                            <a:srgbClr val="FFFF00"/>
                          </a:highlight>
                        </a:rPr>
                        <a:t>(1900+1900+1900)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(200+100+100)Mi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9564317"/>
                  </a:ext>
                </a:extLst>
              </a:tr>
              <a:tr h="289787">
                <a:tc>
                  <a:txBody>
                    <a:bodyPr/>
                    <a:lstStyle/>
                    <a:p>
                      <a:r>
                        <a:rPr lang="en-US" sz="1600" dirty="0" err="1"/>
                        <a:t>csi</a:t>
                      </a:r>
                      <a:r>
                        <a:rPr lang="en-US" sz="1600" dirty="0"/>
                        <a:t>-</a:t>
                      </a:r>
                      <a:r>
                        <a:rPr lang="en-US" sz="1600" dirty="0" err="1"/>
                        <a:t>azurefile</a:t>
                      </a:r>
                      <a:r>
                        <a:rPr lang="en-US" sz="1600"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The Kubernetes implementation of the File Share Container Storage Interface (CSI). 3 Container </a:t>
                      </a:r>
                      <a:r>
                        <a:rPr lang="en-US" sz="1600" dirty="0" err="1"/>
                        <a:t>azurefile</a:t>
                      </a:r>
                      <a:r>
                        <a:rPr lang="en-US" sz="1600" dirty="0"/>
                        <a:t>, node-driver-registrar, liveness-probe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(10+10+10)m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(20+20+20)Mi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highlight>
                            <a:srgbClr val="FFFF00"/>
                          </a:highlight>
                        </a:rPr>
                        <a:t>(1900+1900+1900)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(400+100+100)Mi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774675"/>
                  </a:ext>
                </a:extLst>
              </a:tr>
              <a:tr h="203924">
                <a:tc>
                  <a:txBody>
                    <a:bodyPr/>
                    <a:lstStyle/>
                    <a:p>
                      <a:r>
                        <a:rPr lang="en-US" sz="1600" dirty="0" err="1"/>
                        <a:t>kube</a:t>
                      </a:r>
                      <a:r>
                        <a:rPr lang="en-US" sz="1600" dirty="0"/>
                        <a:t>-proxy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a network proxy that runs on each node.  2 Container </a:t>
                      </a:r>
                      <a:r>
                        <a:rPr lang="en-US" sz="1600" dirty="0" err="1"/>
                        <a:t>kube</a:t>
                      </a:r>
                      <a:r>
                        <a:rPr lang="en-US" sz="1600" dirty="0"/>
                        <a:t>-proxy-</a:t>
                      </a:r>
                      <a:r>
                        <a:rPr lang="en-US" sz="1600" dirty="0" err="1"/>
                        <a:t>setctmax</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(100+100)m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highlight>
                            <a:srgbClr val="FFFF00"/>
                          </a:highlight>
                        </a:rPr>
                        <a:t>(0+265)Mi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highlight>
                            <a:srgbClr val="FFFF00"/>
                          </a:highlight>
                        </a:rPr>
                        <a:t>(1900+100)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highlight>
                            <a:srgbClr val="FFFF00"/>
                          </a:highlight>
                        </a:rPr>
                        <a:t>4.46Gi + 265Mi</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0406832"/>
                  </a:ext>
                </a:extLst>
              </a:tr>
            </a:tbl>
          </a:graphicData>
        </a:graphic>
      </p:graphicFrame>
    </p:spTree>
    <p:extLst>
      <p:ext uri="{BB962C8B-B14F-4D97-AF65-F5344CB8AC3E}">
        <p14:creationId xmlns:p14="http://schemas.microsoft.com/office/powerpoint/2010/main" val="29234145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System </a:t>
            </a:r>
            <a:r>
              <a:rPr lang="en-US" dirty="0" err="1"/>
              <a:t>DaemonSet</a:t>
            </a:r>
            <a:r>
              <a:rPr lang="en-US" dirty="0"/>
              <a:t> Pods</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362460" y="638178"/>
            <a:ext cx="11553315" cy="5581643"/>
          </a:xfrm>
        </p:spPr>
        <p:txBody>
          <a:bodyPr/>
          <a:lstStyle/>
          <a:p>
            <a:r>
              <a:rPr lang="en-US" b="1" dirty="0" err="1">
                <a:solidFill>
                  <a:srgbClr val="333333"/>
                </a:solidFill>
                <a:latin typeface="Segoe UI" panose="020B0502040204020203" pitchFamily="34" charset="0"/>
              </a:rPr>
              <a:t>DaemonSet</a:t>
            </a:r>
            <a:r>
              <a:rPr lang="en-US" b="1" dirty="0">
                <a:solidFill>
                  <a:srgbClr val="333333"/>
                </a:solidFill>
                <a:latin typeface="Segoe UI" panose="020B0502040204020203" pitchFamily="34" charset="0"/>
              </a:rPr>
              <a:t> Pods comes when we Install mandatory components</a:t>
            </a: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r>
              <a:rPr lang="en-US" b="1" dirty="0">
                <a:solidFill>
                  <a:srgbClr val="333333"/>
                </a:solidFill>
                <a:latin typeface="Segoe UI" panose="020B0502040204020203" pitchFamily="34" charset="0"/>
              </a:rPr>
              <a:t>Total: </a:t>
            </a:r>
          </a:p>
          <a:p>
            <a:endParaRPr lang="en-US" b="0" i="0" dirty="0">
              <a:solidFill>
                <a:srgbClr val="323130"/>
              </a:solidFill>
              <a:effectLst/>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8" name="Content Placeholder 2">
            <a:extLst>
              <a:ext uri="{FF2B5EF4-FFF2-40B4-BE49-F238E27FC236}">
                <a16:creationId xmlns:a16="http://schemas.microsoft.com/office/drawing/2014/main" id="{022BFFFA-8A1E-44DF-905A-01E762417CA0}"/>
              </a:ext>
            </a:extLst>
          </p:cNvPr>
          <p:cNvGraphicFramePr>
            <a:graphicFrameLocks/>
          </p:cNvGraphicFramePr>
          <p:nvPr/>
        </p:nvGraphicFramePr>
        <p:xfrm>
          <a:off x="361948" y="1116625"/>
          <a:ext cx="11553827" cy="3252366"/>
        </p:xfrm>
        <a:graphic>
          <a:graphicData uri="http://schemas.openxmlformats.org/drawingml/2006/table">
            <a:tbl>
              <a:tblPr firstRow="1" bandRow="1">
                <a:tableStyleId>{FABFCF23-3B69-468F-B69F-88F6DE6A72F2}</a:tableStyleId>
              </a:tblPr>
              <a:tblGrid>
                <a:gridCol w="2048387">
                  <a:extLst>
                    <a:ext uri="{9D8B030D-6E8A-4147-A177-3AD203B41FA5}">
                      <a16:colId xmlns:a16="http://schemas.microsoft.com/office/drawing/2014/main" val="3157557481"/>
                    </a:ext>
                  </a:extLst>
                </a:gridCol>
                <a:gridCol w="4174021">
                  <a:extLst>
                    <a:ext uri="{9D8B030D-6E8A-4147-A177-3AD203B41FA5}">
                      <a16:colId xmlns:a16="http://schemas.microsoft.com/office/drawing/2014/main" val="1104399084"/>
                    </a:ext>
                  </a:extLst>
                </a:gridCol>
                <a:gridCol w="1222513">
                  <a:extLst>
                    <a:ext uri="{9D8B030D-6E8A-4147-A177-3AD203B41FA5}">
                      <a16:colId xmlns:a16="http://schemas.microsoft.com/office/drawing/2014/main" val="3413877708"/>
                    </a:ext>
                  </a:extLst>
                </a:gridCol>
                <a:gridCol w="1401417">
                  <a:extLst>
                    <a:ext uri="{9D8B030D-6E8A-4147-A177-3AD203B41FA5}">
                      <a16:colId xmlns:a16="http://schemas.microsoft.com/office/drawing/2014/main" val="411762484"/>
                    </a:ext>
                  </a:extLst>
                </a:gridCol>
                <a:gridCol w="1441172">
                  <a:extLst>
                    <a:ext uri="{9D8B030D-6E8A-4147-A177-3AD203B41FA5}">
                      <a16:colId xmlns:a16="http://schemas.microsoft.com/office/drawing/2014/main" val="1695730141"/>
                    </a:ext>
                  </a:extLst>
                </a:gridCol>
                <a:gridCol w="1266317">
                  <a:extLst>
                    <a:ext uri="{9D8B030D-6E8A-4147-A177-3AD203B41FA5}">
                      <a16:colId xmlns:a16="http://schemas.microsoft.com/office/drawing/2014/main" val="60339417"/>
                    </a:ext>
                  </a:extLst>
                </a:gridCol>
              </a:tblGrid>
              <a:tr h="179291">
                <a:tc>
                  <a:txBody>
                    <a:bodyPr/>
                    <a:lstStyle/>
                    <a:p>
                      <a:pPr algn="ctr" fontAlgn="t"/>
                      <a:r>
                        <a:rPr lang="en-US" sz="1600" dirty="0"/>
                        <a:t>Default Pods</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Description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89787">
                <a:tc>
                  <a:txBody>
                    <a:bodyPr/>
                    <a:lstStyle/>
                    <a:p>
                      <a:r>
                        <a:rPr lang="en-US" sz="1600" kern="1200" dirty="0">
                          <a:solidFill>
                            <a:schemeClr val="dk1"/>
                          </a:solidFill>
                          <a:latin typeface="+mn-lt"/>
                          <a:ea typeface="+mn-ea"/>
                          <a:cs typeface="+mn-cs"/>
                        </a:rPr>
                        <a:t>azure-</a:t>
                      </a:r>
                      <a:r>
                        <a:rPr lang="en-US" sz="1600" kern="1200" dirty="0" err="1">
                          <a:solidFill>
                            <a:schemeClr val="dk1"/>
                          </a:solidFill>
                          <a:latin typeface="+mn-lt"/>
                          <a:ea typeface="+mn-ea"/>
                          <a:cs typeface="+mn-cs"/>
                        </a:rPr>
                        <a:t>npm</a:t>
                      </a:r>
                      <a:endParaRPr lang="en-US"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Azure Network Policy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250m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250m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r h="289787">
                <a:tc>
                  <a:txBody>
                    <a:bodyPr/>
                    <a:lstStyle/>
                    <a:p>
                      <a:r>
                        <a:rPr lang="en-US" sz="1600" dirty="0" err="1"/>
                        <a:t>omsagent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err="1">
                          <a:solidFill>
                            <a:schemeClr val="dk1"/>
                          </a:solidFill>
                          <a:latin typeface="+mn-lt"/>
                          <a:ea typeface="+mn-ea"/>
                          <a:cs typeface="+mn-cs"/>
                        </a:rPr>
                        <a:t>Omsagent</a:t>
                      </a:r>
                      <a:r>
                        <a:rPr lang="en-US" sz="1600" kern="1200" dirty="0">
                          <a:solidFill>
                            <a:schemeClr val="dk1"/>
                          </a:solidFill>
                          <a:latin typeface="+mn-lt"/>
                          <a:ea typeface="+mn-ea"/>
                          <a:cs typeface="+mn-cs"/>
                        </a:rPr>
                        <a:t> and </a:t>
                      </a:r>
                      <a:r>
                        <a:rPr lang="en-US" sz="1600" kern="1200" dirty="0" err="1">
                          <a:solidFill>
                            <a:schemeClr val="dk1"/>
                          </a:solidFill>
                          <a:latin typeface="+mn-lt"/>
                          <a:ea typeface="+mn-ea"/>
                          <a:cs typeface="+mn-cs"/>
                        </a:rPr>
                        <a:t>omsagent-prometheus</a:t>
                      </a:r>
                      <a:endParaRPr lang="en-US" sz="16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(75+75)m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(325+225)Mi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(500+500)m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750Mi+1Gi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03482"/>
                  </a:ext>
                </a:extLst>
              </a:tr>
              <a:tr h="289787">
                <a:tc>
                  <a:txBody>
                    <a:bodyPr/>
                    <a:lstStyle/>
                    <a:p>
                      <a:r>
                        <a:rPr lang="en-US" sz="1600" dirty="0" err="1"/>
                        <a:t>aks</a:t>
                      </a:r>
                      <a:r>
                        <a:rPr lang="en-US" sz="1600" dirty="0"/>
                        <a:t>-secrets-store-</a:t>
                      </a:r>
                      <a:r>
                        <a:rPr lang="en-US" sz="1600" dirty="0" err="1"/>
                        <a:t>csi</a:t>
                      </a:r>
                      <a:r>
                        <a:rPr lang="en-US" sz="1600" dirty="0"/>
                        <a:t>-drivers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AKS Secret Three container (liveness-probe, node-driver-registrar, Secrets-store)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(10+10+50)m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(20+20+100)Mi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(100+_+200)m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(100+100+200)Mi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188829"/>
                  </a:ext>
                </a:extLst>
              </a:tr>
              <a:tr h="289787">
                <a:tc>
                  <a:txBody>
                    <a:bodyPr/>
                    <a:lstStyle/>
                    <a:p>
                      <a:r>
                        <a:rPr lang="en-US" sz="1600" dirty="0" err="1"/>
                        <a:t>aks</a:t>
                      </a:r>
                      <a:r>
                        <a:rPr lang="en-US" sz="1600" dirty="0"/>
                        <a:t>-secrets-store-provider-azure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AKS Secret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4714962"/>
                  </a:ext>
                </a:extLst>
              </a:tr>
              <a:tr h="289787">
                <a:tc>
                  <a:txBody>
                    <a:bodyPr/>
                    <a:lstStyle/>
                    <a:p>
                      <a:r>
                        <a:rPr lang="en-US" sz="1600" dirty="0" err="1"/>
                        <a:t>microsoft</a:t>
                      </a:r>
                      <a:r>
                        <a:rPr lang="en-US" sz="1600" dirty="0"/>
                        <a:t>-defender-collector-ds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MS Defender. Two Container (Low-level-</a:t>
                      </a:r>
                      <a:r>
                        <a:rPr lang="en-US" sz="1600" kern="1200" dirty="0" err="1">
                          <a:solidFill>
                            <a:schemeClr val="dk1"/>
                          </a:solidFill>
                          <a:latin typeface="+mn-lt"/>
                          <a:ea typeface="+mn-ea"/>
                          <a:cs typeface="+mn-cs"/>
                        </a:rPr>
                        <a:t>init</a:t>
                      </a:r>
                      <a:r>
                        <a:rPr lang="en-US" sz="1600" kern="1200" dirty="0">
                          <a:solidFill>
                            <a:schemeClr val="dk1"/>
                          </a:solidFill>
                          <a:latin typeface="+mn-lt"/>
                          <a:ea typeface="+mn-ea"/>
                          <a:cs typeface="+mn-cs"/>
                        </a:rPr>
                        <a:t> &amp;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(30+30)m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(32+32) 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(60+150)m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(64+64) 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2067905"/>
                  </a:ext>
                </a:extLst>
              </a:tr>
              <a:tr h="289787">
                <a:tc>
                  <a:txBody>
                    <a:bodyPr/>
                    <a:lstStyle/>
                    <a:p>
                      <a:r>
                        <a:rPr lang="en-US" sz="1600" dirty="0" err="1"/>
                        <a:t>microsoft</a:t>
                      </a:r>
                      <a:r>
                        <a:rPr lang="en-US" sz="1600" dirty="0"/>
                        <a:t>-defender-publisher-ds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MS Defender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32Mi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60m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0649927"/>
                  </a:ext>
                </a:extLst>
              </a:tr>
            </a:tbl>
          </a:graphicData>
        </a:graphic>
      </p:graphicFrame>
      <p:graphicFrame>
        <p:nvGraphicFramePr>
          <p:cNvPr id="7" name="Content Placeholder 2">
            <a:extLst>
              <a:ext uri="{FF2B5EF4-FFF2-40B4-BE49-F238E27FC236}">
                <a16:creationId xmlns:a16="http://schemas.microsoft.com/office/drawing/2014/main" id="{FEE1126F-96E1-4D3F-A6E2-E06AA816F93D}"/>
              </a:ext>
            </a:extLst>
          </p:cNvPr>
          <p:cNvGraphicFramePr>
            <a:graphicFrameLocks/>
          </p:cNvGraphicFramePr>
          <p:nvPr/>
        </p:nvGraphicFramePr>
        <p:xfrm>
          <a:off x="361948" y="5058545"/>
          <a:ext cx="6838952" cy="600606"/>
        </p:xfrm>
        <a:graphic>
          <a:graphicData uri="http://schemas.openxmlformats.org/drawingml/2006/table">
            <a:tbl>
              <a:tblPr firstRow="1" bandRow="1">
                <a:tableStyleId>{FABFCF23-3B69-468F-B69F-88F6DE6A72F2}</a:tableStyleId>
              </a:tblPr>
              <a:tblGrid>
                <a:gridCol w="1267208">
                  <a:extLst>
                    <a:ext uri="{9D8B030D-6E8A-4147-A177-3AD203B41FA5}">
                      <a16:colId xmlns:a16="http://schemas.microsoft.com/office/drawing/2014/main" val="3413877708"/>
                    </a:ext>
                  </a:extLst>
                </a:gridCol>
                <a:gridCol w="1295213">
                  <a:extLst>
                    <a:ext uri="{9D8B030D-6E8A-4147-A177-3AD203B41FA5}">
                      <a16:colId xmlns:a16="http://schemas.microsoft.com/office/drawing/2014/main" val="411762484"/>
                    </a:ext>
                  </a:extLst>
                </a:gridCol>
                <a:gridCol w="1651303">
                  <a:extLst>
                    <a:ext uri="{9D8B030D-6E8A-4147-A177-3AD203B41FA5}">
                      <a16:colId xmlns:a16="http://schemas.microsoft.com/office/drawing/2014/main" val="1695730141"/>
                    </a:ext>
                  </a:extLst>
                </a:gridCol>
                <a:gridCol w="1312614">
                  <a:extLst>
                    <a:ext uri="{9D8B030D-6E8A-4147-A177-3AD203B41FA5}">
                      <a16:colId xmlns:a16="http://schemas.microsoft.com/office/drawing/2014/main" val="60339417"/>
                    </a:ext>
                  </a:extLst>
                </a:gridCol>
                <a:gridCol w="1312614">
                  <a:extLst>
                    <a:ext uri="{9D8B030D-6E8A-4147-A177-3AD203B41FA5}">
                      <a16:colId xmlns:a16="http://schemas.microsoft.com/office/drawing/2014/main" val="3706366418"/>
                    </a:ext>
                  </a:extLst>
                </a:gridCol>
              </a:tblGrid>
              <a:tr h="92534">
                <a:tc>
                  <a:txBody>
                    <a:bodyPr/>
                    <a:lstStyle/>
                    <a:p>
                      <a:pPr algn="ctr" fontAlgn="t"/>
                      <a:r>
                        <a:rPr lang="en-US" sz="1600" b="1" kern="1200" dirty="0">
                          <a:solidFill>
                            <a:schemeClr val="lt1"/>
                          </a:solidFill>
                          <a:latin typeface="+mn-lt"/>
                          <a:ea typeface="+mn-ea"/>
                          <a:cs typeface="+mn-cs"/>
                        </a:rPr>
                        <a:t>CPU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Total Pods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01971">
                <a:tc>
                  <a:txBody>
                    <a:bodyPr/>
                    <a:lstStyle/>
                    <a:p>
                      <a:r>
                        <a:rPr lang="en-US" sz="1600" dirty="0"/>
                        <a:t>780 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940Mi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&gt;4260m (5000)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4650Mi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bl>
          </a:graphicData>
        </a:graphic>
      </p:graphicFrame>
    </p:spTree>
    <p:extLst>
      <p:ext uri="{BB962C8B-B14F-4D97-AF65-F5344CB8AC3E}">
        <p14:creationId xmlns:p14="http://schemas.microsoft.com/office/powerpoint/2010/main" val="1221588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System Pod Capacity</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361947" y="695328"/>
            <a:ext cx="10807700" cy="885822"/>
          </a:xfrm>
        </p:spPr>
        <p:txBody>
          <a:bodyPr/>
          <a:lstStyle/>
          <a:p>
            <a:r>
              <a:rPr lang="en-US" dirty="0"/>
              <a:t>AKS automatically install some system Pods in one or more Nodes (Not in all the nodes).  When we install components like monitor, Network policy some pods will be added automatically in one or some nodes.</a:t>
            </a:r>
          </a:p>
          <a:p>
            <a:r>
              <a:rPr lang="en-US" b="1" dirty="0">
                <a:solidFill>
                  <a:srgbClr val="333333"/>
                </a:solidFill>
                <a:latin typeface="Segoe UI" panose="020B0502040204020203" pitchFamily="34" charset="0"/>
              </a:rPr>
              <a:t>System Pods comes as default:</a:t>
            </a: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0DFDE1EA-12DF-4D89-9B98-F8870A5565AD}"/>
              </a:ext>
            </a:extLst>
          </p:cNvPr>
          <p:cNvGraphicFramePr>
            <a:graphicFrameLocks/>
          </p:cNvGraphicFramePr>
          <p:nvPr/>
        </p:nvGraphicFramePr>
        <p:xfrm>
          <a:off x="361948" y="1781177"/>
          <a:ext cx="11553827" cy="2094126"/>
        </p:xfrm>
        <a:graphic>
          <a:graphicData uri="http://schemas.openxmlformats.org/drawingml/2006/table">
            <a:tbl>
              <a:tblPr firstRow="1" bandRow="1">
                <a:tableStyleId>{FABFCF23-3B69-468F-B69F-88F6DE6A72F2}</a:tableStyleId>
              </a:tblPr>
              <a:tblGrid>
                <a:gridCol w="2102956">
                  <a:extLst>
                    <a:ext uri="{9D8B030D-6E8A-4147-A177-3AD203B41FA5}">
                      <a16:colId xmlns:a16="http://schemas.microsoft.com/office/drawing/2014/main" val="3157557481"/>
                    </a:ext>
                  </a:extLst>
                </a:gridCol>
                <a:gridCol w="4822229">
                  <a:extLst>
                    <a:ext uri="{9D8B030D-6E8A-4147-A177-3AD203B41FA5}">
                      <a16:colId xmlns:a16="http://schemas.microsoft.com/office/drawing/2014/main" val="1104399084"/>
                    </a:ext>
                  </a:extLst>
                </a:gridCol>
                <a:gridCol w="1066800">
                  <a:extLst>
                    <a:ext uri="{9D8B030D-6E8A-4147-A177-3AD203B41FA5}">
                      <a16:colId xmlns:a16="http://schemas.microsoft.com/office/drawing/2014/main" val="3413877708"/>
                    </a:ext>
                  </a:extLst>
                </a:gridCol>
                <a:gridCol w="1095375">
                  <a:extLst>
                    <a:ext uri="{9D8B030D-6E8A-4147-A177-3AD203B41FA5}">
                      <a16:colId xmlns:a16="http://schemas.microsoft.com/office/drawing/2014/main" val="411762484"/>
                    </a:ext>
                  </a:extLst>
                </a:gridCol>
                <a:gridCol w="1200150">
                  <a:extLst>
                    <a:ext uri="{9D8B030D-6E8A-4147-A177-3AD203B41FA5}">
                      <a16:colId xmlns:a16="http://schemas.microsoft.com/office/drawing/2014/main" val="1695730141"/>
                    </a:ext>
                  </a:extLst>
                </a:gridCol>
                <a:gridCol w="1266317">
                  <a:extLst>
                    <a:ext uri="{9D8B030D-6E8A-4147-A177-3AD203B41FA5}">
                      <a16:colId xmlns:a16="http://schemas.microsoft.com/office/drawing/2014/main" val="60339417"/>
                    </a:ext>
                  </a:extLst>
                </a:gridCol>
              </a:tblGrid>
              <a:tr h="179291">
                <a:tc>
                  <a:txBody>
                    <a:bodyPr/>
                    <a:lstStyle/>
                    <a:p>
                      <a:pPr algn="ctr" fontAlgn="t"/>
                      <a:r>
                        <a:rPr lang="en-US" sz="1600" dirty="0"/>
                        <a:t>Default Pods</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Description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89787">
                <a:tc>
                  <a:txBody>
                    <a:bodyPr/>
                    <a:lstStyle/>
                    <a:p>
                      <a:r>
                        <a:rPr lang="en-US" sz="1600" dirty="0" err="1"/>
                        <a:t>coredns-autoscaler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Used to scale up/down the </a:t>
                      </a:r>
                      <a:r>
                        <a:rPr lang="en-US" sz="1600" kern="1200" dirty="0" err="1">
                          <a:solidFill>
                            <a:schemeClr val="dk1"/>
                          </a:solidFill>
                          <a:latin typeface="+mn-lt"/>
                          <a:ea typeface="+mn-ea"/>
                          <a:cs typeface="+mn-cs"/>
                        </a:rPr>
                        <a:t>CoreDNS</a:t>
                      </a:r>
                      <a:r>
                        <a:rPr lang="en-US" sz="1600" kern="1200" dirty="0">
                          <a:solidFill>
                            <a:schemeClr val="dk1"/>
                          </a:solidFill>
                          <a:latin typeface="+mn-lt"/>
                          <a:ea typeface="+mn-ea"/>
                          <a:cs typeface="+mn-cs"/>
                        </a:rPr>
                        <a:t>. Max 1 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r h="289787">
                <a:tc>
                  <a:txBody>
                    <a:bodyPr/>
                    <a:lstStyle/>
                    <a:p>
                      <a:r>
                        <a:rPr lang="en-US" sz="1600" dirty="0" err="1"/>
                        <a:t>coredns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Serve as the Kubernetes cluster DNS. &gt;= 1 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70Mi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3000m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03482"/>
                  </a:ext>
                </a:extLst>
              </a:tr>
              <a:tr h="289787">
                <a:tc>
                  <a:txBody>
                    <a:bodyPr/>
                    <a:lstStyle/>
                    <a:p>
                      <a:r>
                        <a:rPr lang="en-US" sz="1600" dirty="0" err="1"/>
                        <a:t>konnectivity</a:t>
                      </a:r>
                      <a:r>
                        <a:rPr lang="en-US" sz="1600" dirty="0"/>
                        <a:t>-agent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Provides a TCP level proxy for the control plane to cluster communication .&gt;=1 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256m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128Mi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9564317"/>
                  </a:ext>
                </a:extLst>
              </a:tr>
              <a:tr h="289787">
                <a:tc>
                  <a:txBody>
                    <a:bodyPr/>
                    <a:lstStyle/>
                    <a:p>
                      <a:r>
                        <a:rPr lang="en-US" sz="1600" dirty="0"/>
                        <a:t>metrics-server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Collects resource metrics from </a:t>
                      </a:r>
                      <a:r>
                        <a:rPr lang="en-US" sz="1600" kern="1200" dirty="0" err="1">
                          <a:solidFill>
                            <a:schemeClr val="dk1"/>
                          </a:solidFill>
                          <a:latin typeface="+mn-lt"/>
                          <a:ea typeface="+mn-ea"/>
                          <a:cs typeface="+mn-cs"/>
                        </a:rPr>
                        <a:t>Kubelets</a:t>
                      </a:r>
                      <a:r>
                        <a:rPr lang="en-US" sz="1600" kern="1200" dirty="0">
                          <a:solidFill>
                            <a:schemeClr val="dk1"/>
                          </a:solidFill>
                          <a:latin typeface="+mn-lt"/>
                          <a:ea typeface="+mn-ea"/>
                          <a:cs typeface="+mn-cs"/>
                        </a:rPr>
                        <a:t> and exposes them in Kubernetes </a:t>
                      </a:r>
                      <a:r>
                        <a:rPr lang="en-US" sz="1600" kern="1200" dirty="0" err="1">
                          <a:solidFill>
                            <a:schemeClr val="dk1"/>
                          </a:solidFill>
                          <a:latin typeface="+mn-lt"/>
                          <a:ea typeface="+mn-ea"/>
                          <a:cs typeface="+mn-cs"/>
                        </a:rPr>
                        <a:t>apiserver</a:t>
                      </a:r>
                      <a:r>
                        <a:rPr lang="en-US" sz="1600" kern="1200" dirty="0">
                          <a:solidFill>
                            <a:schemeClr val="dk1"/>
                          </a:solidFill>
                          <a:latin typeface="+mn-lt"/>
                          <a:ea typeface="+mn-ea"/>
                          <a:cs typeface="+mn-cs"/>
                        </a:rPr>
                        <a:t>. Max 1 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44m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55Mi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774675"/>
                  </a:ext>
                </a:extLst>
              </a:tr>
            </a:tbl>
          </a:graphicData>
        </a:graphic>
      </p:graphicFrame>
    </p:spTree>
    <p:extLst>
      <p:ext uri="{BB962C8B-B14F-4D97-AF65-F5344CB8AC3E}">
        <p14:creationId xmlns:p14="http://schemas.microsoft.com/office/powerpoint/2010/main" val="2472169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System Pod Capacity</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361947" y="695328"/>
            <a:ext cx="10807700" cy="885822"/>
          </a:xfrm>
        </p:spPr>
        <p:txBody>
          <a:bodyPr/>
          <a:lstStyle/>
          <a:p>
            <a:r>
              <a:rPr lang="en-US" b="1" dirty="0">
                <a:solidFill>
                  <a:srgbClr val="333333"/>
                </a:solidFill>
                <a:latin typeface="Segoe UI" panose="020B0502040204020203" pitchFamily="34" charset="0"/>
              </a:rPr>
              <a:t>System  Pods comes when we Install mandatory components:</a:t>
            </a: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endParaRPr lang="en-US" b="1" dirty="0">
              <a:solidFill>
                <a:srgbClr val="333333"/>
              </a:solidFill>
              <a:latin typeface="Segoe UI" panose="020B0502040204020203" pitchFamily="34" charset="0"/>
            </a:endParaRPr>
          </a:p>
          <a:p>
            <a:r>
              <a:rPr lang="en-US" b="1" dirty="0">
                <a:solidFill>
                  <a:srgbClr val="333333"/>
                </a:solidFill>
                <a:latin typeface="Segoe UI" panose="020B0502040204020203" pitchFamily="34" charset="0"/>
              </a:rPr>
              <a:t>Total:</a:t>
            </a:r>
          </a:p>
          <a:p>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D6772328-43F1-4FC8-B09A-7DA997F04DA0}"/>
              </a:ext>
            </a:extLst>
          </p:cNvPr>
          <p:cNvGraphicFramePr>
            <a:graphicFrameLocks/>
          </p:cNvGraphicFramePr>
          <p:nvPr/>
        </p:nvGraphicFramePr>
        <p:xfrm>
          <a:off x="361948" y="1138239"/>
          <a:ext cx="11553827" cy="2856126"/>
        </p:xfrm>
        <a:graphic>
          <a:graphicData uri="http://schemas.openxmlformats.org/drawingml/2006/table">
            <a:tbl>
              <a:tblPr firstRow="1" bandRow="1">
                <a:tableStyleId>{FABFCF23-3B69-468F-B69F-88F6DE6A72F2}</a:tableStyleId>
              </a:tblPr>
              <a:tblGrid>
                <a:gridCol w="2771777">
                  <a:extLst>
                    <a:ext uri="{9D8B030D-6E8A-4147-A177-3AD203B41FA5}">
                      <a16:colId xmlns:a16="http://schemas.microsoft.com/office/drawing/2014/main" val="3157557481"/>
                    </a:ext>
                  </a:extLst>
                </a:gridCol>
                <a:gridCol w="4153408">
                  <a:extLst>
                    <a:ext uri="{9D8B030D-6E8A-4147-A177-3AD203B41FA5}">
                      <a16:colId xmlns:a16="http://schemas.microsoft.com/office/drawing/2014/main" val="1104399084"/>
                    </a:ext>
                  </a:extLst>
                </a:gridCol>
                <a:gridCol w="1066800">
                  <a:extLst>
                    <a:ext uri="{9D8B030D-6E8A-4147-A177-3AD203B41FA5}">
                      <a16:colId xmlns:a16="http://schemas.microsoft.com/office/drawing/2014/main" val="3413877708"/>
                    </a:ext>
                  </a:extLst>
                </a:gridCol>
                <a:gridCol w="1095375">
                  <a:extLst>
                    <a:ext uri="{9D8B030D-6E8A-4147-A177-3AD203B41FA5}">
                      <a16:colId xmlns:a16="http://schemas.microsoft.com/office/drawing/2014/main" val="411762484"/>
                    </a:ext>
                  </a:extLst>
                </a:gridCol>
                <a:gridCol w="1200150">
                  <a:extLst>
                    <a:ext uri="{9D8B030D-6E8A-4147-A177-3AD203B41FA5}">
                      <a16:colId xmlns:a16="http://schemas.microsoft.com/office/drawing/2014/main" val="1695730141"/>
                    </a:ext>
                  </a:extLst>
                </a:gridCol>
                <a:gridCol w="1266317">
                  <a:extLst>
                    <a:ext uri="{9D8B030D-6E8A-4147-A177-3AD203B41FA5}">
                      <a16:colId xmlns:a16="http://schemas.microsoft.com/office/drawing/2014/main" val="60339417"/>
                    </a:ext>
                  </a:extLst>
                </a:gridCol>
              </a:tblGrid>
              <a:tr h="179291">
                <a:tc>
                  <a:txBody>
                    <a:bodyPr/>
                    <a:lstStyle/>
                    <a:p>
                      <a:pPr algn="ctr" fontAlgn="t"/>
                      <a:r>
                        <a:rPr lang="en-US" sz="1600" dirty="0"/>
                        <a:t>Default Pods</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Description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89787">
                <a:tc>
                  <a:txBody>
                    <a:bodyPr/>
                    <a:lstStyle/>
                    <a:p>
                      <a:r>
                        <a:rPr lang="en-US" sz="1600" dirty="0"/>
                        <a:t>ingress-</a:t>
                      </a:r>
                      <a:r>
                        <a:rPr lang="en-US" sz="1600" dirty="0" err="1"/>
                        <a:t>appgw</a:t>
                      </a:r>
                      <a:r>
                        <a:rPr lang="en-US" sz="1600" dirty="0"/>
                        <a:t>-deployment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kern="1200" dirty="0">
                          <a:solidFill>
                            <a:schemeClr val="dk1"/>
                          </a:solidFill>
                          <a:latin typeface="+mn-lt"/>
                          <a:ea typeface="+mn-ea"/>
                          <a:cs typeface="+mn-cs"/>
                        </a:rPr>
                        <a:t>Application Gateway Ingress Controller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700m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r h="289787">
                <a:tc>
                  <a:txBody>
                    <a:bodyPr/>
                    <a:lstStyle/>
                    <a:p>
                      <a:r>
                        <a:rPr lang="en-US" sz="1600" dirty="0" err="1"/>
                        <a:t>omsagent-rs-ffcdbbdff-sbxns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Container insights agent </a:t>
                      </a:r>
                      <a:r>
                        <a:rPr lang="en-US" sz="1600" dirty="0" err="1"/>
                        <a:t>ReplicaSet</a:t>
                      </a:r>
                      <a:r>
                        <a:rPr lang="en-US" sz="1600" dirty="0"/>
                        <a:t> Pods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150m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250Mi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1Gi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03482"/>
                  </a:ext>
                </a:extLst>
              </a:tr>
              <a:tr h="289787">
                <a:tc>
                  <a:txBody>
                    <a:bodyPr/>
                    <a:lstStyle/>
                    <a:p>
                      <a:r>
                        <a:rPr lang="en-US" sz="1600" dirty="0" err="1"/>
                        <a:t>microsoft</a:t>
                      </a:r>
                      <a:r>
                        <a:rPr lang="en-US" sz="1600" dirty="0"/>
                        <a:t>-defender-collector-</a:t>
                      </a:r>
                      <a:r>
                        <a:rPr lang="en-US" sz="1600" dirty="0" err="1"/>
                        <a:t>misc</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MS Defender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32Mi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60m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64Mi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7943692"/>
                  </a:ext>
                </a:extLst>
              </a:tr>
              <a:tr h="289787">
                <a:tc>
                  <a:txBody>
                    <a:bodyPr/>
                    <a:lstStyle/>
                    <a:p>
                      <a:r>
                        <a:rPr lang="en-US" sz="1600" dirty="0"/>
                        <a:t>gatekeeper-controller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For Azure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256Mi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2Gi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8469621"/>
                  </a:ext>
                </a:extLst>
              </a:tr>
              <a:tr h="289787">
                <a:tc>
                  <a:txBody>
                    <a:bodyPr/>
                    <a:lstStyle/>
                    <a:p>
                      <a:r>
                        <a:rPr lang="en-US" sz="1600" dirty="0"/>
                        <a:t>gatekeeper-audit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For Azure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256Mi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3Gi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7455033"/>
                  </a:ext>
                </a:extLst>
              </a:tr>
              <a:tr h="289787">
                <a:tc>
                  <a:txBody>
                    <a:bodyPr/>
                    <a:lstStyle/>
                    <a:p>
                      <a:r>
                        <a:rPr lang="en-US" sz="1600" dirty="0"/>
                        <a:t>azure-policy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For Azure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0118988"/>
                  </a:ext>
                </a:extLst>
              </a:tr>
              <a:tr h="289787">
                <a:tc>
                  <a:txBody>
                    <a:bodyPr/>
                    <a:lstStyle/>
                    <a:p>
                      <a:r>
                        <a:rPr lang="en-US" sz="1600" dirty="0"/>
                        <a:t>azure-policy-webhook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For Azure Policy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30m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50Mi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100m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200Mi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054932"/>
                  </a:ext>
                </a:extLst>
              </a:tr>
            </a:tbl>
          </a:graphicData>
        </a:graphic>
      </p:graphicFrame>
      <p:graphicFrame>
        <p:nvGraphicFramePr>
          <p:cNvPr id="8" name="Content Placeholder 2">
            <a:extLst>
              <a:ext uri="{FF2B5EF4-FFF2-40B4-BE49-F238E27FC236}">
                <a16:creationId xmlns:a16="http://schemas.microsoft.com/office/drawing/2014/main" id="{5276FCB0-5FD5-40AE-AB3A-3EB3938E8877}"/>
              </a:ext>
            </a:extLst>
          </p:cNvPr>
          <p:cNvGraphicFramePr>
            <a:graphicFrameLocks/>
          </p:cNvGraphicFramePr>
          <p:nvPr/>
        </p:nvGraphicFramePr>
        <p:xfrm>
          <a:off x="361947" y="4819383"/>
          <a:ext cx="5712199" cy="600606"/>
        </p:xfrm>
        <a:graphic>
          <a:graphicData uri="http://schemas.openxmlformats.org/drawingml/2006/table">
            <a:tbl>
              <a:tblPr firstRow="1" bandRow="1">
                <a:tableStyleId>{FABFCF23-3B69-468F-B69F-88F6DE6A72F2}</a:tableStyleId>
              </a:tblPr>
              <a:tblGrid>
                <a:gridCol w="1309827">
                  <a:extLst>
                    <a:ext uri="{9D8B030D-6E8A-4147-A177-3AD203B41FA5}">
                      <a16:colId xmlns:a16="http://schemas.microsoft.com/office/drawing/2014/main" val="3413877708"/>
                    </a:ext>
                  </a:extLst>
                </a:gridCol>
                <a:gridCol w="1338773">
                  <a:extLst>
                    <a:ext uri="{9D8B030D-6E8A-4147-A177-3AD203B41FA5}">
                      <a16:colId xmlns:a16="http://schemas.microsoft.com/office/drawing/2014/main" val="411762484"/>
                    </a:ext>
                  </a:extLst>
                </a:gridCol>
                <a:gridCol w="1706839">
                  <a:extLst>
                    <a:ext uri="{9D8B030D-6E8A-4147-A177-3AD203B41FA5}">
                      <a16:colId xmlns:a16="http://schemas.microsoft.com/office/drawing/2014/main" val="1695730141"/>
                    </a:ext>
                  </a:extLst>
                </a:gridCol>
                <a:gridCol w="1356760">
                  <a:extLst>
                    <a:ext uri="{9D8B030D-6E8A-4147-A177-3AD203B41FA5}">
                      <a16:colId xmlns:a16="http://schemas.microsoft.com/office/drawing/2014/main" val="60339417"/>
                    </a:ext>
                  </a:extLst>
                </a:gridCol>
              </a:tblGrid>
              <a:tr h="179291">
                <a:tc>
                  <a:txBody>
                    <a:bodyPr/>
                    <a:lstStyle/>
                    <a:p>
                      <a:pPr algn="ctr" fontAlgn="t"/>
                      <a:r>
                        <a:rPr lang="en-US" sz="1600" b="1" kern="1200" dirty="0">
                          <a:solidFill>
                            <a:schemeClr val="lt1"/>
                          </a:solidFill>
                          <a:latin typeface="+mn-lt"/>
                          <a:ea typeface="+mn-ea"/>
                          <a:cs typeface="+mn-cs"/>
                        </a:rPr>
                        <a:t>CPU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Req</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CPU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Mem Limit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89787">
                <a:tc>
                  <a:txBody>
                    <a:bodyPr/>
                    <a:lstStyle/>
                    <a:p>
                      <a:r>
                        <a:rPr lang="en-US" sz="1600" dirty="0"/>
                        <a:t>724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1057Mi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10416m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9916Mi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bl>
          </a:graphicData>
        </a:graphic>
      </p:graphicFrame>
    </p:spTree>
    <p:extLst>
      <p:ext uri="{BB962C8B-B14F-4D97-AF65-F5344CB8AC3E}">
        <p14:creationId xmlns:p14="http://schemas.microsoft.com/office/powerpoint/2010/main" val="2251877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Azure CNI Network IP Sizing</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361950" y="695328"/>
            <a:ext cx="10807700" cy="5667372"/>
          </a:xfrm>
        </p:spPr>
        <p:txBody>
          <a:bodyPr/>
          <a:lstStyle/>
          <a:p>
            <a:r>
              <a:rPr lang="en-US" dirty="0">
                <a:solidFill>
                  <a:srgbClr val="323130"/>
                </a:solidFill>
                <a:latin typeface="az_ea_font"/>
              </a:rPr>
              <a:t>In the Azure CNI each pod Ips will be taken from the Subnet.  Calculating the IP Ranges in advanced is important to avoid insufficient Ips in future.</a:t>
            </a:r>
          </a:p>
          <a:p>
            <a:pPr marL="865188" lvl="1" indent="-285750"/>
            <a:r>
              <a:rPr lang="en-US" dirty="0">
                <a:solidFill>
                  <a:srgbClr val="323130"/>
                </a:solidFill>
                <a:latin typeface="az_ea_font"/>
              </a:rPr>
              <a:t>During the VM creation Pod IP range get allocate.   Below is an example for reserved IP calculation for one VM in CNI.</a:t>
            </a:r>
          </a:p>
          <a:p>
            <a:pPr marL="1150938" lvl="2" indent="-285750"/>
            <a:r>
              <a:rPr lang="en-US" dirty="0">
                <a:solidFill>
                  <a:srgbClr val="323130"/>
                </a:solidFill>
                <a:latin typeface="az_ea_font"/>
              </a:rPr>
              <a:t>Max Pod Count = 30</a:t>
            </a:r>
          </a:p>
          <a:p>
            <a:pPr marL="1150938" lvl="2" indent="-285750"/>
            <a:r>
              <a:rPr lang="en-US" dirty="0">
                <a:solidFill>
                  <a:srgbClr val="323130"/>
                </a:solidFill>
                <a:latin typeface="az_ea_font"/>
              </a:rPr>
              <a:t>VM Gets one IP = 1</a:t>
            </a:r>
          </a:p>
          <a:p>
            <a:pPr marL="1150938" lvl="2" indent="-285750"/>
            <a:r>
              <a:rPr lang="en-US" dirty="0">
                <a:solidFill>
                  <a:srgbClr val="323130"/>
                </a:solidFill>
                <a:latin typeface="az_ea_font"/>
              </a:rPr>
              <a:t>Total IP reserved = 31 (VM count + Max Pod Count)</a:t>
            </a:r>
          </a:p>
          <a:p>
            <a:pPr marL="865188" lvl="1" indent="-285750"/>
            <a:r>
              <a:rPr lang="en-US" dirty="0">
                <a:solidFill>
                  <a:srgbClr val="323130"/>
                </a:solidFill>
                <a:latin typeface="az_ea_font"/>
              </a:rPr>
              <a:t>Azure Application Gateway (AAG) IP address – 1</a:t>
            </a:r>
          </a:p>
          <a:p>
            <a:pPr marL="865188" lvl="1" indent="-285750"/>
            <a:r>
              <a:rPr lang="en-US" dirty="0">
                <a:solidFill>
                  <a:srgbClr val="323130"/>
                </a:solidFill>
                <a:latin typeface="az_ea_font"/>
              </a:rPr>
              <a:t>Internal </a:t>
            </a:r>
            <a:r>
              <a:rPr lang="en-US" dirty="0" err="1">
                <a:solidFill>
                  <a:srgbClr val="323130"/>
                </a:solidFill>
                <a:latin typeface="az_ea_font"/>
              </a:rPr>
              <a:t>Loadbalancer</a:t>
            </a:r>
            <a:r>
              <a:rPr lang="en-US" dirty="0">
                <a:solidFill>
                  <a:srgbClr val="323130"/>
                </a:solidFill>
                <a:latin typeface="az_ea_font"/>
              </a:rPr>
              <a:t> (ILB) Ip Address  - default 1 (May need to according to application expose outside)</a:t>
            </a:r>
          </a:p>
          <a:p>
            <a:pPr marL="865188" lvl="1" indent="-285750"/>
            <a:r>
              <a:rPr lang="en-US" dirty="0">
                <a:solidFill>
                  <a:srgbClr val="323130"/>
                </a:solidFill>
                <a:latin typeface="az_ea_font"/>
              </a:rPr>
              <a:t>Reserved IP in Network - 5</a:t>
            </a:r>
          </a:p>
          <a:p>
            <a:pPr marL="865188" lvl="1" indent="-285750"/>
            <a:r>
              <a:rPr lang="en-US" dirty="0">
                <a:solidFill>
                  <a:srgbClr val="323130"/>
                </a:solidFill>
                <a:latin typeface="az_ea_font"/>
              </a:rPr>
              <a:t>Total Number of IPs required for a cluster is (n+1) + (n+1) * Max Number of pods + AAG IPs + ILB IPs + Reserved IPs</a:t>
            </a:r>
          </a:p>
          <a:p>
            <a:pPr marL="1150938" lvl="2" indent="-285750"/>
            <a:r>
              <a:rPr lang="en-US" dirty="0">
                <a:solidFill>
                  <a:srgbClr val="323130"/>
                </a:solidFill>
                <a:latin typeface="az_ea_font"/>
              </a:rPr>
              <a:t>n is number of VMs</a:t>
            </a:r>
          </a:p>
          <a:p>
            <a:pPr marL="1150938" lvl="2" indent="-285750"/>
            <a:r>
              <a:rPr lang="en-US" dirty="0">
                <a:solidFill>
                  <a:srgbClr val="323130"/>
                </a:solidFill>
                <a:latin typeface="az_ea_font"/>
              </a:rPr>
              <a:t>(n+1) </a:t>
            </a:r>
            <a:r>
              <a:rPr lang="en-US" dirty="0">
                <a:solidFill>
                  <a:srgbClr val="323130"/>
                </a:solidFill>
                <a:latin typeface="az_ea_font"/>
                <a:sym typeface="Wingdings" panose="05000000000000000000" pitchFamily="2" charset="2"/>
              </a:rPr>
              <a:t> </a:t>
            </a:r>
            <a:r>
              <a:rPr lang="en-US" dirty="0">
                <a:solidFill>
                  <a:srgbClr val="323130"/>
                </a:solidFill>
                <a:latin typeface="az_ea_font"/>
              </a:rPr>
              <a:t>says total number of </a:t>
            </a:r>
            <a:r>
              <a:rPr lang="en-US" dirty="0" err="1">
                <a:solidFill>
                  <a:srgbClr val="323130"/>
                </a:solidFill>
                <a:latin typeface="az_ea_font"/>
              </a:rPr>
              <a:t>vm</a:t>
            </a:r>
            <a:r>
              <a:rPr lang="en-US" dirty="0">
                <a:solidFill>
                  <a:srgbClr val="323130"/>
                </a:solidFill>
                <a:latin typeface="az_ea_font"/>
              </a:rPr>
              <a:t> </a:t>
            </a:r>
            <a:r>
              <a:rPr lang="en-US" dirty="0" err="1">
                <a:solidFill>
                  <a:srgbClr val="323130"/>
                </a:solidFill>
                <a:latin typeface="az_ea_font"/>
              </a:rPr>
              <a:t>ips</a:t>
            </a:r>
            <a:endParaRPr lang="en-US" dirty="0">
              <a:solidFill>
                <a:srgbClr val="323130"/>
              </a:solidFill>
              <a:latin typeface="az_ea_font"/>
            </a:endParaRPr>
          </a:p>
          <a:p>
            <a:pPr marL="1150938" lvl="2" indent="-285750"/>
            <a:r>
              <a:rPr lang="en-US" dirty="0">
                <a:solidFill>
                  <a:srgbClr val="323130"/>
                </a:solidFill>
                <a:latin typeface="az_ea_font"/>
              </a:rPr>
              <a:t>(n+1) * Max Number of pods </a:t>
            </a:r>
            <a:r>
              <a:rPr lang="en-US" dirty="0">
                <a:solidFill>
                  <a:srgbClr val="323130"/>
                </a:solidFill>
                <a:latin typeface="az_ea_font"/>
                <a:sym typeface="Wingdings" panose="05000000000000000000" pitchFamily="2" charset="2"/>
              </a:rPr>
              <a:t> </a:t>
            </a:r>
            <a:r>
              <a:rPr lang="en-US" dirty="0">
                <a:solidFill>
                  <a:srgbClr val="323130"/>
                </a:solidFill>
                <a:latin typeface="az_ea_font"/>
              </a:rPr>
              <a:t>says Pod Ips</a:t>
            </a:r>
          </a:p>
          <a:p>
            <a:pPr marL="1150938" lvl="2" indent="-285750"/>
            <a:r>
              <a:rPr lang="en-US" dirty="0">
                <a:solidFill>
                  <a:srgbClr val="323130"/>
                </a:solidFill>
                <a:latin typeface="az_ea_font"/>
              </a:rPr>
              <a:t>1 more node will be automatically created during cluster update, so we are adding 1 node extra.</a:t>
            </a:r>
          </a:p>
          <a:p>
            <a:pPr marL="1150938" lvl="2" indent="-285750"/>
            <a:r>
              <a:rPr lang="en-US" dirty="0">
                <a:solidFill>
                  <a:srgbClr val="323130"/>
                </a:solidFill>
                <a:latin typeface="az_ea_font"/>
              </a:rPr>
              <a:t>Example for 2 nodes the total IP is </a:t>
            </a:r>
            <a:r>
              <a:rPr lang="en-US" dirty="0">
                <a:solidFill>
                  <a:srgbClr val="323130"/>
                </a:solidFill>
                <a:latin typeface="az_ea_font"/>
                <a:sym typeface="Wingdings" panose="05000000000000000000" pitchFamily="2" charset="2"/>
              </a:rPr>
              <a:t> 2 + 2*30 + 1 + 1 + 5 = 69  //Max pod count is 30</a:t>
            </a:r>
            <a:endParaRPr lang="en-US" dirty="0">
              <a:solidFill>
                <a:srgbClr val="323130"/>
              </a:solidFill>
              <a:latin typeface="az_ea_font"/>
            </a:endParaRPr>
          </a:p>
          <a:p>
            <a:pPr marL="865188" lvl="1" indent="-285750"/>
            <a:r>
              <a:rPr lang="en-US" dirty="0">
                <a:solidFill>
                  <a:srgbClr val="323130"/>
                </a:solidFill>
                <a:latin typeface="az_ea_font"/>
              </a:rPr>
              <a:t>All the system pods are also included in the </a:t>
            </a:r>
            <a:r>
              <a:rPr lang="en-US" dirty="0" err="1">
                <a:solidFill>
                  <a:srgbClr val="323130"/>
                </a:solidFill>
                <a:latin typeface="az_ea_font"/>
              </a:rPr>
              <a:t>MaxPods</a:t>
            </a:r>
            <a:r>
              <a:rPr lang="en-US" dirty="0">
                <a:solidFill>
                  <a:srgbClr val="323130"/>
                </a:solidFill>
                <a:latin typeface="az_ea_font"/>
              </a:rPr>
              <a:t> count.</a:t>
            </a:r>
          </a:p>
          <a:p>
            <a:endParaRPr lang="en-US" b="0" i="0" dirty="0">
              <a:solidFill>
                <a:srgbClr val="323130"/>
              </a:solidFill>
              <a:effectLst/>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146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5</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Namespace &amp; Cluster Topology</a:t>
            </a:r>
          </a:p>
        </p:txBody>
      </p:sp>
    </p:spTree>
    <p:extLst>
      <p:ext uri="{BB962C8B-B14F-4D97-AF65-F5344CB8AC3E}">
        <p14:creationId xmlns:p14="http://schemas.microsoft.com/office/powerpoint/2010/main" val="3850673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Reserved Resource</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200" y="695328"/>
            <a:ext cx="10807700" cy="885822"/>
          </a:xfrm>
        </p:spPr>
        <p:txBody>
          <a:bodyPr/>
          <a:lstStyle/>
          <a:p>
            <a:r>
              <a:rPr lang="en-US" b="0" i="0" dirty="0">
                <a:solidFill>
                  <a:srgbClr val="323130"/>
                </a:solidFill>
                <a:effectLst/>
                <a:latin typeface="az_ea_font"/>
              </a:rPr>
              <a:t>AKS reserves resources on each node. As a node grows larger in resources, the resource reservation grows due to a higher need for management of user-deployed pods.</a:t>
            </a:r>
            <a:endParaRPr lang="en-US" dirty="0">
              <a:solidFill>
                <a:srgbClr val="323130"/>
              </a:solidFill>
              <a:latin typeface="az_ea_font"/>
            </a:endParaRPr>
          </a:p>
          <a:p>
            <a:r>
              <a:rPr lang="en-US" b="0" i="0" dirty="0">
                <a:solidFill>
                  <a:srgbClr val="323130"/>
                </a:solidFill>
                <a:effectLst/>
                <a:latin typeface="az_ea_font"/>
              </a:rPr>
              <a:t>The Main Two types of resources reserved are :</a:t>
            </a:r>
          </a:p>
          <a:p>
            <a:r>
              <a:rPr lang="en-US" b="1" i="0" dirty="0">
                <a:solidFill>
                  <a:srgbClr val="323130"/>
                </a:solidFill>
                <a:effectLst/>
                <a:latin typeface="az_ea_font"/>
              </a:rPr>
              <a:t>CPU</a:t>
            </a:r>
            <a:r>
              <a:rPr lang="en-US" b="0" i="0" dirty="0">
                <a:solidFill>
                  <a:srgbClr val="323130"/>
                </a:solidFill>
                <a:effectLst/>
                <a:latin typeface="az_ea_font"/>
              </a:rPr>
              <a:t> – In AKS each core can be represent in </a:t>
            </a:r>
            <a:r>
              <a:rPr lang="en-US" b="0" i="0" dirty="0" err="1">
                <a:solidFill>
                  <a:srgbClr val="323130"/>
                </a:solidFill>
                <a:effectLst/>
                <a:latin typeface="az_ea_font"/>
              </a:rPr>
              <a:t>Millicores</a:t>
            </a:r>
            <a:r>
              <a:rPr lang="en-US" dirty="0">
                <a:solidFill>
                  <a:srgbClr val="323130"/>
                </a:solidFill>
                <a:latin typeface="az_ea_font"/>
              </a:rPr>
              <a:t>.  1 core is equal to 1000 </a:t>
            </a:r>
            <a:r>
              <a:rPr lang="en-US" dirty="0" err="1">
                <a:solidFill>
                  <a:srgbClr val="323130"/>
                </a:solidFill>
                <a:latin typeface="az_ea_font"/>
              </a:rPr>
              <a:t>Millicores</a:t>
            </a:r>
            <a:r>
              <a:rPr lang="en-US" dirty="0">
                <a:solidFill>
                  <a:srgbClr val="323130"/>
                </a:solidFill>
                <a:latin typeface="az_ea_font"/>
              </a:rPr>
              <a:t>. </a:t>
            </a:r>
          </a:p>
          <a:p>
            <a:endParaRPr lang="en-US" b="0" i="0" dirty="0">
              <a:solidFill>
                <a:srgbClr val="323130"/>
              </a:solidFill>
              <a:effectLst/>
              <a:latin typeface="az_ea_font"/>
            </a:endParaRPr>
          </a:p>
          <a:p>
            <a:endParaRPr lang="en-US" dirty="0">
              <a:solidFill>
                <a:srgbClr val="323130"/>
              </a:solidFill>
              <a:latin typeface="az_ea_font"/>
            </a:endParaRPr>
          </a:p>
          <a:p>
            <a:r>
              <a:rPr lang="en-US" b="1" i="0" dirty="0">
                <a:solidFill>
                  <a:srgbClr val="323130"/>
                </a:solidFill>
                <a:effectLst/>
                <a:latin typeface="az_ea_font"/>
              </a:rPr>
              <a:t>Memory -  </a:t>
            </a:r>
            <a:r>
              <a:rPr lang="en-US" i="0" dirty="0">
                <a:solidFill>
                  <a:srgbClr val="323130"/>
                </a:solidFill>
                <a:effectLst/>
                <a:latin typeface="az_ea_font"/>
              </a:rPr>
              <a:t>Memory utilized by AKS includes the sum of two values (</a:t>
            </a:r>
            <a:r>
              <a:rPr lang="en-US" i="0" dirty="0" err="1">
                <a:solidFill>
                  <a:srgbClr val="323130"/>
                </a:solidFill>
                <a:effectLst/>
                <a:latin typeface="az_ea_font"/>
              </a:rPr>
              <a:t>kubelet</a:t>
            </a:r>
            <a:r>
              <a:rPr lang="en-US" i="0" dirty="0">
                <a:solidFill>
                  <a:srgbClr val="323130"/>
                </a:solidFill>
                <a:effectLst/>
                <a:latin typeface="az_ea_font"/>
              </a:rPr>
              <a:t> daemon installed all node take 750 Mi + A portion on Memory Allocated )</a:t>
            </a:r>
            <a:r>
              <a:rPr lang="en-US" b="1" i="0" dirty="0">
                <a:solidFill>
                  <a:srgbClr val="323130"/>
                </a:solidFill>
                <a:effectLst/>
                <a:latin typeface="az_ea_font"/>
              </a:rPr>
              <a:t>.</a:t>
            </a:r>
          </a:p>
          <a:p>
            <a:endParaRPr lang="en-US" b="1" i="0" dirty="0">
              <a:solidFill>
                <a:srgbClr val="323130"/>
              </a:solidFill>
              <a:effectLst/>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CFE01690-DB1E-48E2-BAC7-0535034B07DC}"/>
              </a:ext>
            </a:extLst>
          </p:cNvPr>
          <p:cNvGraphicFramePr>
            <a:graphicFrameLocks/>
          </p:cNvGraphicFramePr>
          <p:nvPr/>
        </p:nvGraphicFramePr>
        <p:xfrm>
          <a:off x="456691" y="1952454"/>
          <a:ext cx="11039985" cy="636948"/>
        </p:xfrm>
        <a:graphic>
          <a:graphicData uri="http://schemas.openxmlformats.org/drawingml/2006/table">
            <a:tbl>
              <a:tblPr firstRow="1" bandRow="1">
                <a:tableStyleId>{FABFCF23-3B69-468F-B69F-88F6DE6A72F2}</a:tableStyleId>
              </a:tblPr>
              <a:tblGrid>
                <a:gridCol w="2787838">
                  <a:extLst>
                    <a:ext uri="{9D8B030D-6E8A-4147-A177-3AD203B41FA5}">
                      <a16:colId xmlns:a16="http://schemas.microsoft.com/office/drawing/2014/main" val="3157557481"/>
                    </a:ext>
                  </a:extLst>
                </a:gridCol>
                <a:gridCol w="1374439">
                  <a:extLst>
                    <a:ext uri="{9D8B030D-6E8A-4147-A177-3AD203B41FA5}">
                      <a16:colId xmlns:a16="http://schemas.microsoft.com/office/drawing/2014/main" val="1104399084"/>
                    </a:ext>
                  </a:extLst>
                </a:gridCol>
                <a:gridCol w="1149388">
                  <a:extLst>
                    <a:ext uri="{9D8B030D-6E8A-4147-A177-3AD203B41FA5}">
                      <a16:colId xmlns:a16="http://schemas.microsoft.com/office/drawing/2014/main" val="2127628397"/>
                    </a:ext>
                  </a:extLst>
                </a:gridCol>
                <a:gridCol w="1149388">
                  <a:extLst>
                    <a:ext uri="{9D8B030D-6E8A-4147-A177-3AD203B41FA5}">
                      <a16:colId xmlns:a16="http://schemas.microsoft.com/office/drawing/2014/main" val="2331692732"/>
                    </a:ext>
                  </a:extLst>
                </a:gridCol>
                <a:gridCol w="1149388">
                  <a:extLst>
                    <a:ext uri="{9D8B030D-6E8A-4147-A177-3AD203B41FA5}">
                      <a16:colId xmlns:a16="http://schemas.microsoft.com/office/drawing/2014/main" val="4292046234"/>
                    </a:ext>
                  </a:extLst>
                </a:gridCol>
                <a:gridCol w="1149388">
                  <a:extLst>
                    <a:ext uri="{9D8B030D-6E8A-4147-A177-3AD203B41FA5}">
                      <a16:colId xmlns:a16="http://schemas.microsoft.com/office/drawing/2014/main" val="3986946765"/>
                    </a:ext>
                  </a:extLst>
                </a:gridCol>
                <a:gridCol w="1149388">
                  <a:extLst>
                    <a:ext uri="{9D8B030D-6E8A-4147-A177-3AD203B41FA5}">
                      <a16:colId xmlns:a16="http://schemas.microsoft.com/office/drawing/2014/main" val="369271489"/>
                    </a:ext>
                  </a:extLst>
                </a:gridCol>
                <a:gridCol w="1130768">
                  <a:extLst>
                    <a:ext uri="{9D8B030D-6E8A-4147-A177-3AD203B41FA5}">
                      <a16:colId xmlns:a16="http://schemas.microsoft.com/office/drawing/2014/main" val="210988574"/>
                    </a:ext>
                  </a:extLst>
                </a:gridCol>
              </a:tblGrid>
              <a:tr h="301668">
                <a:tc>
                  <a:txBody>
                    <a:bodyPr/>
                    <a:lstStyle/>
                    <a:p>
                      <a:pPr algn="l" fontAlgn="t"/>
                      <a:r>
                        <a:rPr lang="en-US" sz="1600" dirty="0"/>
                        <a:t> CPU cores on host</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fontAlgn="t"/>
                      <a:r>
                        <a:rPr lang="en-US" sz="1600" b="0" kern="1200" dirty="0">
                          <a:solidFill>
                            <a:schemeClr val="tx1"/>
                          </a:solidFill>
                          <a:latin typeface="+mn-lt"/>
                          <a:ea typeface="+mn-ea"/>
                          <a:cs typeface="+mn-cs"/>
                        </a:rPr>
                        <a:t>1</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0" kern="1200" dirty="0">
                          <a:solidFill>
                            <a:schemeClr val="tx1"/>
                          </a:solidFill>
                          <a:latin typeface="+mn-lt"/>
                          <a:ea typeface="+mn-ea"/>
                          <a:cs typeface="+mn-cs"/>
                        </a:rPr>
                        <a:t>2</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0" kern="1200" dirty="0">
                          <a:solidFill>
                            <a:schemeClr val="tx1"/>
                          </a:solidFill>
                          <a:latin typeface="+mn-lt"/>
                          <a:ea typeface="+mn-ea"/>
                          <a:cs typeface="+mn-cs"/>
                        </a:rPr>
                        <a:t>4</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0" kern="1200" dirty="0">
                          <a:solidFill>
                            <a:schemeClr val="tx1"/>
                          </a:solidFill>
                          <a:latin typeface="+mn-lt"/>
                          <a:ea typeface="+mn-ea"/>
                          <a:cs typeface="+mn-cs"/>
                        </a:rPr>
                        <a:t>8</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0" kern="1200" dirty="0">
                          <a:solidFill>
                            <a:schemeClr val="tx1"/>
                          </a:solidFill>
                          <a:latin typeface="+mn-lt"/>
                          <a:ea typeface="+mn-ea"/>
                          <a:cs typeface="+mn-cs"/>
                        </a:rPr>
                        <a:t>16</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0" kern="1200" dirty="0">
                          <a:solidFill>
                            <a:schemeClr val="tx1"/>
                          </a:solidFill>
                          <a:latin typeface="+mn-lt"/>
                          <a:ea typeface="+mn-ea"/>
                          <a:cs typeface="+mn-cs"/>
                        </a:rPr>
                        <a:t>32</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600" b="0" kern="1200" dirty="0">
                          <a:solidFill>
                            <a:schemeClr val="tx1"/>
                          </a:solidFill>
                          <a:latin typeface="+mn-lt"/>
                          <a:ea typeface="+mn-ea"/>
                          <a:cs typeface="+mn-cs"/>
                        </a:rPr>
                        <a:t>64</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2516702"/>
                  </a:ext>
                </a:extLst>
              </a:tr>
              <a:tr h="0">
                <a:tc>
                  <a:txBody>
                    <a:bodyPr/>
                    <a:lstStyle/>
                    <a:p>
                      <a:pPr marL="0" algn="l" defTabSz="914400" rtl="0" eaLnBrk="1" fontAlgn="t" latinLnBrk="0" hangingPunct="1"/>
                      <a:r>
                        <a:rPr lang="en-US" sz="1600" b="1" kern="1200" dirty="0" err="1">
                          <a:solidFill>
                            <a:schemeClr val="lt1"/>
                          </a:solidFill>
                          <a:latin typeface="+mn-lt"/>
                          <a:ea typeface="+mn-ea"/>
                          <a:cs typeface="+mn-cs"/>
                        </a:rPr>
                        <a:t>Kube</a:t>
                      </a:r>
                      <a:r>
                        <a:rPr lang="en-US" sz="1600" b="1" kern="1200" dirty="0">
                          <a:solidFill>
                            <a:schemeClr val="lt1"/>
                          </a:solidFill>
                          <a:latin typeface="+mn-lt"/>
                          <a:ea typeface="+mn-ea"/>
                          <a:cs typeface="+mn-cs"/>
                        </a:rPr>
                        <a:t>-reserved (</a:t>
                      </a:r>
                      <a:r>
                        <a:rPr lang="en-US" sz="1600" b="1" kern="1200" dirty="0" err="1">
                          <a:solidFill>
                            <a:schemeClr val="lt1"/>
                          </a:solidFill>
                          <a:latin typeface="+mn-lt"/>
                          <a:ea typeface="+mn-ea"/>
                          <a:cs typeface="+mn-cs"/>
                        </a:rPr>
                        <a:t>millicores</a:t>
                      </a:r>
                      <a:r>
                        <a:rPr lang="en-US" sz="1600" b="1" kern="1200" dirty="0">
                          <a:solidFill>
                            <a:schemeClr val="lt1"/>
                          </a:solidFill>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pPr algn="ctr"/>
                      <a:r>
                        <a:rPr lang="en-US" sz="1600" b="0" dirty="0">
                          <a:solidFill>
                            <a:schemeClr val="tx1"/>
                          </a:solidFill>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tx1"/>
                          </a:solidFill>
                        </a:rPr>
                        <a:t>140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tx1"/>
                          </a:solidFill>
                        </a:rPr>
                        <a:t>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tx1"/>
                          </a:solidFill>
                        </a:rPr>
                        <a:t>260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tx1"/>
                          </a:solidFill>
                        </a:rPr>
                        <a:t>420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tx1"/>
                          </a:solidFill>
                        </a:rPr>
                        <a:t>740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bl>
          </a:graphicData>
        </a:graphic>
      </p:graphicFrame>
      <p:graphicFrame>
        <p:nvGraphicFramePr>
          <p:cNvPr id="8" name="Content Placeholder 2">
            <a:extLst>
              <a:ext uri="{FF2B5EF4-FFF2-40B4-BE49-F238E27FC236}">
                <a16:creationId xmlns:a16="http://schemas.microsoft.com/office/drawing/2014/main" id="{A14C2829-3A01-412F-80D6-3E7390442C3D}"/>
              </a:ext>
            </a:extLst>
          </p:cNvPr>
          <p:cNvGraphicFramePr>
            <a:graphicFrameLocks/>
          </p:cNvGraphicFramePr>
          <p:nvPr/>
        </p:nvGraphicFramePr>
        <p:xfrm>
          <a:off x="456691" y="3524937"/>
          <a:ext cx="11621009" cy="2521775"/>
        </p:xfrm>
        <a:graphic>
          <a:graphicData uri="http://schemas.openxmlformats.org/drawingml/2006/table">
            <a:tbl>
              <a:tblPr firstRow="1" bandRow="1">
                <a:tableStyleId>{FABFCF23-3B69-468F-B69F-88F6DE6A72F2}</a:tableStyleId>
              </a:tblPr>
              <a:tblGrid>
                <a:gridCol w="1534034">
                  <a:extLst>
                    <a:ext uri="{9D8B030D-6E8A-4147-A177-3AD203B41FA5}">
                      <a16:colId xmlns:a16="http://schemas.microsoft.com/office/drawing/2014/main" val="3157557481"/>
                    </a:ext>
                  </a:extLst>
                </a:gridCol>
                <a:gridCol w="1133475">
                  <a:extLst>
                    <a:ext uri="{9D8B030D-6E8A-4147-A177-3AD203B41FA5}">
                      <a16:colId xmlns:a16="http://schemas.microsoft.com/office/drawing/2014/main" val="1104399084"/>
                    </a:ext>
                  </a:extLst>
                </a:gridCol>
                <a:gridCol w="6431443">
                  <a:extLst>
                    <a:ext uri="{9D8B030D-6E8A-4147-A177-3AD203B41FA5}">
                      <a16:colId xmlns:a16="http://schemas.microsoft.com/office/drawing/2014/main" val="103801336"/>
                    </a:ext>
                  </a:extLst>
                </a:gridCol>
                <a:gridCol w="1075444">
                  <a:extLst>
                    <a:ext uri="{9D8B030D-6E8A-4147-A177-3AD203B41FA5}">
                      <a16:colId xmlns:a16="http://schemas.microsoft.com/office/drawing/2014/main" val="1349122957"/>
                    </a:ext>
                  </a:extLst>
                </a:gridCol>
                <a:gridCol w="1446613">
                  <a:extLst>
                    <a:ext uri="{9D8B030D-6E8A-4147-A177-3AD203B41FA5}">
                      <a16:colId xmlns:a16="http://schemas.microsoft.com/office/drawing/2014/main" val="3857080857"/>
                    </a:ext>
                  </a:extLst>
                </a:gridCol>
              </a:tblGrid>
              <a:tr h="540575">
                <a:tc>
                  <a:txBody>
                    <a:bodyPr/>
                    <a:lstStyle/>
                    <a:p>
                      <a:pPr algn="ctr" fontAlgn="t"/>
                      <a:r>
                        <a:rPr lang="en-US" sz="1600" dirty="0"/>
                        <a:t>Memory </a:t>
                      </a:r>
                    </a:p>
                    <a:p>
                      <a:pPr algn="ctr" fontAlgn="t"/>
                      <a:r>
                        <a:rPr lang="en-US" sz="1600" dirty="0"/>
                        <a:t>Range (GB)</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Reserved </a:t>
                      </a:r>
                    </a:p>
                    <a:p>
                      <a:pPr algn="ctr" fontAlgn="t"/>
                      <a:r>
                        <a:rPr lang="en-US" sz="1600" b="1" kern="1200" dirty="0">
                          <a:solidFill>
                            <a:schemeClr val="lt1"/>
                          </a:solidFill>
                          <a:latin typeface="+mn-lt"/>
                          <a:ea typeface="+mn-ea"/>
                          <a:cs typeface="+mn-cs"/>
                        </a:rPr>
                        <a:t>Memory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Example for Reserved Memory in GB (Percentage of Reserved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Sample </a:t>
                      </a:r>
                    </a:p>
                    <a:p>
                      <a:pPr algn="ctr" fontAlgn="t"/>
                      <a:r>
                        <a:rPr lang="en-US" sz="1600" b="1" kern="1200" dirty="0">
                          <a:solidFill>
                            <a:schemeClr val="lt1"/>
                          </a:solidFill>
                          <a:latin typeface="+mn-lt"/>
                          <a:ea typeface="+mn-ea"/>
                          <a:cs typeface="+mn-cs"/>
                        </a:rPr>
                        <a:t>VM Size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lt1"/>
                          </a:solidFill>
                          <a:latin typeface="+mn-lt"/>
                          <a:ea typeface="+mn-ea"/>
                          <a:cs typeface="+mn-cs"/>
                        </a:rPr>
                        <a:t>Price</a:t>
                      </a:r>
                    </a:p>
                    <a:p>
                      <a:pPr algn="ctr" fontAlgn="t"/>
                      <a:r>
                        <a:rPr lang="en-US" sz="1600" b="1" kern="1200" dirty="0">
                          <a:solidFill>
                            <a:schemeClr val="lt1"/>
                          </a:solidFill>
                          <a:latin typeface="+mn-lt"/>
                          <a:ea typeface="+mn-ea"/>
                          <a:cs typeface="+mn-cs"/>
                        </a:rPr>
                        <a:t>(Month)</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85592">
                <a:tc>
                  <a:txBody>
                    <a:bodyPr/>
                    <a:lstStyle/>
                    <a:p>
                      <a:r>
                        <a:rPr lang="en-US" sz="16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t>4 GB VM </a:t>
                      </a:r>
                      <a:r>
                        <a:rPr lang="en-US" sz="1200" b="0" dirty="0">
                          <a:sym typeface="Wingdings" panose="05000000000000000000" pitchFamily="2" charset="2"/>
                        </a:rPr>
                        <a:t> .75 + (.25 * 4) = 1.75 GB (</a:t>
                      </a:r>
                      <a:r>
                        <a:rPr lang="en-US" sz="1200" b="1" dirty="0">
                          <a:sym typeface="Wingdings" panose="05000000000000000000" pitchFamily="2" charset="2"/>
                        </a:rPr>
                        <a:t>43.75%</a:t>
                      </a:r>
                      <a:r>
                        <a:rPr lang="en-US" sz="1200" b="0" dirty="0">
                          <a:sym typeface="Wingdings" panose="05000000000000000000" pitchFamily="2" charset="2"/>
                        </a:rPr>
                        <a:t>)</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t>A2_v2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dirty="0"/>
                        <a:t>£55.2157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2538007"/>
                  </a:ext>
                </a:extLst>
              </a:tr>
              <a:tr h="285592">
                <a:tc>
                  <a:txBody>
                    <a:bodyPr/>
                    <a:lstStyle/>
                    <a:p>
                      <a:r>
                        <a:rPr lang="en-US" sz="1600" dirty="0"/>
                        <a:t>4 to 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8 GB VM </a:t>
                      </a:r>
                      <a:r>
                        <a:rPr lang="en-US" sz="1200" dirty="0">
                          <a:sym typeface="Wingdings" panose="05000000000000000000" pitchFamily="2" charset="2"/>
                        </a:rPr>
                        <a:t> .75 + (.25 * 4) + (.2 * 4) = 2.55 GB (</a:t>
                      </a:r>
                      <a:r>
                        <a:rPr lang="en-US" sz="1200" b="1" dirty="0">
                          <a:sym typeface="Wingdings" panose="05000000000000000000" pitchFamily="2" charset="2"/>
                        </a:rPr>
                        <a:t>31.875%</a:t>
                      </a:r>
                      <a:r>
                        <a:rPr lang="en-US" sz="1200" dirty="0">
                          <a:sym typeface="Wingdings" panose="05000000000000000000" pitchFamily="2" charset="2"/>
                        </a:rPr>
                        <a: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D2S_v3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£58.2495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03482"/>
                  </a:ext>
                </a:extLst>
              </a:tr>
              <a:tr h="285592">
                <a:tc>
                  <a:txBody>
                    <a:bodyPr/>
                    <a:lstStyle/>
                    <a:p>
                      <a:r>
                        <a:rPr lang="en-US" sz="1600" dirty="0"/>
                        <a:t>8 to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16 GB VM </a:t>
                      </a:r>
                      <a:r>
                        <a:rPr lang="en-US" sz="1200" dirty="0">
                          <a:sym typeface="Wingdings" panose="05000000000000000000" pitchFamily="2" charset="2"/>
                        </a:rPr>
                        <a:t> .75 + (.25 * 4) + (.2 * 4) + (.1 * 8) = 3.35 (</a:t>
                      </a:r>
                      <a:r>
                        <a:rPr lang="en-US" sz="1200" b="1" dirty="0">
                          <a:sym typeface="Wingdings" panose="05000000000000000000" pitchFamily="2" charset="2"/>
                        </a:rPr>
                        <a:t>20.94%</a:t>
                      </a:r>
                      <a:r>
                        <a:rPr lang="en-US" sz="1200" dirty="0">
                          <a:sym typeface="Wingdings" panose="05000000000000000000" pitchFamily="2" charset="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D4S_v3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£116.4990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3182570"/>
                  </a:ext>
                </a:extLst>
              </a:tr>
              <a:tr h="285592">
                <a:tc>
                  <a:txBody>
                    <a:bodyPr/>
                    <a:lstStyle/>
                    <a:p>
                      <a:r>
                        <a:rPr lang="en-US" sz="1600" dirty="0"/>
                        <a:t>16 to 128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32 GB VM </a:t>
                      </a:r>
                      <a:r>
                        <a:rPr lang="en-US" sz="1200" dirty="0">
                          <a:sym typeface="Wingdings" panose="05000000000000000000" pitchFamily="2" charset="2"/>
                        </a:rPr>
                        <a:t> .75 + (.25 * 4) + (.2 * 4) + (.1 * 8) + (.06 * 16) = 4.31 (</a:t>
                      </a:r>
                      <a:r>
                        <a:rPr lang="en-US" sz="1200" b="1" dirty="0">
                          <a:sym typeface="Wingdings" panose="05000000000000000000" pitchFamily="2" charset="2"/>
                        </a:rPr>
                        <a:t>13.47%</a:t>
                      </a:r>
                      <a:r>
                        <a:rPr lang="en-US" sz="12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64 GB VM </a:t>
                      </a:r>
                      <a:r>
                        <a:rPr lang="en-US" sz="1200" dirty="0">
                          <a:sym typeface="Wingdings" panose="05000000000000000000" pitchFamily="2" charset="2"/>
                        </a:rPr>
                        <a:t> .75 + (.25 * 4) + (.2 * 4) + (.1 * 8) + (.06 * 48) = 6.23 (</a:t>
                      </a:r>
                      <a:r>
                        <a:rPr lang="en-US" sz="1200" b="1" dirty="0">
                          <a:sym typeface="Wingdings" panose="05000000000000000000" pitchFamily="2" charset="2"/>
                        </a:rPr>
                        <a:t>9.73%</a:t>
                      </a:r>
                      <a:r>
                        <a:rPr lang="en-US" sz="1200" dirty="0">
                          <a:sym typeface="Wingdings" panose="05000000000000000000"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128 GB VM </a:t>
                      </a:r>
                      <a:r>
                        <a:rPr lang="en-US" sz="1200" dirty="0">
                          <a:sym typeface="Wingdings" panose="05000000000000000000" pitchFamily="2" charset="2"/>
                        </a:rPr>
                        <a:t> .75 + (.25 * 4) + (.2 * 4) + (.1 * 8) + (.06 * 112) = 10.07 (</a:t>
                      </a:r>
                      <a:r>
                        <a:rPr lang="en-US" sz="1200" b="1" dirty="0">
                          <a:sym typeface="Wingdings" panose="05000000000000000000" pitchFamily="2" charset="2"/>
                        </a:rPr>
                        <a:t>7.87%</a:t>
                      </a:r>
                      <a:r>
                        <a:rPr lang="en-US" sz="1200" dirty="0">
                          <a:sym typeface="Wingdings" panose="05000000000000000000" pitchFamily="2" charset="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D8S_v3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D16S_v3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D32S_v3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£232.9981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£465.9962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£931.9924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9814286"/>
                  </a:ext>
                </a:extLst>
              </a:tr>
              <a:tr h="285592">
                <a:tc>
                  <a:txBody>
                    <a:bodyPr/>
                    <a:lstStyle/>
                    <a:p>
                      <a:r>
                        <a:rPr lang="en-US" sz="1600" dirty="0"/>
                        <a:t>&gt; 128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256 GB VM </a:t>
                      </a:r>
                      <a:r>
                        <a:rPr lang="en-US" sz="1200" dirty="0">
                          <a:sym typeface="Wingdings" panose="05000000000000000000" pitchFamily="2" charset="2"/>
                        </a:rPr>
                        <a:t> .75 + (.25 * 4) + (.2 * 4) + (.1 * 8) + (.06 * 112) + (.02 * 128)= 12.63 (</a:t>
                      </a:r>
                      <a:r>
                        <a:rPr lang="en-US" sz="1200" b="1" dirty="0">
                          <a:sym typeface="Wingdings" panose="05000000000000000000" pitchFamily="2" charset="2"/>
                        </a:rPr>
                        <a:t>4.93%</a:t>
                      </a:r>
                      <a:r>
                        <a:rPr lang="en-US" sz="1200" dirty="0">
                          <a:sym typeface="Wingdings" panose="05000000000000000000" pitchFamily="2" charset="2"/>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D64S_v3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£1,863.9847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2774675"/>
                  </a:ext>
                </a:extLst>
              </a:tr>
            </a:tbl>
          </a:graphicData>
        </a:graphic>
      </p:graphicFrame>
    </p:spTree>
    <p:extLst>
      <p:ext uri="{BB962C8B-B14F-4D97-AF65-F5344CB8AC3E}">
        <p14:creationId xmlns:p14="http://schemas.microsoft.com/office/powerpoint/2010/main" val="1574150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Workload Assumptions</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200" y="695328"/>
            <a:ext cx="10807700" cy="885822"/>
          </a:xfrm>
        </p:spPr>
        <p:txBody>
          <a:bodyPr/>
          <a:lstStyle/>
          <a:p>
            <a:r>
              <a:rPr lang="en-US" b="1" i="0" dirty="0">
                <a:solidFill>
                  <a:srgbClr val="323130"/>
                </a:solidFill>
                <a:effectLst/>
                <a:latin typeface="az_ea_font"/>
              </a:rPr>
              <a:t>Pod Capacity: </a:t>
            </a:r>
            <a:r>
              <a:rPr lang="en-US" b="0" i="0" dirty="0">
                <a:solidFill>
                  <a:srgbClr val="323130"/>
                </a:solidFill>
                <a:effectLst/>
                <a:latin typeface="az_ea_font"/>
              </a:rPr>
              <a:t>Below is the Assumed pod capacity for average type of applications.  This can be changed according to the SLA applications.  Application team need to provide the sizing before deploying in to the AKS.</a:t>
            </a:r>
          </a:p>
          <a:p>
            <a:endParaRPr lang="en-US" dirty="0">
              <a:solidFill>
                <a:srgbClr val="323130"/>
              </a:solidFill>
              <a:latin typeface="az_ea_font"/>
            </a:endParaRPr>
          </a:p>
          <a:p>
            <a:endParaRPr lang="en-US" b="0" i="0" dirty="0">
              <a:solidFill>
                <a:srgbClr val="323130"/>
              </a:solidFill>
              <a:effectLst/>
              <a:latin typeface="az_ea_font"/>
            </a:endParaRPr>
          </a:p>
          <a:p>
            <a:endParaRPr lang="en-US" dirty="0">
              <a:solidFill>
                <a:srgbClr val="323130"/>
              </a:solidFill>
              <a:latin typeface="az_ea_font"/>
            </a:endParaRPr>
          </a:p>
          <a:p>
            <a:endParaRPr lang="en-US" b="0" i="0" dirty="0">
              <a:solidFill>
                <a:srgbClr val="323130"/>
              </a:solidFill>
              <a:effectLst/>
              <a:latin typeface="az_ea_font"/>
            </a:endParaRPr>
          </a:p>
          <a:p>
            <a:endParaRPr lang="en-US" dirty="0">
              <a:solidFill>
                <a:srgbClr val="323130"/>
              </a:solidFill>
              <a:latin typeface="az_ea_font"/>
            </a:endParaRPr>
          </a:p>
          <a:p>
            <a:endParaRPr lang="en-US" b="0" i="0" dirty="0">
              <a:solidFill>
                <a:srgbClr val="323130"/>
              </a:solidFill>
              <a:effectLst/>
              <a:latin typeface="az_ea_font"/>
            </a:endParaRPr>
          </a:p>
          <a:p>
            <a:endParaRPr lang="en-US" dirty="0">
              <a:solidFill>
                <a:srgbClr val="323130"/>
              </a:solidFill>
              <a:latin typeface="az_ea_font"/>
            </a:endParaRPr>
          </a:p>
          <a:p>
            <a:endParaRPr lang="en-US" b="1" i="0" dirty="0">
              <a:solidFill>
                <a:srgbClr val="323130"/>
              </a:solidFill>
              <a:effectLst/>
              <a:latin typeface="az_ea_font"/>
            </a:endParaRPr>
          </a:p>
          <a:p>
            <a:endParaRPr lang="en-US" b="1" i="0" dirty="0">
              <a:solidFill>
                <a:srgbClr val="323130"/>
              </a:solidFill>
              <a:effectLst/>
              <a:latin typeface="az_ea_font"/>
            </a:endParaRPr>
          </a:p>
          <a:p>
            <a:endParaRPr lang="en-US" b="1" dirty="0">
              <a:solidFill>
                <a:srgbClr val="323130"/>
              </a:solidFill>
              <a:latin typeface="az_ea_font"/>
            </a:endParaRPr>
          </a:p>
          <a:p>
            <a:r>
              <a:rPr lang="en-US" b="1" i="0" dirty="0">
                <a:solidFill>
                  <a:srgbClr val="323130"/>
                </a:solidFill>
                <a:effectLst/>
                <a:latin typeface="az_ea_font"/>
              </a:rPr>
              <a:t>Max Pod Count</a:t>
            </a:r>
            <a:r>
              <a:rPr lang="en-US" b="0" i="0" dirty="0">
                <a:solidFill>
                  <a:srgbClr val="323130"/>
                </a:solidFill>
                <a:effectLst/>
                <a:latin typeface="az_ea_font"/>
              </a:rPr>
              <a:t> – 30 / 35 according to Cluster Size</a:t>
            </a:r>
          </a:p>
          <a:p>
            <a:r>
              <a:rPr lang="en-US" b="1" dirty="0">
                <a:solidFill>
                  <a:srgbClr val="323130"/>
                </a:solidFill>
                <a:latin typeface="az_ea_font"/>
              </a:rPr>
              <a:t>No of System Pods in each Node</a:t>
            </a:r>
            <a:r>
              <a:rPr lang="en-US" dirty="0">
                <a:solidFill>
                  <a:srgbClr val="323130"/>
                </a:solidFill>
                <a:latin typeface="az_ea_font"/>
              </a:rPr>
              <a:t> – 15 (11 default and 4 is reserved for any system component installation)</a:t>
            </a:r>
          </a:p>
          <a:p>
            <a:endParaRPr lang="en-US" i="0" dirty="0">
              <a:solidFill>
                <a:srgbClr val="323130"/>
              </a:solidFill>
              <a:effectLst/>
              <a:latin typeface="az_ea_font"/>
            </a:endParaRPr>
          </a:p>
          <a:p>
            <a:r>
              <a:rPr lang="en-US" b="0" i="0" dirty="0">
                <a:solidFill>
                  <a:srgbClr val="333333"/>
                </a:solidFill>
                <a:effectLst/>
                <a:latin typeface="Segoe UI" panose="020B0502040204020203" pitchFamily="34" charset="0"/>
              </a:rPr>
              <a:t> </a:t>
            </a:r>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C090A0FC-0258-43C6-A6AC-E6D95262B249}"/>
              </a:ext>
            </a:extLst>
          </p:cNvPr>
          <p:cNvGraphicFramePr>
            <a:graphicFrameLocks noGrp="1"/>
          </p:cNvGraphicFramePr>
          <p:nvPr/>
        </p:nvGraphicFramePr>
        <p:xfrm>
          <a:off x="1431923" y="1581150"/>
          <a:ext cx="8350252" cy="2784695"/>
        </p:xfrm>
        <a:graphic>
          <a:graphicData uri="http://schemas.openxmlformats.org/drawingml/2006/table">
            <a:tbl>
              <a:tblPr/>
              <a:tblGrid>
                <a:gridCol w="1015746">
                  <a:extLst>
                    <a:ext uri="{9D8B030D-6E8A-4147-A177-3AD203B41FA5}">
                      <a16:colId xmlns:a16="http://schemas.microsoft.com/office/drawing/2014/main" val="170011437"/>
                    </a:ext>
                  </a:extLst>
                </a:gridCol>
                <a:gridCol w="1711064">
                  <a:extLst>
                    <a:ext uri="{9D8B030D-6E8A-4147-A177-3AD203B41FA5}">
                      <a16:colId xmlns:a16="http://schemas.microsoft.com/office/drawing/2014/main" val="3160690127"/>
                    </a:ext>
                  </a:extLst>
                </a:gridCol>
                <a:gridCol w="1326555">
                  <a:extLst>
                    <a:ext uri="{9D8B030D-6E8A-4147-A177-3AD203B41FA5}">
                      <a16:colId xmlns:a16="http://schemas.microsoft.com/office/drawing/2014/main" val="3702483313"/>
                    </a:ext>
                  </a:extLst>
                </a:gridCol>
                <a:gridCol w="1240041">
                  <a:extLst>
                    <a:ext uri="{9D8B030D-6E8A-4147-A177-3AD203B41FA5}">
                      <a16:colId xmlns:a16="http://schemas.microsoft.com/office/drawing/2014/main" val="160442322"/>
                    </a:ext>
                  </a:extLst>
                </a:gridCol>
                <a:gridCol w="1430579">
                  <a:extLst>
                    <a:ext uri="{9D8B030D-6E8A-4147-A177-3AD203B41FA5}">
                      <a16:colId xmlns:a16="http://schemas.microsoft.com/office/drawing/2014/main" val="905354883"/>
                    </a:ext>
                  </a:extLst>
                </a:gridCol>
                <a:gridCol w="906956">
                  <a:extLst>
                    <a:ext uri="{9D8B030D-6E8A-4147-A177-3AD203B41FA5}">
                      <a16:colId xmlns:a16="http://schemas.microsoft.com/office/drawing/2014/main" val="2029566421"/>
                    </a:ext>
                  </a:extLst>
                </a:gridCol>
                <a:gridCol w="719311">
                  <a:extLst>
                    <a:ext uri="{9D8B030D-6E8A-4147-A177-3AD203B41FA5}">
                      <a16:colId xmlns:a16="http://schemas.microsoft.com/office/drawing/2014/main" val="3716063541"/>
                    </a:ext>
                  </a:extLst>
                </a:gridCol>
              </a:tblGrid>
              <a:tr h="244135">
                <a:tc>
                  <a:txBody>
                    <a:bodyPr/>
                    <a:lstStyle/>
                    <a:p>
                      <a:pPr algn="l" rtl="0" fontAlgn="b"/>
                      <a:r>
                        <a:rPr lang="en-US" sz="1600" b="1"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gridSpan="2">
                  <a:txBody>
                    <a:bodyPr/>
                    <a:lstStyle/>
                    <a:p>
                      <a:pPr algn="ctr" rtl="0" fontAlgn="b"/>
                      <a:r>
                        <a:rPr lang="en-US" sz="1600" b="1" i="0" u="none" strike="noStrike">
                          <a:solidFill>
                            <a:srgbClr val="000000"/>
                          </a:solidFill>
                          <a:effectLst/>
                          <a:latin typeface="Calibri" panose="020F0502020204030204" pitchFamily="34" charset="0"/>
                        </a:rPr>
                        <a:t>CPU</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gridSpan="2">
                  <a:txBody>
                    <a:bodyPr/>
                    <a:lstStyle/>
                    <a:p>
                      <a:pPr algn="ctr" rtl="0" fontAlgn="b"/>
                      <a:r>
                        <a:rPr lang="en-US" sz="1600" b="1" i="0" u="none" strike="noStrike">
                          <a:solidFill>
                            <a:srgbClr val="000000"/>
                          </a:solidFill>
                          <a:effectLst/>
                          <a:latin typeface="Calibri" panose="020F0502020204030204" pitchFamily="34" charset="0"/>
                        </a:rPr>
                        <a:t>Memory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rtl="0" fontAlgn="b"/>
                      <a:r>
                        <a:rPr lang="en-US" sz="1600" b="1" i="0" u="none" strike="noStrike">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98240172"/>
                  </a:ext>
                </a:extLst>
              </a:tr>
              <a:tr h="282795">
                <a:tc>
                  <a:txBody>
                    <a:bodyPr/>
                    <a:lstStyle/>
                    <a:p>
                      <a:pPr algn="ctr" rtl="0" fontAlgn="b"/>
                      <a:r>
                        <a:rPr lang="en-US" sz="1600" b="1" i="0" u="none" strike="noStrike" dirty="0">
                          <a:solidFill>
                            <a:srgbClr val="000000"/>
                          </a:solidFill>
                          <a:effectLst/>
                          <a:latin typeface="Calibri" panose="020F0502020204030204" pitchFamily="34" charset="0"/>
                        </a:rPr>
                        <a:t> Env</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Application Type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Request (Mi)</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Limit (Mi)</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Request (mb)</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Limit (mb)</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Replica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44923785"/>
                  </a:ext>
                </a:extLst>
              </a:tr>
              <a:tr h="244135">
                <a:tc rowSpan="3">
                  <a:txBody>
                    <a:bodyPr/>
                    <a:lstStyle/>
                    <a:p>
                      <a:pPr algn="ctr" rtl="0" fontAlgn="ctr"/>
                      <a:r>
                        <a:rPr lang="en-US" sz="1600" b="1" i="0" u="none" strike="noStrike">
                          <a:solidFill>
                            <a:srgbClr val="000000"/>
                          </a:solidFill>
                          <a:effectLst/>
                          <a:latin typeface="Calibri" panose="020F0502020204030204" pitchFamily="34" charset="0"/>
                        </a:rPr>
                        <a:t>Dev/SIT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b"/>
                      <a:r>
                        <a:rPr lang="en-US" sz="1600" b="1" i="0" u="none" strike="noStrike">
                          <a:solidFill>
                            <a:srgbClr val="000000"/>
                          </a:solidFill>
                          <a:effectLst/>
                          <a:latin typeface="Calibri" panose="020F0502020204030204" pitchFamily="34" charset="0"/>
                        </a:rPr>
                        <a:t>System Pods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panose="020F0502020204030204" pitchFamily="34" charset="0"/>
                        </a:rPr>
                        <a:t>250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500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2157090"/>
                  </a:ext>
                </a:extLst>
              </a:tr>
              <a:tr h="244135">
                <a:tc vMerge="1">
                  <a:txBody>
                    <a:bodyPr/>
                    <a:lstStyle/>
                    <a:p>
                      <a:endParaRPr lang="en-US"/>
                    </a:p>
                  </a:txBody>
                  <a:tcPr/>
                </a:tc>
                <a:tc>
                  <a:txBody>
                    <a:bodyPr/>
                    <a:lstStyle/>
                    <a:p>
                      <a:pPr algn="l" rtl="0" fontAlgn="b"/>
                      <a:r>
                        <a:rPr lang="en-US" sz="1600" b="1" i="0" u="none" strike="noStrike">
                          <a:solidFill>
                            <a:srgbClr val="000000"/>
                          </a:solidFill>
                          <a:effectLst/>
                          <a:latin typeface="Calibri" panose="020F0502020204030204" pitchFamily="34" charset="0"/>
                        </a:rPr>
                        <a:t>Services API</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0.3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500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1024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7759823"/>
                  </a:ext>
                </a:extLst>
              </a:tr>
              <a:tr h="244135">
                <a:tc vMerge="1">
                  <a:txBody>
                    <a:bodyPr/>
                    <a:lstStyle/>
                    <a:p>
                      <a:endParaRPr lang="en-US"/>
                    </a:p>
                  </a:txBody>
                  <a:tcPr/>
                </a:tc>
                <a:tc>
                  <a:txBody>
                    <a:bodyPr/>
                    <a:lstStyle/>
                    <a:p>
                      <a:pPr algn="l" rtl="0" fontAlgn="b"/>
                      <a:r>
                        <a:rPr lang="en-US" sz="1600" b="1" i="0" u="none" strike="noStrike">
                          <a:solidFill>
                            <a:srgbClr val="000000"/>
                          </a:solidFill>
                          <a:effectLst/>
                          <a:latin typeface="Calibri" panose="020F0502020204030204" pitchFamily="34" charset="0"/>
                        </a:rPr>
                        <a:t>Application Pods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800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1536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2986528"/>
                  </a:ext>
                </a:extLst>
              </a:tr>
              <a:tr h="244135">
                <a:tc rowSpan="3">
                  <a:txBody>
                    <a:bodyPr/>
                    <a:lstStyle/>
                    <a:p>
                      <a:pPr algn="ctr" rtl="0" fontAlgn="ctr"/>
                      <a:r>
                        <a:rPr lang="en-US" sz="1600" b="1" i="0" u="none" strike="noStrike">
                          <a:solidFill>
                            <a:srgbClr val="000000"/>
                          </a:solidFill>
                          <a:effectLst/>
                          <a:latin typeface="Calibri" panose="020F0502020204030204" pitchFamily="34" charset="0"/>
                        </a:rPr>
                        <a:t>Pre Prod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b"/>
                      <a:r>
                        <a:rPr lang="en-US" sz="1600" b="1" i="0" u="none" strike="noStrike">
                          <a:solidFill>
                            <a:srgbClr val="000000"/>
                          </a:solidFill>
                          <a:effectLst/>
                          <a:latin typeface="Calibri" panose="020F0502020204030204" pitchFamily="34" charset="0"/>
                        </a:rPr>
                        <a:t>System Pods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panose="020F0502020204030204" pitchFamily="34" charset="0"/>
                        </a:rPr>
                        <a:t>250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750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9960481"/>
                  </a:ext>
                </a:extLst>
              </a:tr>
              <a:tr h="244135">
                <a:tc vMerge="1">
                  <a:txBody>
                    <a:bodyPr/>
                    <a:lstStyle/>
                    <a:p>
                      <a:endParaRPr lang="en-US"/>
                    </a:p>
                  </a:txBody>
                  <a:tcPr/>
                </a:tc>
                <a:tc>
                  <a:txBody>
                    <a:bodyPr/>
                    <a:lstStyle/>
                    <a:p>
                      <a:pPr algn="l" rtl="0" fontAlgn="b"/>
                      <a:r>
                        <a:rPr lang="en-US" sz="1600" b="1" i="0" u="none" strike="noStrike">
                          <a:solidFill>
                            <a:srgbClr val="000000"/>
                          </a:solidFill>
                          <a:effectLst/>
                          <a:latin typeface="Calibri" panose="020F0502020204030204" pitchFamily="34" charset="0"/>
                        </a:rPr>
                        <a:t>Services API</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1024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2048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3693945"/>
                  </a:ext>
                </a:extLst>
              </a:tr>
              <a:tr h="244135">
                <a:tc vMerge="1">
                  <a:txBody>
                    <a:bodyPr/>
                    <a:lstStyle/>
                    <a:p>
                      <a:endParaRPr lang="en-US"/>
                    </a:p>
                  </a:txBody>
                  <a:tcPr/>
                </a:tc>
                <a:tc>
                  <a:txBody>
                    <a:bodyPr/>
                    <a:lstStyle/>
                    <a:p>
                      <a:pPr algn="l" rtl="0" fontAlgn="b"/>
                      <a:r>
                        <a:rPr lang="en-US" sz="1600" b="1" i="0" u="none" strike="noStrike">
                          <a:solidFill>
                            <a:srgbClr val="000000"/>
                          </a:solidFill>
                          <a:effectLst/>
                          <a:latin typeface="Calibri" panose="020F0502020204030204" pitchFamily="34" charset="0"/>
                        </a:rPr>
                        <a:t>Application Pods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0.75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800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3072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5302641"/>
                  </a:ext>
                </a:extLst>
              </a:tr>
              <a:tr h="244135">
                <a:tc rowSpan="3">
                  <a:txBody>
                    <a:bodyPr/>
                    <a:lstStyle/>
                    <a:p>
                      <a:pPr algn="ctr" rtl="0" fontAlgn="ctr"/>
                      <a:r>
                        <a:rPr lang="en-US" sz="1600" b="1" i="0" u="none" strike="noStrike" dirty="0">
                          <a:solidFill>
                            <a:srgbClr val="000000"/>
                          </a:solidFill>
                          <a:effectLst/>
                          <a:latin typeface="Calibri" panose="020F0502020204030204" pitchFamily="34" charset="0"/>
                        </a:rPr>
                        <a:t>Prod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rtl="0" fontAlgn="b"/>
                      <a:r>
                        <a:rPr lang="en-US" sz="1600" b="1" i="0" u="none" strike="noStrike">
                          <a:solidFill>
                            <a:srgbClr val="000000"/>
                          </a:solidFill>
                          <a:effectLst/>
                          <a:latin typeface="Calibri" panose="020F0502020204030204" pitchFamily="34" charset="0"/>
                        </a:rPr>
                        <a:t>System Pods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0.2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panose="020F0502020204030204" pitchFamily="34" charset="0"/>
                        </a:rPr>
                        <a:t>500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1024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0" i="0" u="none" strike="noStrike">
                          <a:solidFill>
                            <a:srgbClr val="000000"/>
                          </a:solidFill>
                          <a:effectLst/>
                          <a:latin typeface="Calibri" panose="020F050202020403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053594"/>
                  </a:ext>
                </a:extLst>
              </a:tr>
              <a:tr h="244135">
                <a:tc vMerge="1">
                  <a:txBody>
                    <a:bodyPr/>
                    <a:lstStyle/>
                    <a:p>
                      <a:endParaRPr lang="en-US"/>
                    </a:p>
                  </a:txBody>
                  <a:tcPr/>
                </a:tc>
                <a:tc>
                  <a:txBody>
                    <a:bodyPr/>
                    <a:lstStyle/>
                    <a:p>
                      <a:pPr algn="l" rtl="0" fontAlgn="b"/>
                      <a:r>
                        <a:rPr lang="en-US" sz="1600" b="1" i="0" u="none" strike="noStrike">
                          <a:solidFill>
                            <a:srgbClr val="000000"/>
                          </a:solidFill>
                          <a:effectLst/>
                          <a:latin typeface="Calibri" panose="020F0502020204030204" pitchFamily="34" charset="0"/>
                        </a:rPr>
                        <a:t>Services API</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0.4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0.6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500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1024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7043511"/>
                  </a:ext>
                </a:extLst>
              </a:tr>
              <a:tr h="244135">
                <a:tc vMerge="1">
                  <a:txBody>
                    <a:bodyPr/>
                    <a:lstStyle/>
                    <a:p>
                      <a:endParaRPr lang="en-US"/>
                    </a:p>
                  </a:txBody>
                  <a:tcPr/>
                </a:tc>
                <a:tc>
                  <a:txBody>
                    <a:bodyPr/>
                    <a:lstStyle/>
                    <a:p>
                      <a:pPr algn="l" rtl="0" fontAlgn="b"/>
                      <a:r>
                        <a:rPr lang="en-US" sz="1600" b="1" i="0" u="none" strike="noStrike">
                          <a:solidFill>
                            <a:srgbClr val="000000"/>
                          </a:solidFill>
                          <a:effectLst/>
                          <a:latin typeface="Calibri" panose="020F0502020204030204" pitchFamily="34" charset="0"/>
                        </a:rPr>
                        <a:t>Application Pods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0.5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600" b="1"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a:solidFill>
                            <a:srgbClr val="000000"/>
                          </a:solidFill>
                          <a:effectLst/>
                          <a:latin typeface="Calibri" panose="020F0502020204030204" pitchFamily="34" charset="0"/>
                        </a:rPr>
                        <a:t>2048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1" i="0" u="none" strike="noStrike">
                          <a:solidFill>
                            <a:srgbClr val="000000"/>
                          </a:solidFill>
                          <a:effectLst/>
                          <a:latin typeface="Calibri" panose="020F0502020204030204" pitchFamily="34" charset="0"/>
                        </a:rPr>
                        <a:t>4096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rtl="0" fontAlgn="b"/>
                      <a:r>
                        <a:rPr lang="en-US" sz="1600" b="0" i="0" u="none" strike="noStrike" dirty="0">
                          <a:solidFill>
                            <a:srgbClr val="000000"/>
                          </a:solidFill>
                          <a:effectLst/>
                          <a:latin typeface="Calibri" panose="020F050202020403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381148"/>
                  </a:ext>
                </a:extLst>
              </a:tr>
            </a:tbl>
          </a:graphicData>
        </a:graphic>
      </p:graphicFrame>
    </p:spTree>
    <p:extLst>
      <p:ext uri="{BB962C8B-B14F-4D97-AF65-F5344CB8AC3E}">
        <p14:creationId xmlns:p14="http://schemas.microsoft.com/office/powerpoint/2010/main" val="3485264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Sizing Summary</a:t>
            </a:r>
          </a:p>
        </p:txBody>
      </p:sp>
      <p:sp>
        <p:nvSpPr>
          <p:cNvPr id="33" name="Text Placeholder 8">
            <a:extLst>
              <a:ext uri="{FF2B5EF4-FFF2-40B4-BE49-F238E27FC236}">
                <a16:creationId xmlns:a16="http://schemas.microsoft.com/office/drawing/2014/main" id="{03199DE4-6517-4BE9-B29B-295FE062DEC3}"/>
              </a:ext>
            </a:extLst>
          </p:cNvPr>
          <p:cNvSpPr>
            <a:spLocks noGrp="1"/>
          </p:cNvSpPr>
          <p:nvPr>
            <p:ph sz="quarter" idx="21"/>
          </p:nvPr>
        </p:nvSpPr>
        <p:spPr>
          <a:xfrm>
            <a:off x="457200" y="695328"/>
            <a:ext cx="10807700" cy="885822"/>
          </a:xfrm>
        </p:spPr>
        <p:txBody>
          <a:bodyPr/>
          <a:lstStyle/>
          <a:p>
            <a:r>
              <a:rPr lang="en-US" i="0" dirty="0">
                <a:solidFill>
                  <a:srgbClr val="323130"/>
                </a:solidFill>
                <a:effectLst/>
                <a:latin typeface="az_ea_font"/>
              </a:rPr>
              <a:t>The Summary table covers the Cluster Size, CIDR, Min &amp; Max Pod to be deployed and approximate cost.</a:t>
            </a: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endParaRPr lang="en-US" dirty="0">
              <a:solidFill>
                <a:srgbClr val="323130"/>
              </a:solidFill>
              <a:latin typeface="az_ea_font"/>
            </a:endParaRPr>
          </a:p>
          <a:p>
            <a:r>
              <a:rPr lang="en-US" b="1" dirty="0">
                <a:solidFill>
                  <a:srgbClr val="323130"/>
                </a:solidFill>
                <a:latin typeface="az_ea_font"/>
              </a:rPr>
              <a:t>Pod Sizing </a:t>
            </a:r>
            <a:r>
              <a:rPr lang="en-US" b="1" i="0" dirty="0">
                <a:solidFill>
                  <a:srgbClr val="323130"/>
                </a:solidFill>
                <a:effectLst/>
                <a:latin typeface="az_ea_font"/>
              </a:rPr>
              <a:t> Excel :  </a:t>
            </a:r>
            <a:r>
              <a:rPr lang="en-US" i="0" dirty="0">
                <a:solidFill>
                  <a:srgbClr val="323130"/>
                </a:solidFill>
                <a:effectLst/>
                <a:latin typeface="az_ea_font"/>
              </a:rPr>
              <a:t>Attached the Excel with full detail</a:t>
            </a:r>
            <a:r>
              <a:rPr lang="en-US" b="1" i="0" dirty="0">
                <a:solidFill>
                  <a:srgbClr val="323130"/>
                </a:solidFill>
                <a:effectLst/>
                <a:latin typeface="az_ea_font"/>
              </a:rPr>
              <a:t>.</a:t>
            </a:r>
            <a:endParaRPr lang="en-US" dirty="0"/>
          </a:p>
        </p:txBody>
      </p:sp>
      <p:cxnSp>
        <p:nvCxnSpPr>
          <p:cNvPr id="34" name="Straight Connector 33">
            <a:extLst>
              <a:ext uri="{FF2B5EF4-FFF2-40B4-BE49-F238E27FC236}">
                <a16:creationId xmlns:a16="http://schemas.microsoft.com/office/drawing/2014/main" id="{D4698C5F-FA50-4BA0-993B-DC59BF81E66D}"/>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960A956-7B21-4890-945E-FC900F730DD4}"/>
              </a:ext>
            </a:extLst>
          </p:cNvPr>
          <p:cNvPicPr>
            <a:picLocks noChangeAspect="1"/>
          </p:cNvPicPr>
          <p:nvPr/>
        </p:nvPicPr>
        <p:blipFill>
          <a:blip r:embed="rId2"/>
          <a:stretch>
            <a:fillRect/>
          </a:stretch>
        </p:blipFill>
        <p:spPr>
          <a:xfrm>
            <a:off x="236354" y="1276350"/>
            <a:ext cx="11679421" cy="3019422"/>
          </a:xfrm>
          <a:prstGeom prst="rect">
            <a:avLst/>
          </a:prstGeom>
        </p:spPr>
      </p:pic>
      <p:graphicFrame>
        <p:nvGraphicFramePr>
          <p:cNvPr id="7" name="Object 6">
            <a:extLst>
              <a:ext uri="{FF2B5EF4-FFF2-40B4-BE49-F238E27FC236}">
                <a16:creationId xmlns:a16="http://schemas.microsoft.com/office/drawing/2014/main" id="{1974BD16-F87A-4AD9-83EE-951DC908A39A}"/>
              </a:ext>
            </a:extLst>
          </p:cNvPr>
          <p:cNvGraphicFramePr>
            <a:graphicFrameLocks noChangeAspect="1"/>
          </p:cNvGraphicFramePr>
          <p:nvPr>
            <p:extLst>
              <p:ext uri="{D42A27DB-BD31-4B8C-83A1-F6EECF244321}">
                <p14:modId xmlns:p14="http://schemas.microsoft.com/office/powerpoint/2010/main" val="1549938669"/>
              </p:ext>
            </p:extLst>
          </p:nvPr>
        </p:nvGraphicFramePr>
        <p:xfrm>
          <a:off x="5067300" y="4673596"/>
          <a:ext cx="914400" cy="806450"/>
        </p:xfrm>
        <a:graphic>
          <a:graphicData uri="http://schemas.openxmlformats.org/presentationml/2006/ole">
            <mc:AlternateContent xmlns:mc="http://schemas.openxmlformats.org/markup-compatibility/2006">
              <mc:Choice xmlns:v="urn:schemas-microsoft-com:vml" Requires="v">
                <p:oleObj name="Worksheet" showAsIcon="1" r:id="rId3" imgW="914400" imgH="806400" progId="Excel.Sheet.12">
                  <p:embed/>
                </p:oleObj>
              </mc:Choice>
              <mc:Fallback>
                <p:oleObj name="Worksheet" showAsIcon="1" r:id="rId3" imgW="914400" imgH="806400" progId="Excel.Sheet.12">
                  <p:embed/>
                  <p:pic>
                    <p:nvPicPr>
                      <p:cNvPr id="7" name="Object 6">
                        <a:extLst>
                          <a:ext uri="{FF2B5EF4-FFF2-40B4-BE49-F238E27FC236}">
                            <a16:creationId xmlns:a16="http://schemas.microsoft.com/office/drawing/2014/main" id="{1974BD16-F87A-4AD9-83EE-951DC908A39A}"/>
                          </a:ext>
                        </a:extLst>
                      </p:cNvPr>
                      <p:cNvPicPr/>
                      <p:nvPr/>
                    </p:nvPicPr>
                    <p:blipFill>
                      <a:blip r:embed="rId4"/>
                      <a:stretch>
                        <a:fillRect/>
                      </a:stretch>
                    </p:blipFill>
                    <p:spPr>
                      <a:xfrm>
                        <a:off x="5067300" y="4673596"/>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386773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53</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HA, DR &amp; Backup</a:t>
            </a:r>
          </a:p>
        </p:txBody>
      </p:sp>
    </p:spTree>
    <p:extLst>
      <p:ext uri="{BB962C8B-B14F-4D97-AF65-F5344CB8AC3E}">
        <p14:creationId xmlns:p14="http://schemas.microsoft.com/office/powerpoint/2010/main" val="270104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54</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Monitoring</a:t>
            </a:r>
          </a:p>
        </p:txBody>
      </p:sp>
    </p:spTree>
    <p:extLst>
      <p:ext uri="{BB962C8B-B14F-4D97-AF65-F5344CB8AC3E}">
        <p14:creationId xmlns:p14="http://schemas.microsoft.com/office/powerpoint/2010/main" val="2980361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Monitoring Options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55</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FB0983-D759-4B50-94B9-F783BC9BDF04}"/>
              </a:ext>
            </a:extLst>
          </p:cNvPr>
          <p:cNvSpPr txBox="1"/>
          <p:nvPr/>
        </p:nvSpPr>
        <p:spPr>
          <a:xfrm>
            <a:off x="361949" y="786109"/>
            <a:ext cx="11306175" cy="5509200"/>
          </a:xfrm>
          <a:prstGeom prst="rect">
            <a:avLst/>
          </a:prstGeom>
          <a:noFill/>
        </p:spPr>
        <p:txBody>
          <a:bodyPr wrap="square">
            <a:spAutoFit/>
          </a:bodyPr>
          <a:lstStyle/>
          <a:p>
            <a:r>
              <a:rPr lang="en-US" sz="1600" dirty="0">
                <a:latin typeface="Calibri" panose="020F0502020204030204" pitchFamily="34" charset="0"/>
                <a:cs typeface="Times New Roman" panose="02020603050405020304" pitchFamily="18" charset="0"/>
              </a:rPr>
              <a:t>Monitoring the Kubernetes lets us see its logs, health, performance statistics such as CPU, memory, and disk usage available for both Linux and Windows nodes in the AKS Engine cluster.  Proper monitoring and handling will help us to avoid any big issues in future.</a:t>
            </a: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b="1" dirty="0">
                <a:latin typeface="Calibri" panose="020F0502020204030204" pitchFamily="34" charset="0"/>
                <a:cs typeface="Times New Roman" panose="02020603050405020304" pitchFamily="18" charset="0"/>
              </a:rPr>
              <a:t>Kubernetes Native monitoring</a:t>
            </a:r>
            <a:r>
              <a:rPr lang="en-US" sz="1600" dirty="0">
                <a:latin typeface="Calibri" panose="020F0502020204030204" pitchFamily="34" charset="0"/>
                <a:cs typeface="Times New Roman" panose="02020603050405020304" pitchFamily="18" charset="0"/>
              </a:rPr>
              <a:t> - Tools like </a:t>
            </a:r>
            <a:r>
              <a:rPr lang="en-US" sz="1600" dirty="0" err="1">
                <a:latin typeface="Calibri" panose="020F0502020204030204" pitchFamily="34" charset="0"/>
                <a:cs typeface="Times New Roman" panose="02020603050405020304" pitchFamily="18" charset="0"/>
              </a:rPr>
              <a:t>kubectl</a:t>
            </a:r>
            <a:r>
              <a:rPr lang="en-US" sz="1600" dirty="0">
                <a:latin typeface="Calibri" panose="020F0502020204030204" pitchFamily="34" charset="0"/>
                <a:cs typeface="Times New Roman" panose="02020603050405020304" pitchFamily="18" charset="0"/>
              </a:rPr>
              <a:t> and the Kubernetes Dashboard use metrics-server, and it has an API to get metrics.</a:t>
            </a: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b="1" dirty="0">
                <a:latin typeface="Calibri" panose="020F0502020204030204" pitchFamily="34" charset="0"/>
                <a:cs typeface="Times New Roman" panose="02020603050405020304" pitchFamily="18" charset="0"/>
              </a:rPr>
              <a:t>Azure resource logs</a:t>
            </a:r>
            <a:r>
              <a:rPr lang="en-US" sz="1600" dirty="0">
                <a:latin typeface="Calibri" panose="020F0502020204030204" pitchFamily="34" charset="0"/>
                <a:cs typeface="Times New Roman" panose="02020603050405020304" pitchFamily="18" charset="0"/>
              </a:rPr>
              <a:t> - The logs for AKS control plane components are implemented in Azure as resource logs. Container insights doesn't currently use these logs, so you do need to create your own log queries to view and analyze them</a:t>
            </a:r>
          </a:p>
          <a:p>
            <a:pPr lvl="1"/>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b="1" dirty="0">
                <a:latin typeface="Calibri" panose="020F0502020204030204" pitchFamily="34" charset="0"/>
                <a:cs typeface="Times New Roman" panose="02020603050405020304" pitchFamily="18" charset="0"/>
              </a:rPr>
              <a:t>Container Insights</a:t>
            </a:r>
            <a:r>
              <a:rPr lang="en-US" sz="1600" dirty="0">
                <a:latin typeface="Calibri" panose="020F0502020204030204" pitchFamily="34" charset="0"/>
                <a:cs typeface="Times New Roman" panose="02020603050405020304" pitchFamily="18" charset="0"/>
              </a:rPr>
              <a:t> – Enable Container insights helps us to expand the above two monitoring.  Container insights provides interactive views and workbooks that analyze collected data for a variety of monitoring scenarios.</a:t>
            </a: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b="1" dirty="0">
                <a:latin typeface="Calibri" panose="020F0502020204030204" pitchFamily="34" charset="0"/>
                <a:cs typeface="Times New Roman" panose="02020603050405020304" pitchFamily="18" charset="0"/>
              </a:rPr>
              <a:t>Application Insight </a:t>
            </a:r>
            <a:r>
              <a:rPr lang="en-US" sz="1600" dirty="0">
                <a:latin typeface="Calibri" panose="020F0502020204030204" pitchFamily="34" charset="0"/>
                <a:cs typeface="Times New Roman" panose="02020603050405020304" pitchFamily="18" charset="0"/>
              </a:rPr>
              <a:t>– This is used to monitor the Application hosted in AKS</a:t>
            </a:r>
          </a:p>
          <a:p>
            <a:pPr lvl="1"/>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b="1" dirty="0">
                <a:latin typeface="Calibri" panose="020F0502020204030204" pitchFamily="34" charset="0"/>
                <a:cs typeface="Times New Roman" panose="02020603050405020304" pitchFamily="18" charset="0"/>
              </a:rPr>
              <a:t>External Resources – </a:t>
            </a:r>
            <a:r>
              <a:rPr lang="en-US" sz="1600" dirty="0">
                <a:latin typeface="Calibri" panose="020F0502020204030204" pitchFamily="34" charset="0"/>
                <a:cs typeface="Times New Roman" panose="02020603050405020304" pitchFamily="18" charset="0"/>
              </a:rPr>
              <a:t>External resources are not part of AKS but they work along with AKS for example Ingress Controller (AGIC).</a:t>
            </a:r>
          </a:p>
          <a:p>
            <a:pPr lvl="1"/>
            <a:endParaRPr lang="en-US" sz="1600" b="1"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b="1" dirty="0">
                <a:latin typeface="Calibri" panose="020F0502020204030204" pitchFamily="34" charset="0"/>
                <a:cs typeface="Times New Roman" panose="02020603050405020304" pitchFamily="18" charset="0"/>
              </a:rPr>
              <a:t>Monitoring extension</a:t>
            </a:r>
            <a:r>
              <a:rPr lang="en-US" sz="1600" dirty="0">
                <a:latin typeface="Calibri" panose="020F0502020204030204" pitchFamily="34" charset="0"/>
                <a:cs typeface="Times New Roman" panose="02020603050405020304" pitchFamily="18" charset="0"/>
              </a:rPr>
              <a:t> - By embedding the extension in your </a:t>
            </a:r>
            <a:r>
              <a:rPr lang="en-US" sz="1600" dirty="0" err="1">
                <a:latin typeface="Calibri" panose="020F0502020204030204" pitchFamily="34" charset="0"/>
                <a:cs typeface="Times New Roman" panose="02020603050405020304" pitchFamily="18" charset="0"/>
              </a:rPr>
              <a:t>Api</a:t>
            </a:r>
            <a:r>
              <a:rPr lang="en-US" sz="1600" dirty="0">
                <a:latin typeface="Calibri" panose="020F0502020204030204" pitchFamily="34" charset="0"/>
                <a:cs typeface="Times New Roman" panose="02020603050405020304" pitchFamily="18" charset="0"/>
              </a:rPr>
              <a:t> model, the extension will do much of the work to create a monitoring solution in your cluster, which includes </a:t>
            </a:r>
            <a:r>
              <a:rPr lang="en-US" sz="1600" dirty="0" err="1">
                <a:latin typeface="Calibri" panose="020F0502020204030204" pitchFamily="34" charset="0"/>
                <a:cs typeface="Times New Roman" panose="02020603050405020304" pitchFamily="18" charset="0"/>
              </a:rPr>
              <a:t>cAdvisor</a:t>
            </a:r>
            <a:r>
              <a:rPr lang="en-US" sz="1600" dirty="0">
                <a:latin typeface="Calibri" panose="020F0502020204030204" pitchFamily="34" charset="0"/>
                <a:cs typeface="Times New Roman" panose="02020603050405020304" pitchFamily="18" charset="0"/>
              </a:rPr>
              <a:t>, Prometheus and Grafana.</a:t>
            </a: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190386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Kubernetes Native monitoring</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56</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184EC2-34E3-4794-90DF-D90DEDDAF02A}"/>
              </a:ext>
            </a:extLst>
          </p:cNvPr>
          <p:cNvSpPr txBox="1"/>
          <p:nvPr/>
        </p:nvSpPr>
        <p:spPr>
          <a:xfrm>
            <a:off x="361950" y="766552"/>
            <a:ext cx="11306175" cy="5262979"/>
          </a:xfrm>
          <a:prstGeom prst="rect">
            <a:avLst/>
          </a:prstGeom>
          <a:noFill/>
        </p:spPr>
        <p:txBody>
          <a:bodyPr wrap="square">
            <a:spAutoFit/>
          </a:bodyPr>
          <a:lstStyle/>
          <a:p>
            <a:r>
              <a:rPr lang="en-US" sz="1600" b="1" dirty="0">
                <a:latin typeface="Calibri" panose="020F0502020204030204" pitchFamily="34" charset="0"/>
                <a:cs typeface="Times New Roman" panose="02020603050405020304" pitchFamily="18" charset="0"/>
              </a:rPr>
              <a:t>Metrics-server</a:t>
            </a:r>
            <a:r>
              <a:rPr lang="en-US" sz="1600" dirty="0">
                <a:latin typeface="Calibri" panose="020F0502020204030204" pitchFamily="34" charset="0"/>
                <a:cs typeface="Times New Roman" panose="02020603050405020304" pitchFamily="18" charset="0"/>
              </a:rPr>
              <a:t> - Resource metrics are collected by the lightweight, in-memory metrics-server component Metrics-server.  Metrics-server is part of every AKS Engine deployment.  Tools like </a:t>
            </a:r>
            <a:r>
              <a:rPr lang="en-US" sz="1600" dirty="0" err="1">
                <a:latin typeface="Calibri" panose="020F0502020204030204" pitchFamily="34" charset="0"/>
                <a:cs typeface="Times New Roman" panose="02020603050405020304" pitchFamily="18" charset="0"/>
              </a:rPr>
              <a:t>kubectl</a:t>
            </a:r>
            <a:r>
              <a:rPr lang="en-US" sz="1600" dirty="0">
                <a:latin typeface="Calibri" panose="020F0502020204030204" pitchFamily="34" charset="0"/>
                <a:cs typeface="Times New Roman" panose="02020603050405020304" pitchFamily="18" charset="0"/>
              </a:rPr>
              <a:t> and the Kubernetes Dashboard use metrics-server, and it has an API to get metrics for your custom monitoring solution.</a:t>
            </a:r>
          </a:p>
          <a:p>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err="1">
                <a:latin typeface="Calibri" panose="020F0502020204030204" pitchFamily="34" charset="0"/>
                <a:cs typeface="Times New Roman" panose="02020603050405020304" pitchFamily="18" charset="0"/>
              </a:rPr>
              <a:t>Kubectl</a:t>
            </a:r>
            <a:r>
              <a:rPr lang="en-US" sz="1600" dirty="0">
                <a:latin typeface="Calibri" panose="020F0502020204030204" pitchFamily="34" charset="0"/>
                <a:cs typeface="Times New Roman" panose="02020603050405020304" pitchFamily="18" charset="0"/>
              </a:rPr>
              <a:t> top - We can retrieve compact metric snapshots from the Metrics API using </a:t>
            </a:r>
            <a:r>
              <a:rPr lang="en-US" sz="1600" dirty="0" err="1">
                <a:latin typeface="Calibri" panose="020F0502020204030204" pitchFamily="34" charset="0"/>
                <a:cs typeface="Times New Roman" panose="02020603050405020304" pitchFamily="18" charset="0"/>
              </a:rPr>
              <a:t>kubectl</a:t>
            </a:r>
            <a:r>
              <a:rPr lang="en-US" sz="1600" dirty="0">
                <a:latin typeface="Calibri" panose="020F0502020204030204" pitchFamily="34" charset="0"/>
                <a:cs typeface="Times New Roman" panose="02020603050405020304" pitchFamily="18" charset="0"/>
              </a:rPr>
              <a:t> top. The </a:t>
            </a:r>
            <a:r>
              <a:rPr lang="en-US" sz="1600" dirty="0" err="1">
                <a:latin typeface="Calibri" panose="020F0502020204030204" pitchFamily="34" charset="0"/>
                <a:cs typeface="Times New Roman" panose="02020603050405020304" pitchFamily="18" charset="0"/>
              </a:rPr>
              <a:t>kubectl</a:t>
            </a:r>
            <a:r>
              <a:rPr lang="en-US" sz="1600" dirty="0">
                <a:latin typeface="Calibri" panose="020F0502020204030204" pitchFamily="34" charset="0"/>
                <a:cs typeface="Times New Roman" panose="02020603050405020304" pitchFamily="18" charset="0"/>
              </a:rPr>
              <a:t> top command returns current CPU and memory usage for a cluster’s pods or nodes, or for a particular pod or node if specified.</a:t>
            </a: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Kubernetes Dashboard  - This is a web-based user interface that can visualize cluster metrics. Dashboard provides resource usage breakdowns for each node and pod, as well as detailed metadata about pods, services, Deployments, and other Kubernetes objects. Unlike </a:t>
            </a:r>
            <a:r>
              <a:rPr lang="en-US" sz="1600" dirty="0" err="1">
                <a:latin typeface="Calibri" panose="020F0502020204030204" pitchFamily="34" charset="0"/>
                <a:cs typeface="Times New Roman" panose="02020603050405020304" pitchFamily="18" charset="0"/>
              </a:rPr>
              <a:t>kubectl</a:t>
            </a:r>
            <a:r>
              <a:rPr lang="en-US" sz="1600" dirty="0">
                <a:latin typeface="Calibri" panose="020F0502020204030204" pitchFamily="34" charset="0"/>
                <a:cs typeface="Times New Roman" panose="02020603050405020304" pitchFamily="18" charset="0"/>
              </a:rPr>
              <a:t> top, Dashboard provides not only an instantaneous snapshot of resource usage but also some basic graphs tracking how those metrics have evolved over the previous 15 minutes.</a:t>
            </a:r>
          </a:p>
          <a:p>
            <a:endParaRPr lang="en-US" sz="1600" dirty="0">
              <a:latin typeface="Calibri" panose="020F0502020204030204" pitchFamily="34" charset="0"/>
              <a:cs typeface="Times New Roman" panose="02020603050405020304" pitchFamily="18" charset="0"/>
            </a:endParaRPr>
          </a:p>
          <a:p>
            <a:r>
              <a:rPr lang="en-US" sz="1600" b="1" dirty="0">
                <a:latin typeface="Calibri" panose="020F0502020204030204" pitchFamily="34" charset="0"/>
                <a:cs typeface="Times New Roman" panose="02020603050405020304" pitchFamily="18" charset="0"/>
              </a:rPr>
              <a:t>Add </a:t>
            </a:r>
            <a:r>
              <a:rPr lang="en-US" sz="1600" b="1" dirty="0" err="1">
                <a:latin typeface="Calibri" panose="020F0502020204030204" pitchFamily="34" charset="0"/>
                <a:cs typeface="Times New Roman" panose="02020603050405020304" pitchFamily="18" charset="0"/>
              </a:rPr>
              <a:t>kube</a:t>
            </a:r>
            <a:r>
              <a:rPr lang="en-US" sz="1600" b="1" dirty="0">
                <a:latin typeface="Calibri" panose="020F0502020204030204" pitchFamily="34" charset="0"/>
                <a:cs typeface="Times New Roman" panose="02020603050405020304" pitchFamily="18" charset="0"/>
              </a:rPr>
              <a:t>-state-metrics </a:t>
            </a:r>
            <a:r>
              <a:rPr lang="en-US" sz="1600" dirty="0">
                <a:latin typeface="Calibri" panose="020F0502020204030204" pitchFamily="34" charset="0"/>
                <a:cs typeface="Times New Roman" panose="02020603050405020304" pitchFamily="18" charset="0"/>
              </a:rPr>
              <a:t>– This service provides additional cluster information that Metrics Server does not. Metrics Server exposes statistics about the resource utilization of Kubernetes objects, whereas </a:t>
            </a:r>
            <a:r>
              <a:rPr lang="en-US" sz="1600" dirty="0" err="1">
                <a:latin typeface="Calibri" panose="020F0502020204030204" pitchFamily="34" charset="0"/>
                <a:cs typeface="Times New Roman" panose="02020603050405020304" pitchFamily="18" charset="0"/>
              </a:rPr>
              <a:t>kube</a:t>
            </a:r>
            <a:r>
              <a:rPr lang="en-US" sz="1600" dirty="0">
                <a:latin typeface="Calibri" panose="020F0502020204030204" pitchFamily="34" charset="0"/>
                <a:cs typeface="Times New Roman" panose="02020603050405020304" pitchFamily="18" charset="0"/>
              </a:rPr>
              <a:t>-state-metrics listens to the Kubernetes API and generates metrics about the state of K8S objects: node status, node capacity (CPU/memory), number of desired/available/unavailable/updated replicas per Deployment, pod status (e.g., waiting, running, ready), and so on.</a:t>
            </a:r>
          </a:p>
          <a:p>
            <a:endParaRPr lang="en-US" sz="1600" dirty="0">
              <a:latin typeface="Calibri" panose="020F0502020204030204" pitchFamily="34" charset="0"/>
              <a:cs typeface="Times New Roman" panose="02020603050405020304" pitchFamily="18" charset="0"/>
            </a:endParaRPr>
          </a:p>
          <a:p>
            <a:r>
              <a:rPr lang="en-US" sz="1600" b="1" dirty="0">
                <a:latin typeface="Calibri" panose="020F0502020204030204" pitchFamily="34" charset="0"/>
                <a:cs typeface="Times New Roman" panose="02020603050405020304" pitchFamily="18" charset="0"/>
              </a:rPr>
              <a:t>logs</a:t>
            </a:r>
            <a:r>
              <a:rPr lang="en-US" sz="1600" dirty="0">
                <a:latin typeface="Calibri" panose="020F0502020204030204" pitchFamily="34" charset="0"/>
                <a:cs typeface="Times New Roman" panose="02020603050405020304" pitchFamily="18" charset="0"/>
              </a:rPr>
              <a:t> - Troubleshooting a problem may require more detailed information and application-specific context, which is where logs can come in handy. The </a:t>
            </a:r>
            <a:r>
              <a:rPr lang="en-US" sz="1600" dirty="0" err="1">
                <a:latin typeface="Calibri" panose="020F0502020204030204" pitchFamily="34" charset="0"/>
                <a:cs typeface="Times New Roman" panose="02020603050405020304" pitchFamily="18" charset="0"/>
              </a:rPr>
              <a:t>kubectl</a:t>
            </a:r>
            <a:r>
              <a:rPr lang="en-US" sz="1600" dirty="0">
                <a:latin typeface="Calibri" panose="020F0502020204030204" pitchFamily="34" charset="0"/>
                <a:cs typeface="Times New Roman" panose="02020603050405020304" pitchFamily="18" charset="0"/>
              </a:rPr>
              <a:t> logs command dumps or streams logs written to </a:t>
            </a:r>
            <a:r>
              <a:rPr lang="en-US" sz="1600" dirty="0" err="1">
                <a:latin typeface="Calibri" panose="020F0502020204030204" pitchFamily="34" charset="0"/>
                <a:cs typeface="Times New Roman" panose="02020603050405020304" pitchFamily="18" charset="0"/>
              </a:rPr>
              <a:t>stdout</a:t>
            </a:r>
            <a:r>
              <a:rPr lang="en-US" sz="1600" dirty="0">
                <a:latin typeface="Calibri" panose="020F0502020204030204" pitchFamily="34" charset="0"/>
                <a:cs typeface="Times New Roman" panose="02020603050405020304" pitchFamily="18" charset="0"/>
              </a:rPr>
              <a:t> from a specific pod or container.  --tail flag lets restrict the output to a specified number of the most recent log messages.</a:t>
            </a: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11839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Azure resource logs </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57</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FB0983-D759-4B50-94B9-F783BC9BDF04}"/>
              </a:ext>
            </a:extLst>
          </p:cNvPr>
          <p:cNvSpPr txBox="1"/>
          <p:nvPr/>
        </p:nvSpPr>
        <p:spPr>
          <a:xfrm>
            <a:off x="361949" y="786109"/>
            <a:ext cx="11306175" cy="830997"/>
          </a:xfrm>
          <a:prstGeom prst="rect">
            <a:avLst/>
          </a:prstGeom>
          <a:noFill/>
        </p:spPr>
        <p:txBody>
          <a:bodyPr wrap="square">
            <a:spAutoFit/>
          </a:bodyPr>
          <a:lstStyle/>
          <a:p>
            <a:r>
              <a:rPr lang="en-US" sz="1600" dirty="0">
                <a:latin typeface="Calibri" panose="020F0502020204030204" pitchFamily="34" charset="0"/>
                <a:cs typeface="Times New Roman" panose="02020603050405020304" pitchFamily="18" charset="0"/>
              </a:rPr>
              <a:t>Azure resource logs are platform logs that provide insight into operations that were performed within an Azure resource. Resource logs aren't collected by default. This resource Logs can describe in the diagnostic setting for send its resource logs to different destinations say Azure Storage, Azure Log Analytics and Event Hub. The following are the logs for AKS control plane components.</a:t>
            </a:r>
          </a:p>
        </p:txBody>
      </p:sp>
      <p:graphicFrame>
        <p:nvGraphicFramePr>
          <p:cNvPr id="7" name="Content Placeholder 2">
            <a:extLst>
              <a:ext uri="{FF2B5EF4-FFF2-40B4-BE49-F238E27FC236}">
                <a16:creationId xmlns:a16="http://schemas.microsoft.com/office/drawing/2014/main" id="{3EB0FD81-6254-4F04-9AF9-52160A7B95A8}"/>
              </a:ext>
            </a:extLst>
          </p:cNvPr>
          <p:cNvGraphicFramePr>
            <a:graphicFrameLocks/>
          </p:cNvGraphicFramePr>
          <p:nvPr/>
        </p:nvGraphicFramePr>
        <p:xfrm>
          <a:off x="456692" y="1765040"/>
          <a:ext cx="11135234" cy="3450486"/>
        </p:xfrm>
        <a:graphic>
          <a:graphicData uri="http://schemas.openxmlformats.org/drawingml/2006/table">
            <a:tbl>
              <a:tblPr firstRow="1" bandRow="1">
                <a:tableStyleId>{FABFCF23-3B69-468F-B69F-88F6DE6A72F2}</a:tableStyleId>
              </a:tblPr>
              <a:tblGrid>
                <a:gridCol w="2766373">
                  <a:extLst>
                    <a:ext uri="{9D8B030D-6E8A-4147-A177-3AD203B41FA5}">
                      <a16:colId xmlns:a16="http://schemas.microsoft.com/office/drawing/2014/main" val="825141917"/>
                    </a:ext>
                  </a:extLst>
                </a:gridCol>
                <a:gridCol w="8368861">
                  <a:extLst>
                    <a:ext uri="{9D8B030D-6E8A-4147-A177-3AD203B41FA5}">
                      <a16:colId xmlns:a16="http://schemas.microsoft.com/office/drawing/2014/main" val="3157557481"/>
                    </a:ext>
                  </a:extLst>
                </a:gridCol>
              </a:tblGrid>
              <a:tr h="138190">
                <a:tc>
                  <a:txBody>
                    <a:bodyPr/>
                    <a:lstStyle/>
                    <a:p>
                      <a:pPr algn="ctr" fontAlgn="t"/>
                      <a:r>
                        <a:rPr lang="en-US" sz="1200" b="1" kern="1200" dirty="0">
                          <a:solidFill>
                            <a:schemeClr val="lt1"/>
                          </a:solidFill>
                          <a:latin typeface="+mn-lt"/>
                          <a:ea typeface="+mn-ea"/>
                          <a:cs typeface="+mn-cs"/>
                        </a:rPr>
                        <a:t>Category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t>Description</a:t>
                      </a:r>
                      <a:endParaRPr lang="en-US" sz="12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169176">
                <a:tc>
                  <a:txBody>
                    <a:bodyPr/>
                    <a:lstStyle/>
                    <a:p>
                      <a:pPr algn="l" fontAlgn="t"/>
                      <a:r>
                        <a:rPr lang="en-US" sz="1600" kern="1200" dirty="0" err="1">
                          <a:solidFill>
                            <a:schemeClr val="tx1"/>
                          </a:solidFill>
                          <a:latin typeface="Calibri" panose="020F0502020204030204" pitchFamily="34" charset="0"/>
                          <a:ea typeface="+mn-ea"/>
                          <a:cs typeface="Times New Roman" panose="02020603050405020304" pitchFamily="18" charset="0"/>
                        </a:rPr>
                        <a:t>kube-apiserver</a:t>
                      </a:r>
                      <a:endParaRPr lang="en-US" sz="1600" kern="1200" dirty="0">
                        <a:solidFill>
                          <a:schemeClr val="tx1"/>
                        </a:solidFill>
                        <a:latin typeface="Calibri" panose="020F0502020204030204" pitchFamily="34" charset="0"/>
                        <a:ea typeface="+mn-ea"/>
                        <a:cs typeface="Times New Roman" panose="02020603050405020304" pitchFamily="18" charset="0"/>
                      </a:endParaRP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a:solidFill>
                            <a:schemeClr val="tx1"/>
                          </a:solidFill>
                          <a:latin typeface="Calibri" panose="020F0502020204030204" pitchFamily="34" charset="0"/>
                          <a:ea typeface="+mn-ea"/>
                          <a:cs typeface="Times New Roman" panose="02020603050405020304" pitchFamily="18" charset="0"/>
                        </a:rPr>
                        <a:t>Logs from the API server.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169176">
                <a:tc>
                  <a:txBody>
                    <a:bodyPr/>
                    <a:lstStyle/>
                    <a:p>
                      <a:pPr algn="l" fontAlgn="t"/>
                      <a:r>
                        <a:rPr lang="en-US" sz="1600" kern="1200" dirty="0" err="1">
                          <a:solidFill>
                            <a:schemeClr val="tx1"/>
                          </a:solidFill>
                          <a:latin typeface="Calibri" panose="020F0502020204030204" pitchFamily="34" charset="0"/>
                          <a:ea typeface="+mn-ea"/>
                          <a:cs typeface="Times New Roman" panose="02020603050405020304" pitchFamily="18" charset="0"/>
                        </a:rPr>
                        <a:t>kube</a:t>
                      </a:r>
                      <a:r>
                        <a:rPr lang="en-US" sz="1600" kern="1200" dirty="0">
                          <a:solidFill>
                            <a:schemeClr val="tx1"/>
                          </a:solidFill>
                          <a:latin typeface="Calibri" panose="020F0502020204030204" pitchFamily="34" charset="0"/>
                          <a:ea typeface="+mn-ea"/>
                          <a:cs typeface="Times New Roman" panose="02020603050405020304" pitchFamily="18" charset="0"/>
                        </a:rPr>
                        <a:t>-audit</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a:solidFill>
                            <a:schemeClr val="tx1"/>
                          </a:solidFill>
                          <a:latin typeface="Calibri" panose="020F0502020204030204" pitchFamily="34" charset="0"/>
                          <a:ea typeface="+mn-ea"/>
                          <a:cs typeface="Times New Roman" panose="02020603050405020304" pitchFamily="18" charset="0"/>
                        </a:rPr>
                        <a:t>Audit log data for every audit event including get, list, create, update, delete, patch, and post.</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6678521"/>
                  </a:ext>
                </a:extLst>
              </a:tr>
              <a:tr h="169176">
                <a:tc>
                  <a:txBody>
                    <a:bodyPr/>
                    <a:lstStyle/>
                    <a:p>
                      <a:pPr algn="l" fontAlgn="t"/>
                      <a:r>
                        <a:rPr lang="en-US" sz="1600" kern="1200" dirty="0" err="1">
                          <a:solidFill>
                            <a:schemeClr val="tx1"/>
                          </a:solidFill>
                          <a:latin typeface="Calibri" panose="020F0502020204030204" pitchFamily="34" charset="0"/>
                          <a:ea typeface="+mn-ea"/>
                          <a:cs typeface="Times New Roman" panose="02020603050405020304" pitchFamily="18" charset="0"/>
                        </a:rPr>
                        <a:t>kube</a:t>
                      </a:r>
                      <a:r>
                        <a:rPr lang="en-US" sz="1600" kern="1200" dirty="0">
                          <a:solidFill>
                            <a:schemeClr val="tx1"/>
                          </a:solidFill>
                          <a:latin typeface="Calibri" panose="020F0502020204030204" pitchFamily="34" charset="0"/>
                          <a:ea typeface="+mn-ea"/>
                          <a:cs typeface="Times New Roman" panose="02020603050405020304" pitchFamily="18" charset="0"/>
                        </a:rPr>
                        <a:t>-audit-admin</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Subset of the </a:t>
                      </a:r>
                      <a:r>
                        <a:rPr lang="en-US" sz="1600" kern="1200" dirty="0" err="1">
                          <a:solidFill>
                            <a:schemeClr val="tx1"/>
                          </a:solidFill>
                          <a:latin typeface="Calibri" panose="020F0502020204030204" pitchFamily="34" charset="0"/>
                          <a:ea typeface="+mn-ea"/>
                          <a:cs typeface="Times New Roman" panose="02020603050405020304" pitchFamily="18" charset="0"/>
                        </a:rPr>
                        <a:t>kube</a:t>
                      </a:r>
                      <a:r>
                        <a:rPr lang="en-US" sz="1600" kern="1200" dirty="0">
                          <a:solidFill>
                            <a:schemeClr val="tx1"/>
                          </a:solidFill>
                          <a:latin typeface="Calibri" panose="020F0502020204030204" pitchFamily="34" charset="0"/>
                          <a:ea typeface="+mn-ea"/>
                          <a:cs typeface="Times New Roman" panose="02020603050405020304" pitchFamily="18" charset="0"/>
                        </a:rPr>
                        <a:t>-audit log category.  Excluding the get and list audit events from the log.</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169176">
                <a:tc>
                  <a:txBody>
                    <a:bodyPr/>
                    <a:lstStyle/>
                    <a:p>
                      <a:pPr algn="l" fontAlgn="t"/>
                      <a:r>
                        <a:rPr lang="en-US" sz="1600" kern="1200" dirty="0" err="1">
                          <a:solidFill>
                            <a:schemeClr val="tx1"/>
                          </a:solidFill>
                          <a:latin typeface="Calibri" panose="020F0502020204030204" pitchFamily="34" charset="0"/>
                          <a:ea typeface="+mn-ea"/>
                          <a:cs typeface="Times New Roman" panose="02020603050405020304" pitchFamily="18" charset="0"/>
                        </a:rPr>
                        <a:t>kube</a:t>
                      </a:r>
                      <a:r>
                        <a:rPr lang="en-US" sz="1600" kern="1200" dirty="0">
                          <a:solidFill>
                            <a:schemeClr val="tx1"/>
                          </a:solidFill>
                          <a:latin typeface="Calibri" panose="020F0502020204030204" pitchFamily="34" charset="0"/>
                          <a:ea typeface="+mn-ea"/>
                          <a:cs typeface="Times New Roman" panose="02020603050405020304" pitchFamily="18" charset="0"/>
                        </a:rPr>
                        <a:t>-controller-manager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Gain deeper visibility of issues that may arise between Kubernetes and the Azure control plane</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1110225"/>
                  </a:ext>
                </a:extLst>
              </a:tr>
              <a:tr h="169176">
                <a:tc>
                  <a:txBody>
                    <a:bodyPr/>
                    <a:lstStyle/>
                    <a:p>
                      <a:pPr algn="l" fontAlgn="t"/>
                      <a:r>
                        <a:rPr lang="en-US" sz="1600" kern="1200" dirty="0" err="1">
                          <a:solidFill>
                            <a:schemeClr val="tx1"/>
                          </a:solidFill>
                          <a:latin typeface="Calibri" panose="020F0502020204030204" pitchFamily="34" charset="0"/>
                          <a:ea typeface="+mn-ea"/>
                          <a:cs typeface="Times New Roman" panose="02020603050405020304" pitchFamily="18" charset="0"/>
                        </a:rPr>
                        <a:t>kube</a:t>
                      </a:r>
                      <a:r>
                        <a:rPr lang="en-US" sz="1600" kern="1200" dirty="0">
                          <a:solidFill>
                            <a:schemeClr val="tx1"/>
                          </a:solidFill>
                          <a:latin typeface="Calibri" panose="020F0502020204030204" pitchFamily="34" charset="0"/>
                          <a:ea typeface="+mn-ea"/>
                          <a:cs typeface="Times New Roman" panose="02020603050405020304" pitchFamily="18" charset="0"/>
                        </a:rPr>
                        <a:t>-scheduler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Logs from the scheduler.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1114507"/>
                  </a:ext>
                </a:extLst>
              </a:tr>
              <a:tr h="169176">
                <a:tc>
                  <a:txBody>
                    <a:bodyPr/>
                    <a:lstStyle/>
                    <a:p>
                      <a:pPr algn="l" fontAlgn="t"/>
                      <a:r>
                        <a:rPr lang="en-US" sz="1600" kern="1200">
                          <a:solidFill>
                            <a:schemeClr val="tx1"/>
                          </a:solidFill>
                          <a:latin typeface="Calibri" panose="020F0502020204030204" pitchFamily="34" charset="0"/>
                          <a:ea typeface="+mn-ea"/>
                          <a:cs typeface="Times New Roman" panose="02020603050405020304" pitchFamily="18" charset="0"/>
                        </a:rPr>
                        <a:t>cluster-autoscaler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Understand why the AKS cluster is scaling up or down, which may not be expected.</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335093"/>
                  </a:ext>
                </a:extLst>
              </a:tr>
              <a:tr h="169176">
                <a:tc>
                  <a:txBody>
                    <a:bodyPr/>
                    <a:lstStyle/>
                    <a:p>
                      <a:pPr algn="l" fontAlgn="t"/>
                      <a:r>
                        <a:rPr lang="en-US" sz="1600" kern="1200">
                          <a:solidFill>
                            <a:schemeClr val="tx1"/>
                          </a:solidFill>
                          <a:latin typeface="Calibri" panose="020F0502020204030204" pitchFamily="34" charset="0"/>
                          <a:ea typeface="+mn-ea"/>
                          <a:cs typeface="Times New Roman" panose="02020603050405020304" pitchFamily="18" charset="0"/>
                        </a:rPr>
                        <a:t>cloud-controller-manager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Logs from the cloud-node-manager component of the Kubernetes cloud controller manager.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334058">
                <a:tc>
                  <a:txBody>
                    <a:bodyPr/>
                    <a:lstStyle/>
                    <a:p>
                      <a:pPr algn="l" fontAlgn="t"/>
                      <a:r>
                        <a:rPr lang="en-US" sz="1600" kern="1200">
                          <a:solidFill>
                            <a:schemeClr val="tx1"/>
                          </a:solidFill>
                          <a:latin typeface="Calibri" panose="020F0502020204030204" pitchFamily="34" charset="0"/>
                          <a:ea typeface="+mn-ea"/>
                          <a:cs typeface="Times New Roman" panose="02020603050405020304" pitchFamily="18" charset="0"/>
                        </a:rPr>
                        <a:t>guard</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Managed Azure Active Directory and Azure RBAC audits. For managed Azure AD, this includes token in and user info out. For Azure RBAC, this includes access reviews in and out.</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327665"/>
                  </a:ext>
                </a:extLst>
              </a:tr>
              <a:tr h="169176">
                <a:tc>
                  <a:txBody>
                    <a:bodyPr/>
                    <a:lstStyle/>
                    <a:p>
                      <a:pPr algn="l" fontAlgn="t"/>
                      <a:r>
                        <a:rPr lang="en-US" sz="1600" kern="1200">
                          <a:solidFill>
                            <a:schemeClr val="tx1"/>
                          </a:solidFill>
                          <a:latin typeface="Calibri" panose="020F0502020204030204" pitchFamily="34" charset="0"/>
                          <a:ea typeface="+mn-ea"/>
                          <a:cs typeface="Times New Roman" panose="02020603050405020304" pitchFamily="18" charset="0"/>
                        </a:rPr>
                        <a:t>csi-azuredisk-controller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Logs from the Azure Disk CSI storage driver.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37912"/>
                  </a:ext>
                </a:extLst>
              </a:tr>
              <a:tr h="169176">
                <a:tc>
                  <a:txBody>
                    <a:bodyPr/>
                    <a:lstStyle/>
                    <a:p>
                      <a:pPr algn="l" fontAlgn="t"/>
                      <a:r>
                        <a:rPr lang="en-US" sz="1600" kern="1200">
                          <a:solidFill>
                            <a:schemeClr val="tx1"/>
                          </a:solidFill>
                          <a:latin typeface="Calibri" panose="020F0502020204030204" pitchFamily="34" charset="0"/>
                          <a:ea typeface="+mn-ea"/>
                          <a:cs typeface="Times New Roman" panose="02020603050405020304" pitchFamily="18" charset="0"/>
                        </a:rPr>
                        <a:t>csi-azurefile-controller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Logs from the Azure Files CSI storage driver.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737379"/>
                  </a:ext>
                </a:extLst>
              </a:tr>
              <a:tr h="229852">
                <a:tc>
                  <a:txBody>
                    <a:bodyPr/>
                    <a:lstStyle/>
                    <a:p>
                      <a:pPr algn="l" fontAlgn="t"/>
                      <a:r>
                        <a:rPr lang="en-US" sz="1600" kern="1200">
                          <a:solidFill>
                            <a:schemeClr val="tx1"/>
                          </a:solidFill>
                          <a:latin typeface="Calibri" panose="020F0502020204030204" pitchFamily="34" charset="0"/>
                          <a:ea typeface="+mn-ea"/>
                          <a:cs typeface="Times New Roman" panose="02020603050405020304" pitchFamily="18" charset="0"/>
                        </a:rPr>
                        <a:t>csi-snapshot-controller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Logs from the Azure CSI driver snapshot controller.</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358053"/>
                  </a:ext>
                </a:extLst>
              </a:tr>
              <a:tr h="229852">
                <a:tc>
                  <a:txBody>
                    <a:bodyPr/>
                    <a:lstStyle/>
                    <a:p>
                      <a:pPr algn="l" fontAlgn="t"/>
                      <a:r>
                        <a:rPr lang="en-US" sz="1600" kern="1200">
                          <a:solidFill>
                            <a:schemeClr val="tx1"/>
                          </a:solidFill>
                          <a:latin typeface="Calibri" panose="020F0502020204030204" pitchFamily="34" charset="0"/>
                          <a:ea typeface="+mn-ea"/>
                          <a:cs typeface="Times New Roman" panose="02020603050405020304" pitchFamily="18" charset="0"/>
                        </a:rPr>
                        <a:t>AllMetrics</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Includes all platform metrics. </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4032145"/>
                  </a:ext>
                </a:extLst>
              </a:tr>
            </a:tbl>
          </a:graphicData>
        </a:graphic>
      </p:graphicFrame>
    </p:spTree>
    <p:extLst>
      <p:ext uri="{BB962C8B-B14F-4D97-AF65-F5344CB8AC3E}">
        <p14:creationId xmlns:p14="http://schemas.microsoft.com/office/powerpoint/2010/main" val="2646850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Kubernetes Container Insights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58</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184EC2-34E3-4794-90DF-D90DEDDAF02A}"/>
              </a:ext>
            </a:extLst>
          </p:cNvPr>
          <p:cNvSpPr txBox="1"/>
          <p:nvPr/>
        </p:nvSpPr>
        <p:spPr>
          <a:xfrm>
            <a:off x="361950" y="766552"/>
            <a:ext cx="11306175" cy="6001643"/>
          </a:xfrm>
          <a:prstGeom prst="rect">
            <a:avLst/>
          </a:prstGeom>
          <a:noFill/>
        </p:spPr>
        <p:txBody>
          <a:bodyPr wrap="square">
            <a:spAutoFit/>
          </a:bodyPr>
          <a:lstStyle/>
          <a:p>
            <a:r>
              <a:rPr lang="en-US" sz="1600" dirty="0">
                <a:latin typeface="Calibri" panose="020F0502020204030204" pitchFamily="34" charset="0"/>
                <a:cs typeface="Times New Roman" panose="02020603050405020304" pitchFamily="18" charset="0"/>
              </a:rPr>
              <a:t>AKS generates platform metrics and resource logs, like any other Azure resource, that you can use to monitor its basic health and performance. Enable Container insights to expand on this monitoring. Container insights is a feature in Azure Monitor that monitors the health and performance of managed Kubernetes clusters hosted on AKS in addition to other cluster configurations. Container insights provides interactive views and workbooks that analyze collected data for a variety of monitoring scenarios.</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Application Insight can be used to monitor below areas</a:t>
            </a:r>
          </a:p>
          <a:p>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Cluster level components </a:t>
            </a: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Kubernetes objects and workloads</a:t>
            </a:r>
          </a:p>
          <a:p>
            <a:endParaRPr lang="en-US" sz="1600" dirty="0">
              <a:latin typeface="Calibri" panose="020F0502020204030204" pitchFamily="34" charset="0"/>
              <a:cs typeface="Times New Roman" panose="02020603050405020304" pitchFamily="18" charset="0"/>
            </a:endParaRPr>
          </a:p>
          <a:p>
            <a:r>
              <a:rPr lang="en-US" sz="1600" b="1" u="sng" dirty="0">
                <a:latin typeface="Calibri" panose="020F0502020204030204" pitchFamily="34" charset="0"/>
                <a:cs typeface="Times New Roman" panose="02020603050405020304" pitchFamily="18" charset="0"/>
              </a:rPr>
              <a:t>Cluster level components  </a:t>
            </a:r>
            <a:r>
              <a:rPr lang="en-US" sz="1600" dirty="0">
                <a:latin typeface="Calibri" panose="020F0502020204030204" pitchFamily="34" charset="0"/>
                <a:cs typeface="Times New Roman" panose="02020603050405020304" pitchFamily="18" charset="0"/>
              </a:rPr>
              <a:t>-  Use existing views and reports in Container Insights to monitor cluster level components. The </a:t>
            </a:r>
            <a:r>
              <a:rPr lang="en-US" sz="1600" dirty="0">
                <a:highlight>
                  <a:srgbClr val="FFFF00"/>
                </a:highlight>
                <a:latin typeface="Calibri" panose="020F0502020204030204" pitchFamily="34" charset="0"/>
                <a:cs typeface="Times New Roman" panose="02020603050405020304" pitchFamily="18" charset="0"/>
              </a:rPr>
              <a:t>Cluster view </a:t>
            </a:r>
            <a:r>
              <a:rPr lang="en-US" sz="1600" dirty="0">
                <a:latin typeface="Calibri" panose="020F0502020204030204" pitchFamily="34" charset="0"/>
                <a:cs typeface="Times New Roman" panose="02020603050405020304" pitchFamily="18" charset="0"/>
              </a:rPr>
              <a:t>gives you a quick view of the performance of the nodes in your cluster including their CPU and memory utilization. Use the </a:t>
            </a:r>
            <a:r>
              <a:rPr lang="en-US" sz="1600" dirty="0">
                <a:highlight>
                  <a:srgbClr val="FFFF00"/>
                </a:highlight>
                <a:latin typeface="Calibri" panose="020F0502020204030204" pitchFamily="34" charset="0"/>
                <a:cs typeface="Times New Roman" panose="02020603050405020304" pitchFamily="18" charset="0"/>
              </a:rPr>
              <a:t>Nodes view </a:t>
            </a:r>
            <a:r>
              <a:rPr lang="en-US" sz="1600" dirty="0">
                <a:latin typeface="Calibri" panose="020F0502020204030204" pitchFamily="34" charset="0"/>
                <a:cs typeface="Times New Roman" panose="02020603050405020304" pitchFamily="18" charset="0"/>
              </a:rPr>
              <a:t>to view the health of each node. Use </a:t>
            </a:r>
            <a:r>
              <a:rPr lang="en-US" sz="1600" dirty="0">
                <a:highlight>
                  <a:srgbClr val="FFFF00"/>
                </a:highlight>
                <a:latin typeface="Calibri" panose="020F0502020204030204" pitchFamily="34" charset="0"/>
                <a:cs typeface="Times New Roman" panose="02020603050405020304" pitchFamily="18" charset="0"/>
              </a:rPr>
              <a:t>Node workbooks </a:t>
            </a:r>
            <a:r>
              <a:rPr lang="en-US" sz="1600" dirty="0">
                <a:latin typeface="Calibri" panose="020F0502020204030204" pitchFamily="34" charset="0"/>
                <a:cs typeface="Times New Roman" panose="02020603050405020304" pitchFamily="18" charset="0"/>
              </a:rPr>
              <a:t>in Container Insights to analyze disk capacity and IO in addition to GPU usage</a:t>
            </a:r>
          </a:p>
          <a:p>
            <a:endParaRPr lang="en-US" sz="1600" dirty="0">
              <a:latin typeface="Calibri" panose="020F0502020204030204" pitchFamily="34" charset="0"/>
              <a:cs typeface="Times New Roman" panose="02020603050405020304" pitchFamily="18" charset="0"/>
            </a:endParaRPr>
          </a:p>
          <a:p>
            <a:r>
              <a:rPr lang="en-US" sz="1600" b="1" u="sng" dirty="0">
                <a:latin typeface="Calibri" panose="020F0502020204030204" pitchFamily="34" charset="0"/>
                <a:cs typeface="Times New Roman" panose="02020603050405020304" pitchFamily="18" charset="0"/>
              </a:rPr>
              <a:t>Kubernetes objects and workloads  </a:t>
            </a:r>
            <a:r>
              <a:rPr lang="en-US" sz="1600" dirty="0">
                <a:latin typeface="Calibri" panose="020F0502020204030204" pitchFamily="34" charset="0"/>
                <a:cs typeface="Times New Roman" panose="02020603050405020304" pitchFamily="18" charset="0"/>
              </a:rPr>
              <a:t>-  Use existing views and reports in Container Insights to monitor containers and pods. Use the </a:t>
            </a:r>
            <a:r>
              <a:rPr lang="en-US" sz="1600" dirty="0">
                <a:highlight>
                  <a:srgbClr val="FFFF00"/>
                </a:highlight>
                <a:latin typeface="Calibri" panose="020F0502020204030204" pitchFamily="34" charset="0"/>
                <a:cs typeface="Times New Roman" panose="02020603050405020304" pitchFamily="18" charset="0"/>
              </a:rPr>
              <a:t>Nodes and Controllers views </a:t>
            </a:r>
            <a:r>
              <a:rPr lang="en-US" sz="1600" dirty="0">
                <a:latin typeface="Calibri" panose="020F0502020204030204" pitchFamily="34" charset="0"/>
                <a:cs typeface="Times New Roman" panose="02020603050405020304" pitchFamily="18" charset="0"/>
              </a:rPr>
              <a:t>to view the health and performance of the pods running on them and drill down to the health and performance of their containers. View the health and performance for containers directly from the Containers view. Use the </a:t>
            </a:r>
            <a:r>
              <a:rPr lang="en-US" sz="1600" dirty="0">
                <a:highlight>
                  <a:srgbClr val="FFFF00"/>
                </a:highlight>
                <a:latin typeface="Calibri" panose="020F0502020204030204" pitchFamily="34" charset="0"/>
                <a:cs typeface="Times New Roman" panose="02020603050405020304" pitchFamily="18" charset="0"/>
              </a:rPr>
              <a:t>Deployment workbook </a:t>
            </a:r>
            <a:r>
              <a:rPr lang="en-US" sz="1600" dirty="0">
                <a:latin typeface="Calibri" panose="020F0502020204030204" pitchFamily="34" charset="0"/>
                <a:cs typeface="Times New Roman" panose="02020603050405020304" pitchFamily="18" charset="0"/>
              </a:rPr>
              <a:t>in Container insights to view metrics collected for deployments. </a:t>
            </a:r>
          </a:p>
          <a:p>
            <a:endParaRPr lang="en-US" sz="1600" dirty="0">
              <a:latin typeface="Calibri" panose="020F0502020204030204" pitchFamily="34" charset="0"/>
              <a:cs typeface="Times New Roman" panose="02020603050405020304" pitchFamily="18" charset="0"/>
            </a:endParaRPr>
          </a:p>
          <a:p>
            <a:r>
              <a:rPr lang="en-US" sz="1600" dirty="0">
                <a:highlight>
                  <a:srgbClr val="FFFF00"/>
                </a:highlight>
                <a:latin typeface="Calibri" panose="020F0502020204030204" pitchFamily="34" charset="0"/>
                <a:cs typeface="Times New Roman" panose="02020603050405020304" pitchFamily="18" charset="0"/>
              </a:rPr>
              <a:t>Deployments view </a:t>
            </a:r>
            <a:r>
              <a:rPr lang="en-US" sz="1600" dirty="0">
                <a:latin typeface="Calibri" panose="020F0502020204030204" pitchFamily="34" charset="0"/>
                <a:cs typeface="Times New Roman" panose="02020603050405020304" pitchFamily="18" charset="0"/>
              </a:rPr>
              <a:t>in Container insights is currently in public preview.</a:t>
            </a: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85796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Kubernetes Container Insights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59</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184EC2-34E3-4794-90DF-D90DEDDAF02A}"/>
              </a:ext>
            </a:extLst>
          </p:cNvPr>
          <p:cNvSpPr txBox="1"/>
          <p:nvPr/>
        </p:nvSpPr>
        <p:spPr>
          <a:xfrm>
            <a:off x="361950" y="766552"/>
            <a:ext cx="11306175" cy="6247864"/>
          </a:xfrm>
          <a:prstGeom prst="rect">
            <a:avLst/>
          </a:prstGeom>
          <a:noFill/>
        </p:spPr>
        <p:txBody>
          <a:bodyPr wrap="square">
            <a:spAutoFit/>
          </a:bodyPr>
          <a:lstStyle/>
          <a:p>
            <a:r>
              <a:rPr lang="en-US" sz="1600" dirty="0">
                <a:latin typeface="Calibri" panose="020F0502020204030204" pitchFamily="34" charset="0"/>
                <a:cs typeface="Times New Roman" panose="02020603050405020304" pitchFamily="18" charset="0"/>
              </a:rPr>
              <a:t>Views and Workbooks can be Access then menus Insights and Workbooks respectively.</a:t>
            </a: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r>
              <a:rPr lang="en-US" sz="1600" b="1" u="sng" dirty="0">
                <a:latin typeface="Calibri" panose="020F0502020204030204" pitchFamily="34" charset="0"/>
                <a:cs typeface="Times New Roman" panose="02020603050405020304" pitchFamily="18" charset="0"/>
              </a:rPr>
              <a:t>Live data</a:t>
            </a:r>
            <a:r>
              <a:rPr lang="en-US" sz="1600" b="1" dirty="0">
                <a:latin typeface="Calibri" panose="020F0502020204030204" pitchFamily="34" charset="0"/>
                <a:cs typeface="Times New Roman" panose="02020603050405020304" pitchFamily="18" charset="0"/>
              </a:rPr>
              <a:t>  </a:t>
            </a:r>
            <a:r>
              <a:rPr lang="en-US" sz="1600" dirty="0">
                <a:latin typeface="Calibri" panose="020F0502020204030204" pitchFamily="34" charset="0"/>
                <a:cs typeface="Times New Roman" panose="02020603050405020304" pitchFamily="18" charset="0"/>
              </a:rPr>
              <a:t>-  In troubleshooting scenarios, Container insights provides access to live AKS container logs (</a:t>
            </a:r>
            <a:r>
              <a:rPr lang="en-US" sz="1600" dirty="0" err="1">
                <a:latin typeface="Calibri" panose="020F0502020204030204" pitchFamily="34" charset="0"/>
                <a:cs typeface="Times New Roman" panose="02020603050405020304" pitchFamily="18" charset="0"/>
              </a:rPr>
              <a:t>stdout</a:t>
            </a:r>
            <a:r>
              <a:rPr lang="en-US" sz="1600" dirty="0">
                <a:latin typeface="Calibri" panose="020F0502020204030204" pitchFamily="34" charset="0"/>
                <a:cs typeface="Times New Roman" panose="02020603050405020304" pitchFamily="18" charset="0"/>
              </a:rPr>
              <a:t>/</a:t>
            </a:r>
            <a:r>
              <a:rPr lang="en-US" sz="1600" dirty="0" err="1">
                <a:latin typeface="Calibri" panose="020F0502020204030204" pitchFamily="34" charset="0"/>
                <a:cs typeface="Times New Roman" panose="02020603050405020304" pitchFamily="18" charset="0"/>
              </a:rPr>
              <a:t>stderror</a:t>
            </a:r>
            <a:r>
              <a:rPr lang="en-US" sz="1600" dirty="0">
                <a:latin typeface="Calibri" panose="020F0502020204030204" pitchFamily="34" charset="0"/>
                <a:cs typeface="Times New Roman" panose="02020603050405020304" pitchFamily="18" charset="0"/>
              </a:rPr>
              <a:t>), events, and pod metrics. See How to view Kubernetes logs, events, and pod metrics in real-time for details on using this feature.</a:t>
            </a: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FAE4218-4BA4-468A-932F-F05473813345}"/>
              </a:ext>
            </a:extLst>
          </p:cNvPr>
          <p:cNvPicPr>
            <a:picLocks noChangeAspect="1"/>
          </p:cNvPicPr>
          <p:nvPr/>
        </p:nvPicPr>
        <p:blipFill>
          <a:blip r:embed="rId2"/>
          <a:stretch>
            <a:fillRect/>
          </a:stretch>
        </p:blipFill>
        <p:spPr>
          <a:xfrm>
            <a:off x="180975" y="1205873"/>
            <a:ext cx="11830046" cy="4332739"/>
          </a:xfrm>
          <a:prstGeom prst="rect">
            <a:avLst/>
          </a:prstGeom>
        </p:spPr>
      </p:pic>
    </p:spTree>
    <p:extLst>
      <p:ext uri="{BB962C8B-B14F-4D97-AF65-F5344CB8AC3E}">
        <p14:creationId xmlns:p14="http://schemas.microsoft.com/office/powerpoint/2010/main" val="345757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200" y="695328"/>
            <a:ext cx="10807700" cy="4191000"/>
          </a:xfrm>
        </p:spPr>
        <p:txBody>
          <a:bodyPr/>
          <a:lstStyle/>
          <a:p>
            <a:r>
              <a:rPr lang="en-US" dirty="0"/>
              <a:t>In Azure the first step of deployment is configuring the AKS Cluster.  AKS Cluster will have Managed Master Node, Worker Nodes, Advanced networking, Azure Active Directory (Azure AD) integration, monitoring, and other features. </a:t>
            </a:r>
          </a:p>
          <a:p>
            <a:r>
              <a:rPr lang="en-US" dirty="0"/>
              <a:t>Managed Kubernetes cluster in Azure offloads the operational overhead to Azure. As a hosted Kubernetes service, Azure handles critical tasks, like health monitoring and maintenance of the Master Node. Since Kubernetes masters are managed by Azure, we only manage and maintain the agent nodes. </a:t>
            </a:r>
          </a:p>
          <a:p>
            <a:pPr marL="349250" lvl="1" indent="0">
              <a:buNone/>
            </a:pPr>
            <a:endParaRPr lang="en-US" dirty="0"/>
          </a:p>
          <a:p>
            <a:pPr lvl="1"/>
            <a:r>
              <a:rPr lang="en-US" dirty="0"/>
              <a:t>Standard Cluster – A standard AKS cluster provides a public IP address for the API server.</a:t>
            </a:r>
          </a:p>
          <a:p>
            <a:pPr marL="635000" lvl="2" indent="0">
              <a:buNone/>
            </a:pPr>
            <a:r>
              <a:rPr lang="en-US" dirty="0"/>
              <a:t> </a:t>
            </a:r>
          </a:p>
          <a:p>
            <a:pPr lvl="1"/>
            <a:r>
              <a:rPr lang="en-US" dirty="0"/>
              <a:t>Private Cluster - A private AKS cluster, on the other hand, will use a private IP address for its API server endpoint. This enables traffic between Node pools and API server to be only on private network.  Private Clusters have the additional requirement of creating Private Endpoint</a:t>
            </a:r>
          </a:p>
          <a:p>
            <a:pPr marL="635000" lvl="2" indent="0">
              <a:buNone/>
            </a:pPr>
            <a:r>
              <a:rPr lang="en-US" dirty="0"/>
              <a:t> </a:t>
            </a:r>
          </a:p>
          <a:p>
            <a:pPr lvl="2"/>
            <a:endParaRPr lang="en-US" dirty="0"/>
          </a:p>
          <a:p>
            <a:pPr marL="349250" lvl="1" indent="0">
              <a:buNone/>
            </a:pPr>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Cluster</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6</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3497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Application Insight </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60</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184EC2-34E3-4794-90DF-D90DEDDAF02A}"/>
              </a:ext>
            </a:extLst>
          </p:cNvPr>
          <p:cNvSpPr txBox="1"/>
          <p:nvPr/>
        </p:nvSpPr>
        <p:spPr>
          <a:xfrm>
            <a:off x="361950" y="766552"/>
            <a:ext cx="11306175" cy="3293209"/>
          </a:xfrm>
          <a:prstGeom prst="rect">
            <a:avLst/>
          </a:prstGeom>
          <a:noFill/>
        </p:spPr>
        <p:txBody>
          <a:bodyPr wrap="square">
            <a:spAutoFit/>
          </a:bodyPr>
          <a:lstStyle/>
          <a:p>
            <a:r>
              <a:rPr lang="en-US" sz="1600" dirty="0">
                <a:latin typeface="Calibri" panose="020F0502020204030204" pitchFamily="34" charset="0"/>
                <a:cs typeface="Times New Roman" panose="02020603050405020304" pitchFamily="18" charset="0"/>
              </a:rPr>
              <a:t>Monitor microservice application deployments to identify application failures and latency issues. Includes such information as request rates, response times, and exceptions.</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The application level includes the application workloads running in the AKS cluster can be monitored through the Azure Application Insight. Application Insights provides complete monitoring of applications running on AKS and other environments.  </a:t>
            </a: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Java application, can provide monitoring without instrumenting any code in to it</a:t>
            </a: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Other application need SDK for enable monitoring</a:t>
            </a:r>
          </a:p>
          <a:p>
            <a:pPr marL="742950" lvl="1" indent="-285750">
              <a:buFont typeface="Arial" panose="020B0604020202020204" pitchFamily="34" charset="0"/>
              <a:buChar char="•"/>
            </a:pPr>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For complete monitoring in Java we need code-based monitoring</a:t>
            </a:r>
          </a:p>
          <a:p>
            <a:endParaRPr lang="en-US" sz="1600" dirty="0">
              <a:solidFill>
                <a:srgbClr val="171717"/>
              </a:solidFill>
              <a:latin typeface="Segoe UI" panose="020B0502040204020203"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3B29F756-B956-4A99-996C-95A891A32AE5}"/>
              </a:ext>
            </a:extLst>
          </p:cNvPr>
          <p:cNvSpPr/>
          <p:nvPr/>
        </p:nvSpPr>
        <p:spPr>
          <a:xfrm>
            <a:off x="809296" y="4327083"/>
            <a:ext cx="10373054" cy="12351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r>
              <a:rPr lang="en-US" sz="1600" dirty="0">
                <a:solidFill>
                  <a:schemeClr val="tx1"/>
                </a:solidFill>
              </a:rPr>
              <a:t> </a:t>
            </a:r>
          </a:p>
          <a:p>
            <a:endParaRPr lang="en-US" sz="1600" dirty="0">
              <a:solidFill>
                <a:srgbClr val="323130"/>
              </a:solidFill>
              <a:latin typeface="az_ea_font"/>
            </a:endParaRPr>
          </a:p>
          <a:p>
            <a:r>
              <a:rPr lang="en-US" sz="1600" dirty="0">
                <a:solidFill>
                  <a:srgbClr val="323130"/>
                </a:solidFill>
                <a:latin typeface="az_ea_font"/>
              </a:rPr>
              <a:t>Each application will have its own Application Insight.  Each application need to monitor the application with there individual application insights.</a:t>
            </a:r>
          </a:p>
        </p:txBody>
      </p:sp>
    </p:spTree>
    <p:extLst>
      <p:ext uri="{BB962C8B-B14F-4D97-AF65-F5344CB8AC3E}">
        <p14:creationId xmlns:p14="http://schemas.microsoft.com/office/powerpoint/2010/main" val="40021055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Kubernetes Monitoring For External Resources </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61</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184EC2-34E3-4794-90DF-D90DEDDAF02A}"/>
              </a:ext>
            </a:extLst>
          </p:cNvPr>
          <p:cNvSpPr txBox="1"/>
          <p:nvPr/>
        </p:nvSpPr>
        <p:spPr>
          <a:xfrm>
            <a:off x="361950" y="766552"/>
            <a:ext cx="11306175" cy="2554545"/>
          </a:xfrm>
          <a:prstGeom prst="rect">
            <a:avLst/>
          </a:prstGeom>
          <a:noFill/>
        </p:spPr>
        <p:txBody>
          <a:bodyPr wrap="square">
            <a:spAutoFit/>
          </a:bodyPr>
          <a:lstStyle/>
          <a:p>
            <a:r>
              <a:rPr lang="en-US" sz="1600" dirty="0">
                <a:latin typeface="Calibri" panose="020F0502020204030204" pitchFamily="34" charset="0"/>
                <a:cs typeface="Times New Roman" panose="02020603050405020304" pitchFamily="18" charset="0"/>
              </a:rPr>
              <a:t>AKS not solve all the solution we need to integrate the third party components for some particular purpose.  Some of the components external to AKS are listed below.  </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Ingress – Ingress controller are third party and AGIC is one of the MS supported Ingress</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Egress – For egress control we can use Load balancer or UDR to control that</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Service Mesh  - Used to control connectivity between the services.</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Other Azure PaaS  -  Azure SQL, Redis Cache and etc.</a:t>
            </a:r>
          </a:p>
        </p:txBody>
      </p:sp>
      <p:sp>
        <p:nvSpPr>
          <p:cNvPr id="7" name="Rectangle 6">
            <a:extLst>
              <a:ext uri="{FF2B5EF4-FFF2-40B4-BE49-F238E27FC236}">
                <a16:creationId xmlns:a16="http://schemas.microsoft.com/office/drawing/2014/main" id="{5141D7AE-4F58-4706-8D5C-4ACD631E0390}"/>
              </a:ext>
            </a:extLst>
          </p:cNvPr>
          <p:cNvSpPr/>
          <p:nvPr/>
        </p:nvSpPr>
        <p:spPr>
          <a:xfrm>
            <a:off x="561646" y="3644468"/>
            <a:ext cx="10373054" cy="19752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r>
              <a:rPr lang="en-US" sz="1600" dirty="0">
                <a:solidFill>
                  <a:schemeClr val="tx1"/>
                </a:solidFill>
              </a:rPr>
              <a:t> </a:t>
            </a:r>
          </a:p>
          <a:p>
            <a:endParaRPr lang="en-US" sz="1600" dirty="0">
              <a:solidFill>
                <a:srgbClr val="323130"/>
              </a:solidFill>
              <a:latin typeface="az_ea_font"/>
            </a:endParaRPr>
          </a:p>
          <a:p>
            <a:r>
              <a:rPr lang="en-US" sz="1600" dirty="0">
                <a:solidFill>
                  <a:srgbClr val="323130"/>
                </a:solidFill>
                <a:latin typeface="az_ea_font"/>
              </a:rPr>
              <a:t>We need to use the components Native monitoring and need to do a design to integrate it with out existing solution on need basis.</a:t>
            </a:r>
          </a:p>
          <a:p>
            <a:endParaRPr lang="en-US" sz="1600" dirty="0">
              <a:solidFill>
                <a:srgbClr val="323130"/>
              </a:solidFill>
              <a:latin typeface="az_ea_font"/>
            </a:endParaRPr>
          </a:p>
          <a:p>
            <a:r>
              <a:rPr lang="en-US" sz="1600" dirty="0">
                <a:solidFill>
                  <a:srgbClr val="323130"/>
                </a:solidFill>
                <a:latin typeface="az_ea_font"/>
              </a:rPr>
              <a:t>Most of the Azure components already Having monitoring Solution.  For example AAG, LB. Redis Cache are already having its monitoring solution in SLA.</a:t>
            </a:r>
          </a:p>
        </p:txBody>
      </p:sp>
    </p:spTree>
    <p:extLst>
      <p:ext uri="{BB962C8B-B14F-4D97-AF65-F5344CB8AC3E}">
        <p14:creationId xmlns:p14="http://schemas.microsoft.com/office/powerpoint/2010/main" val="31917630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Monitoring extension </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62</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184EC2-34E3-4794-90DF-D90DEDDAF02A}"/>
              </a:ext>
            </a:extLst>
          </p:cNvPr>
          <p:cNvSpPr txBox="1"/>
          <p:nvPr/>
        </p:nvSpPr>
        <p:spPr>
          <a:xfrm>
            <a:off x="361950" y="766552"/>
            <a:ext cx="11306175" cy="5016758"/>
          </a:xfrm>
          <a:prstGeom prst="rect">
            <a:avLst/>
          </a:prstGeom>
          <a:noFill/>
        </p:spPr>
        <p:txBody>
          <a:bodyPr wrap="square">
            <a:spAutoFit/>
          </a:bodyPr>
          <a:lstStyle/>
          <a:p>
            <a:r>
              <a:rPr lang="en-US" sz="1600" dirty="0">
                <a:latin typeface="Calibri" panose="020F0502020204030204" pitchFamily="34" charset="0"/>
                <a:cs typeface="Times New Roman" panose="02020603050405020304" pitchFamily="18" charset="0"/>
              </a:rPr>
              <a:t>By embedding the extension in your </a:t>
            </a:r>
            <a:r>
              <a:rPr lang="en-US" sz="1600" dirty="0" err="1">
                <a:latin typeface="Calibri" panose="020F0502020204030204" pitchFamily="34" charset="0"/>
                <a:cs typeface="Times New Roman" panose="02020603050405020304" pitchFamily="18" charset="0"/>
              </a:rPr>
              <a:t>Api</a:t>
            </a:r>
            <a:r>
              <a:rPr lang="en-US" sz="1600" dirty="0">
                <a:latin typeface="Calibri" panose="020F0502020204030204" pitchFamily="34" charset="0"/>
                <a:cs typeface="Times New Roman" panose="02020603050405020304" pitchFamily="18" charset="0"/>
              </a:rPr>
              <a:t> model, the extension will do much of the work to create a monitoring solution in the cluster, which includes </a:t>
            </a:r>
            <a:r>
              <a:rPr lang="en-US" sz="1600" dirty="0" err="1">
                <a:latin typeface="Calibri" panose="020F0502020204030204" pitchFamily="34" charset="0"/>
                <a:cs typeface="Times New Roman" panose="02020603050405020304" pitchFamily="18" charset="0"/>
              </a:rPr>
              <a:t>cAdvisor</a:t>
            </a:r>
            <a:r>
              <a:rPr lang="en-US" sz="1600" dirty="0">
                <a:latin typeface="Calibri" panose="020F0502020204030204" pitchFamily="34" charset="0"/>
                <a:cs typeface="Times New Roman" panose="02020603050405020304" pitchFamily="18" charset="0"/>
              </a:rPr>
              <a:t>, Prometheus and Grafana.</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Prometheus is a popular open source metric monitoring solution and is a part of the Cloud Native Compute Foundation. Container insights provides a seamless onboarding experience to collect Prometheus metrics. Typically, to use Prometheus, you need to set up and manage a Prometheus server with a store. By integrating with Azure Monitor, a Prometheus server is not required.</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We often needs metrics from the applications.  In Kubernetes normal standard to gather application metrics is Prometheus. </a:t>
            </a:r>
          </a:p>
          <a:p>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Most applications in Kubernetes cluster will expose their metrics via an endpoint compatible with Prometheus scraping. </a:t>
            </a: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If this is not the case (legacy applications), we can rely on exporters to bring that functionality.</a:t>
            </a:r>
          </a:p>
          <a:p>
            <a:endParaRPr lang="en-US" sz="1600" dirty="0">
              <a:latin typeface="Calibri" panose="020F0502020204030204" pitchFamily="34" charset="0"/>
              <a:cs typeface="Times New Roman" panose="02020603050405020304" pitchFamily="18" charset="0"/>
            </a:endParaRP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Configuring the scraping of Prometheus endpoints occurs through the setup of a </a:t>
            </a:r>
            <a:r>
              <a:rPr lang="en-US" sz="1600" dirty="0" err="1">
                <a:latin typeface="Calibri" panose="020F0502020204030204" pitchFamily="34" charset="0"/>
                <a:cs typeface="Times New Roman" panose="02020603050405020304" pitchFamily="18" charset="0"/>
              </a:rPr>
              <a:t>ConfigMap</a:t>
            </a:r>
            <a:r>
              <a:rPr lang="en-US" sz="1600" dirty="0">
                <a:latin typeface="Calibri" panose="020F0502020204030204" pitchFamily="34" charset="0"/>
                <a:cs typeface="Times New Roman" panose="02020603050405020304" pitchFamily="18" charset="0"/>
              </a:rPr>
              <a:t> for the Log Analytics agent.</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There are 3 ways to configure data collection:</a:t>
            </a:r>
          </a:p>
          <a:p>
            <a:endParaRPr lang="en-US" sz="1600" dirty="0">
              <a:latin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Using pod annotation (cluster-wide)</a:t>
            </a: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Specifying an array of Kubernetes service (cluster-wide)</a:t>
            </a:r>
          </a:p>
          <a:p>
            <a:pPr marL="742950" lvl="1" indent="-285750">
              <a:buFont typeface="Arial" panose="020B0604020202020204" pitchFamily="34" charset="0"/>
              <a:buChar char="•"/>
            </a:pPr>
            <a:r>
              <a:rPr lang="en-US" sz="1600" dirty="0">
                <a:latin typeface="Calibri" panose="020F0502020204030204" pitchFamily="34" charset="0"/>
                <a:cs typeface="Times New Roman" panose="02020603050405020304" pitchFamily="18" charset="0"/>
              </a:rPr>
              <a:t>Specifying an array of URLs (per node and/or cluster-wide)</a:t>
            </a:r>
          </a:p>
        </p:txBody>
      </p:sp>
    </p:spTree>
    <p:extLst>
      <p:ext uri="{BB962C8B-B14F-4D97-AF65-F5344CB8AC3E}">
        <p14:creationId xmlns:p14="http://schemas.microsoft.com/office/powerpoint/2010/main" val="252996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Monitoring extension - AKS Prometheus Scrapping</a:t>
            </a:r>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40FBF83-6E8F-4DA0-B4D4-00747AC8D449}"/>
              </a:ext>
            </a:extLst>
          </p:cNvPr>
          <p:cNvSpPr/>
          <p:nvPr/>
        </p:nvSpPr>
        <p:spPr>
          <a:xfrm>
            <a:off x="340060" y="676375"/>
            <a:ext cx="2071498"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Node</a:t>
            </a:r>
          </a:p>
        </p:txBody>
      </p:sp>
      <p:sp>
        <p:nvSpPr>
          <p:cNvPr id="47" name="Rectangle 46">
            <a:extLst>
              <a:ext uri="{FF2B5EF4-FFF2-40B4-BE49-F238E27FC236}">
                <a16:creationId xmlns:a16="http://schemas.microsoft.com/office/drawing/2014/main" id="{E3478636-FA54-476A-B7FF-8047FF447516}"/>
              </a:ext>
            </a:extLst>
          </p:cNvPr>
          <p:cNvSpPr/>
          <p:nvPr/>
        </p:nvSpPr>
        <p:spPr>
          <a:xfrm>
            <a:off x="319278" y="2276575"/>
            <a:ext cx="2071498"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Cluster</a:t>
            </a:r>
          </a:p>
        </p:txBody>
      </p:sp>
      <p:sp>
        <p:nvSpPr>
          <p:cNvPr id="48" name="Rectangle 47">
            <a:extLst>
              <a:ext uri="{FF2B5EF4-FFF2-40B4-BE49-F238E27FC236}">
                <a16:creationId xmlns:a16="http://schemas.microsoft.com/office/drawing/2014/main" id="{10410D86-6A24-437B-8A88-4434DFB11304}"/>
              </a:ext>
            </a:extLst>
          </p:cNvPr>
          <p:cNvSpPr/>
          <p:nvPr/>
        </p:nvSpPr>
        <p:spPr>
          <a:xfrm>
            <a:off x="319278" y="4029175"/>
            <a:ext cx="2071498"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Pods</a:t>
            </a:r>
          </a:p>
        </p:txBody>
      </p:sp>
      <p:sp>
        <p:nvSpPr>
          <p:cNvPr id="56" name="Oval 55">
            <a:extLst>
              <a:ext uri="{FF2B5EF4-FFF2-40B4-BE49-F238E27FC236}">
                <a16:creationId xmlns:a16="http://schemas.microsoft.com/office/drawing/2014/main" id="{1329209F-40FB-4E08-AFDD-625B094C5F17}"/>
              </a:ext>
            </a:extLst>
          </p:cNvPr>
          <p:cNvSpPr/>
          <p:nvPr/>
        </p:nvSpPr>
        <p:spPr>
          <a:xfrm>
            <a:off x="1239703" y="1846149"/>
            <a:ext cx="15240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76BD4C79-BB60-4C7B-86B6-829FE15E4A33}"/>
              </a:ext>
            </a:extLst>
          </p:cNvPr>
          <p:cNvCxnSpPr>
            <a:cxnSpLocks/>
            <a:stCxn id="56" idx="7"/>
            <a:endCxn id="46" idx="2"/>
          </p:cNvCxnSpPr>
          <p:nvPr/>
        </p:nvCxnSpPr>
        <p:spPr>
          <a:xfrm flipV="1">
            <a:off x="1369785" y="1514575"/>
            <a:ext cx="6024" cy="356682"/>
          </a:xfrm>
          <a:prstGeom prst="line">
            <a:avLst/>
          </a:prstGeom>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5B2ADE14-1D5F-4CE2-A73D-D9C7A8C7E4AB}"/>
              </a:ext>
            </a:extLst>
          </p:cNvPr>
          <p:cNvSpPr/>
          <p:nvPr/>
        </p:nvSpPr>
        <p:spPr>
          <a:xfrm>
            <a:off x="1231202" y="3317183"/>
            <a:ext cx="15240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31C2752F-CD31-4397-8CA4-1F29917238DE}"/>
              </a:ext>
            </a:extLst>
          </p:cNvPr>
          <p:cNvCxnSpPr>
            <a:cxnSpLocks/>
            <a:stCxn id="58" idx="7"/>
            <a:endCxn id="47" idx="2"/>
          </p:cNvCxnSpPr>
          <p:nvPr/>
        </p:nvCxnSpPr>
        <p:spPr>
          <a:xfrm flipH="1" flipV="1">
            <a:off x="1355027" y="3114775"/>
            <a:ext cx="6257" cy="227516"/>
          </a:xfrm>
          <a:prstGeom prst="line">
            <a:avLst/>
          </a:prstGeom>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8AB9DD72-69E5-4298-BE15-A908A0FC7270}"/>
              </a:ext>
            </a:extLst>
          </p:cNvPr>
          <p:cNvSpPr/>
          <p:nvPr/>
        </p:nvSpPr>
        <p:spPr>
          <a:xfrm>
            <a:off x="1230178" y="5173689"/>
            <a:ext cx="152400"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9FF3AFBA-63AF-4D6D-8981-AF23B1C463FE}"/>
              </a:ext>
            </a:extLst>
          </p:cNvPr>
          <p:cNvCxnSpPr>
            <a:cxnSpLocks/>
            <a:stCxn id="60" idx="7"/>
            <a:endCxn id="48" idx="2"/>
          </p:cNvCxnSpPr>
          <p:nvPr/>
        </p:nvCxnSpPr>
        <p:spPr>
          <a:xfrm flipH="1" flipV="1">
            <a:off x="1355027" y="4867375"/>
            <a:ext cx="5233" cy="331422"/>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1378DAF-3BA7-43F3-9306-A951CF2AC930}"/>
              </a:ext>
            </a:extLst>
          </p:cNvPr>
          <p:cNvSpPr/>
          <p:nvPr/>
        </p:nvSpPr>
        <p:spPr>
          <a:xfrm>
            <a:off x="775167" y="1514575"/>
            <a:ext cx="1410964" cy="400110"/>
          </a:xfrm>
          <a:prstGeom prst="rect">
            <a:avLst/>
          </a:prstGeom>
        </p:spPr>
        <p:txBody>
          <a:bodyPr wrap="none">
            <a:spAutoFit/>
          </a:bodyPr>
          <a:lstStyle/>
          <a:p>
            <a:pPr algn="ctr"/>
            <a:r>
              <a:rPr lang="en-US" sz="1000" dirty="0">
                <a:solidFill>
                  <a:srgbClr val="FF0000"/>
                </a:solidFill>
              </a:rPr>
              <a:t>Endpoint (URL/IP)</a:t>
            </a:r>
          </a:p>
          <a:p>
            <a:pPr algn="ctr"/>
            <a:r>
              <a:rPr lang="en-US" sz="1000" dirty="0">
                <a:solidFill>
                  <a:srgbClr val="FF0000"/>
                </a:solidFill>
              </a:rPr>
              <a:t>http://url:9101/metrics</a:t>
            </a:r>
          </a:p>
        </p:txBody>
      </p:sp>
      <p:sp>
        <p:nvSpPr>
          <p:cNvPr id="63" name="Rectangle 62">
            <a:extLst>
              <a:ext uri="{FF2B5EF4-FFF2-40B4-BE49-F238E27FC236}">
                <a16:creationId xmlns:a16="http://schemas.microsoft.com/office/drawing/2014/main" id="{EE8387E0-894E-47CC-BBC6-867C3B9095F6}"/>
              </a:ext>
            </a:extLst>
          </p:cNvPr>
          <p:cNvSpPr/>
          <p:nvPr/>
        </p:nvSpPr>
        <p:spPr>
          <a:xfrm>
            <a:off x="604244" y="3120464"/>
            <a:ext cx="1677061" cy="830997"/>
          </a:xfrm>
          <a:prstGeom prst="rect">
            <a:avLst/>
          </a:prstGeom>
        </p:spPr>
        <p:txBody>
          <a:bodyPr wrap="none">
            <a:spAutoFit/>
          </a:bodyPr>
          <a:lstStyle/>
          <a:p>
            <a:pPr algn="ctr"/>
            <a:r>
              <a:rPr lang="en-US" sz="1000" dirty="0">
                <a:solidFill>
                  <a:srgbClr val="FF0000"/>
                </a:solidFill>
              </a:rPr>
              <a:t>Endpoint (Pod Annotation)</a:t>
            </a:r>
          </a:p>
          <a:p>
            <a:pPr algn="ctr"/>
            <a:endParaRPr lang="en-US" sz="1000" dirty="0">
              <a:solidFill>
                <a:srgbClr val="FF0000"/>
              </a:solidFill>
            </a:endParaRPr>
          </a:p>
          <a:p>
            <a:pPr algn="ctr"/>
            <a:r>
              <a:rPr lang="en-US" sz="700" b="1" i="1" dirty="0"/>
              <a:t>prometheus.io/scrape: "true"</a:t>
            </a:r>
          </a:p>
          <a:p>
            <a:pPr algn="ctr"/>
            <a:r>
              <a:rPr lang="en-US" sz="700" b="1" i="1" dirty="0"/>
              <a:t>prometheus.io/path: "/</a:t>
            </a:r>
            <a:r>
              <a:rPr lang="en-US" sz="700" b="1" i="1" dirty="0" err="1"/>
              <a:t>mymetrics</a:t>
            </a:r>
            <a:r>
              <a:rPr lang="en-US" sz="700" b="1" i="1" dirty="0"/>
              <a:t>"</a:t>
            </a:r>
          </a:p>
          <a:p>
            <a:pPr algn="ctr"/>
            <a:r>
              <a:rPr lang="en-US" sz="700" b="1" i="1" dirty="0"/>
              <a:t>prometheus.io/port: "8000"</a:t>
            </a:r>
          </a:p>
          <a:p>
            <a:pPr algn="ctr"/>
            <a:r>
              <a:rPr lang="en-US" sz="700" b="1" i="1" dirty="0"/>
              <a:t>prometheus.io/scheme: "http"</a:t>
            </a:r>
          </a:p>
        </p:txBody>
      </p:sp>
      <p:sp>
        <p:nvSpPr>
          <p:cNvPr id="64" name="Rectangle 63">
            <a:extLst>
              <a:ext uri="{FF2B5EF4-FFF2-40B4-BE49-F238E27FC236}">
                <a16:creationId xmlns:a16="http://schemas.microsoft.com/office/drawing/2014/main" id="{85339F6D-6D03-4608-B297-1BC4D3E839BB}"/>
              </a:ext>
            </a:extLst>
          </p:cNvPr>
          <p:cNvSpPr/>
          <p:nvPr/>
        </p:nvSpPr>
        <p:spPr>
          <a:xfrm>
            <a:off x="329804" y="4838900"/>
            <a:ext cx="2081754" cy="861774"/>
          </a:xfrm>
          <a:prstGeom prst="rect">
            <a:avLst/>
          </a:prstGeom>
        </p:spPr>
        <p:txBody>
          <a:bodyPr wrap="square">
            <a:spAutoFit/>
          </a:bodyPr>
          <a:lstStyle/>
          <a:p>
            <a:pPr algn="ctr"/>
            <a:r>
              <a:rPr lang="en-US" sz="1000" dirty="0">
                <a:solidFill>
                  <a:srgbClr val="FF0000"/>
                </a:solidFill>
              </a:rPr>
              <a:t>Endpoint (Kubernetes Services)</a:t>
            </a:r>
          </a:p>
          <a:p>
            <a:pPr algn="ctr"/>
            <a:endParaRPr lang="en-US" sz="1000" dirty="0">
              <a:solidFill>
                <a:srgbClr val="FF0000"/>
              </a:solidFill>
            </a:endParaRPr>
          </a:p>
          <a:p>
            <a:pPr algn="ctr"/>
            <a:endParaRPr lang="en-US" sz="600" dirty="0"/>
          </a:p>
          <a:p>
            <a:pPr algn="ctr"/>
            <a:endParaRPr lang="en-US" sz="600" dirty="0"/>
          </a:p>
          <a:p>
            <a:pPr algn="ctr"/>
            <a:r>
              <a:rPr lang="en-US" sz="600" dirty="0"/>
              <a:t>http://my-service-dns.my-namespace:9100/metrics</a:t>
            </a:r>
          </a:p>
          <a:p>
            <a:pPr algn="ctr"/>
            <a:r>
              <a:rPr lang="en-US" sz="600" dirty="0"/>
              <a:t>https://metrics-server.kube-system.svc.cluster.local/metrics​</a:t>
            </a:r>
          </a:p>
        </p:txBody>
      </p:sp>
      <p:cxnSp>
        <p:nvCxnSpPr>
          <p:cNvPr id="66" name="Straight Arrow Connector 65">
            <a:extLst>
              <a:ext uri="{FF2B5EF4-FFF2-40B4-BE49-F238E27FC236}">
                <a16:creationId xmlns:a16="http://schemas.microsoft.com/office/drawing/2014/main" id="{3A6B17CD-6E25-4248-B89F-543320CDA6A9}"/>
              </a:ext>
            </a:extLst>
          </p:cNvPr>
          <p:cNvCxnSpPr>
            <a:cxnSpLocks/>
            <a:stCxn id="58" idx="6"/>
            <a:endCxn id="22" idx="1"/>
          </p:cNvCxnSpPr>
          <p:nvPr/>
        </p:nvCxnSpPr>
        <p:spPr>
          <a:xfrm>
            <a:off x="1383602" y="3402908"/>
            <a:ext cx="2417354" cy="4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41">
            <a:extLst>
              <a:ext uri="{FF2B5EF4-FFF2-40B4-BE49-F238E27FC236}">
                <a16:creationId xmlns:a16="http://schemas.microsoft.com/office/drawing/2014/main" id="{09F18764-751B-4C86-9613-46269B7BD7C8}"/>
              </a:ext>
            </a:extLst>
          </p:cNvPr>
          <p:cNvCxnSpPr>
            <a:cxnSpLocks/>
            <a:stCxn id="60" idx="3"/>
            <a:endCxn id="22" idx="2"/>
          </p:cNvCxnSpPr>
          <p:nvPr/>
        </p:nvCxnSpPr>
        <p:spPr>
          <a:xfrm rot="5400000" flipH="1" flipV="1">
            <a:off x="1808469" y="3089659"/>
            <a:ext cx="1674398" cy="2786345"/>
          </a:xfrm>
          <a:prstGeom prst="bentConnector3">
            <a:avLst>
              <a:gd name="adj1" fmla="val -276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8B56051-E58C-4440-AE06-A83AB25FCF92}"/>
              </a:ext>
            </a:extLst>
          </p:cNvPr>
          <p:cNvCxnSpPr>
            <a:cxnSpLocks/>
            <a:stCxn id="22" idx="3"/>
            <a:endCxn id="31" idx="1"/>
          </p:cNvCxnSpPr>
          <p:nvPr/>
        </p:nvCxnSpPr>
        <p:spPr>
          <a:xfrm flipV="1">
            <a:off x="4276726" y="3391487"/>
            <a:ext cx="1502701" cy="1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Logo&#10;&#10;Description automatically generated">
            <a:extLst>
              <a:ext uri="{FF2B5EF4-FFF2-40B4-BE49-F238E27FC236}">
                <a16:creationId xmlns:a16="http://schemas.microsoft.com/office/drawing/2014/main" id="{9895A08B-8399-4C64-8581-87283D0B7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0956" y="3169863"/>
            <a:ext cx="475770" cy="475770"/>
          </a:xfrm>
          <a:prstGeom prst="rect">
            <a:avLst/>
          </a:prstGeom>
        </p:spPr>
      </p:pic>
      <p:cxnSp>
        <p:nvCxnSpPr>
          <p:cNvPr id="28" name="Connector: Elbow 27">
            <a:extLst>
              <a:ext uri="{FF2B5EF4-FFF2-40B4-BE49-F238E27FC236}">
                <a16:creationId xmlns:a16="http://schemas.microsoft.com/office/drawing/2014/main" id="{A0D7C23F-9EEE-4539-957D-A181E7DEF773}"/>
              </a:ext>
            </a:extLst>
          </p:cNvPr>
          <p:cNvCxnSpPr>
            <a:stCxn id="56" idx="6"/>
            <a:endCxn id="22" idx="0"/>
          </p:cNvCxnSpPr>
          <p:nvPr/>
        </p:nvCxnSpPr>
        <p:spPr>
          <a:xfrm>
            <a:off x="1392103" y="1931874"/>
            <a:ext cx="2646738" cy="12379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B1FD6FF-56C8-4BF2-A896-F00A01F91CB5}"/>
              </a:ext>
            </a:extLst>
          </p:cNvPr>
          <p:cNvSpPr txBox="1"/>
          <p:nvPr/>
        </p:nvSpPr>
        <p:spPr>
          <a:xfrm>
            <a:off x="2861057" y="3705149"/>
            <a:ext cx="1898847" cy="261610"/>
          </a:xfrm>
          <a:prstGeom prst="rect">
            <a:avLst/>
          </a:prstGeom>
          <a:noFill/>
        </p:spPr>
        <p:txBody>
          <a:bodyPr wrap="square">
            <a:spAutoFit/>
          </a:bodyPr>
          <a:lstStyle/>
          <a:p>
            <a:pPr algn="ctr"/>
            <a:r>
              <a:rPr lang="en-US" sz="1100" dirty="0">
                <a:solidFill>
                  <a:schemeClr val="tx2"/>
                </a:solidFill>
              </a:rPr>
              <a:t>Log Analytics Agent</a:t>
            </a:r>
          </a:p>
        </p:txBody>
      </p:sp>
      <p:pic>
        <p:nvPicPr>
          <p:cNvPr id="31" name="Picture 30" descr="Logo, icon&#10;&#10;Description automatically generated">
            <a:extLst>
              <a:ext uri="{FF2B5EF4-FFF2-40B4-BE49-F238E27FC236}">
                <a16:creationId xmlns:a16="http://schemas.microsoft.com/office/drawing/2014/main" id="{9795984B-ED34-4C38-B4E3-A22EC825D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427" y="3137342"/>
            <a:ext cx="508290" cy="508290"/>
          </a:xfrm>
          <a:prstGeom prst="rect">
            <a:avLst/>
          </a:prstGeom>
        </p:spPr>
      </p:pic>
      <p:sp>
        <p:nvSpPr>
          <p:cNvPr id="76" name="TextBox 75">
            <a:extLst>
              <a:ext uri="{FF2B5EF4-FFF2-40B4-BE49-F238E27FC236}">
                <a16:creationId xmlns:a16="http://schemas.microsoft.com/office/drawing/2014/main" id="{AA822ED5-62B4-4117-B083-0F8B6057BE20}"/>
              </a:ext>
            </a:extLst>
          </p:cNvPr>
          <p:cNvSpPr txBox="1"/>
          <p:nvPr/>
        </p:nvSpPr>
        <p:spPr>
          <a:xfrm>
            <a:off x="5084148" y="3705149"/>
            <a:ext cx="1898847" cy="261610"/>
          </a:xfrm>
          <a:prstGeom prst="rect">
            <a:avLst/>
          </a:prstGeom>
          <a:noFill/>
        </p:spPr>
        <p:txBody>
          <a:bodyPr wrap="square">
            <a:spAutoFit/>
          </a:bodyPr>
          <a:lstStyle/>
          <a:p>
            <a:pPr algn="ctr"/>
            <a:r>
              <a:rPr lang="en-US" sz="1100" dirty="0">
                <a:solidFill>
                  <a:schemeClr val="tx2"/>
                </a:solidFill>
              </a:rPr>
              <a:t>Azure Monitor for Container</a:t>
            </a:r>
          </a:p>
        </p:txBody>
      </p:sp>
      <p:pic>
        <p:nvPicPr>
          <p:cNvPr id="77" name="Picture 76" descr="Logo&#10;&#10;Description automatically generated">
            <a:extLst>
              <a:ext uri="{FF2B5EF4-FFF2-40B4-BE49-F238E27FC236}">
                <a16:creationId xmlns:a16="http://schemas.microsoft.com/office/drawing/2014/main" id="{7DFEE5A8-DFB3-435C-9746-265A0BDF8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4818" y="3169863"/>
            <a:ext cx="475770" cy="475770"/>
          </a:xfrm>
          <a:prstGeom prst="rect">
            <a:avLst/>
          </a:prstGeom>
        </p:spPr>
      </p:pic>
      <p:sp>
        <p:nvSpPr>
          <p:cNvPr id="78" name="TextBox 77">
            <a:extLst>
              <a:ext uri="{FF2B5EF4-FFF2-40B4-BE49-F238E27FC236}">
                <a16:creationId xmlns:a16="http://schemas.microsoft.com/office/drawing/2014/main" id="{8A1A3D90-9CB0-4FC9-8548-B38964505206}"/>
              </a:ext>
            </a:extLst>
          </p:cNvPr>
          <p:cNvSpPr txBox="1"/>
          <p:nvPr/>
        </p:nvSpPr>
        <p:spPr>
          <a:xfrm>
            <a:off x="7085179" y="3711386"/>
            <a:ext cx="1898847" cy="261610"/>
          </a:xfrm>
          <a:prstGeom prst="rect">
            <a:avLst/>
          </a:prstGeom>
          <a:noFill/>
        </p:spPr>
        <p:txBody>
          <a:bodyPr wrap="square">
            <a:spAutoFit/>
          </a:bodyPr>
          <a:lstStyle/>
          <a:p>
            <a:pPr algn="ctr"/>
            <a:r>
              <a:rPr lang="en-US" sz="1100" dirty="0">
                <a:solidFill>
                  <a:schemeClr val="tx2"/>
                </a:solidFill>
              </a:rPr>
              <a:t>Log Analytics</a:t>
            </a:r>
          </a:p>
        </p:txBody>
      </p:sp>
      <p:pic>
        <p:nvPicPr>
          <p:cNvPr id="36" name="Picture 35" descr="Icon&#10;&#10;Description automatically generated">
            <a:extLst>
              <a:ext uri="{FF2B5EF4-FFF2-40B4-BE49-F238E27FC236}">
                <a16:creationId xmlns:a16="http://schemas.microsoft.com/office/drawing/2014/main" id="{70B81B2B-7794-4EDC-A75C-CFCA7594D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3572" y="4224797"/>
            <a:ext cx="516067" cy="516067"/>
          </a:xfrm>
          <a:prstGeom prst="rect">
            <a:avLst/>
          </a:prstGeom>
        </p:spPr>
      </p:pic>
      <p:pic>
        <p:nvPicPr>
          <p:cNvPr id="5124" name="Picture 4" descr="Image result for grafana icon">
            <a:extLst>
              <a:ext uri="{FF2B5EF4-FFF2-40B4-BE49-F238E27FC236}">
                <a16:creationId xmlns:a16="http://schemas.microsoft.com/office/drawing/2014/main" id="{C3CC5636-95A5-4234-8D35-57FBBCF095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3572" y="1846149"/>
            <a:ext cx="474018" cy="516068"/>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25766EA9-37A1-4B51-A8AC-B5AAD48899D6}"/>
              </a:ext>
            </a:extLst>
          </p:cNvPr>
          <p:cNvSpPr txBox="1"/>
          <p:nvPr/>
        </p:nvSpPr>
        <p:spPr>
          <a:xfrm>
            <a:off x="9043127" y="2362217"/>
            <a:ext cx="1898847" cy="261610"/>
          </a:xfrm>
          <a:prstGeom prst="rect">
            <a:avLst/>
          </a:prstGeom>
          <a:noFill/>
        </p:spPr>
        <p:txBody>
          <a:bodyPr wrap="square">
            <a:spAutoFit/>
          </a:bodyPr>
          <a:lstStyle/>
          <a:p>
            <a:pPr algn="ctr"/>
            <a:r>
              <a:rPr lang="en-US" sz="1100" dirty="0">
                <a:solidFill>
                  <a:schemeClr val="tx2"/>
                </a:solidFill>
              </a:rPr>
              <a:t>Grafana</a:t>
            </a:r>
          </a:p>
        </p:txBody>
      </p:sp>
      <p:sp>
        <p:nvSpPr>
          <p:cNvPr id="80" name="TextBox 79">
            <a:extLst>
              <a:ext uri="{FF2B5EF4-FFF2-40B4-BE49-F238E27FC236}">
                <a16:creationId xmlns:a16="http://schemas.microsoft.com/office/drawing/2014/main" id="{851300D8-D36A-4199-B448-87FC574B4B34}"/>
              </a:ext>
            </a:extLst>
          </p:cNvPr>
          <p:cNvSpPr txBox="1"/>
          <p:nvPr/>
        </p:nvSpPr>
        <p:spPr>
          <a:xfrm>
            <a:off x="9011157" y="4788694"/>
            <a:ext cx="1898847" cy="261610"/>
          </a:xfrm>
          <a:prstGeom prst="rect">
            <a:avLst/>
          </a:prstGeom>
          <a:noFill/>
        </p:spPr>
        <p:txBody>
          <a:bodyPr wrap="square">
            <a:spAutoFit/>
          </a:bodyPr>
          <a:lstStyle/>
          <a:p>
            <a:pPr algn="ctr"/>
            <a:r>
              <a:rPr lang="en-US" sz="1100" dirty="0">
                <a:solidFill>
                  <a:schemeClr val="tx2"/>
                </a:solidFill>
              </a:rPr>
              <a:t>Azure Dashboard</a:t>
            </a:r>
          </a:p>
        </p:txBody>
      </p:sp>
      <p:cxnSp>
        <p:nvCxnSpPr>
          <p:cNvPr id="38" name="Connector: Elbow 37">
            <a:extLst>
              <a:ext uri="{FF2B5EF4-FFF2-40B4-BE49-F238E27FC236}">
                <a16:creationId xmlns:a16="http://schemas.microsoft.com/office/drawing/2014/main" id="{C1297401-833B-45E8-878A-77F696BB6B6B}"/>
              </a:ext>
            </a:extLst>
          </p:cNvPr>
          <p:cNvCxnSpPr>
            <a:stCxn id="77" idx="3"/>
            <a:endCxn id="5124" idx="1"/>
          </p:cNvCxnSpPr>
          <p:nvPr/>
        </p:nvCxnSpPr>
        <p:spPr>
          <a:xfrm flipV="1">
            <a:off x="8310588" y="2104183"/>
            <a:ext cx="1412984" cy="1303565"/>
          </a:xfrm>
          <a:prstGeom prst="bentConnector3">
            <a:avLst>
              <a:gd name="adj1" fmla="val 621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F0CAADF-1204-40D0-800B-E0F1848E249C}"/>
              </a:ext>
            </a:extLst>
          </p:cNvPr>
          <p:cNvCxnSpPr>
            <a:stCxn id="77" idx="3"/>
            <a:endCxn id="36" idx="1"/>
          </p:cNvCxnSpPr>
          <p:nvPr/>
        </p:nvCxnSpPr>
        <p:spPr>
          <a:xfrm>
            <a:off x="8310588" y="3407748"/>
            <a:ext cx="1412984" cy="1075083"/>
          </a:xfrm>
          <a:prstGeom prst="bentConnector3">
            <a:avLst>
              <a:gd name="adj1" fmla="val 62134"/>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32862EEF-E311-48F8-B530-53470A0BC268}"/>
              </a:ext>
            </a:extLst>
          </p:cNvPr>
          <p:cNvSpPr txBox="1"/>
          <p:nvPr/>
        </p:nvSpPr>
        <p:spPr>
          <a:xfrm>
            <a:off x="8458201" y="3179015"/>
            <a:ext cx="800100" cy="430887"/>
          </a:xfrm>
          <a:prstGeom prst="rect">
            <a:avLst/>
          </a:prstGeom>
          <a:noFill/>
        </p:spPr>
        <p:txBody>
          <a:bodyPr wrap="square">
            <a:spAutoFit/>
          </a:bodyPr>
          <a:lstStyle/>
          <a:p>
            <a:pPr algn="ctr"/>
            <a:r>
              <a:rPr lang="en-US" sz="1100" dirty="0">
                <a:solidFill>
                  <a:schemeClr val="tx2"/>
                </a:solidFill>
              </a:rPr>
              <a:t>KQL  </a:t>
            </a:r>
          </a:p>
          <a:p>
            <a:pPr algn="ctr"/>
            <a:r>
              <a:rPr lang="en-US" sz="1100" dirty="0">
                <a:solidFill>
                  <a:schemeClr val="tx2"/>
                </a:solidFill>
              </a:rPr>
              <a:t>Query</a:t>
            </a:r>
          </a:p>
        </p:txBody>
      </p:sp>
      <p:cxnSp>
        <p:nvCxnSpPr>
          <p:cNvPr id="44" name="Straight Arrow Connector 43">
            <a:extLst>
              <a:ext uri="{FF2B5EF4-FFF2-40B4-BE49-F238E27FC236}">
                <a16:creationId xmlns:a16="http://schemas.microsoft.com/office/drawing/2014/main" id="{4BB347E1-27B5-4F1E-B52B-9D394F4E889F}"/>
              </a:ext>
            </a:extLst>
          </p:cNvPr>
          <p:cNvCxnSpPr>
            <a:stCxn id="31" idx="3"/>
            <a:endCxn id="77" idx="1"/>
          </p:cNvCxnSpPr>
          <p:nvPr/>
        </p:nvCxnSpPr>
        <p:spPr>
          <a:xfrm>
            <a:off x="6287717" y="3391487"/>
            <a:ext cx="1547101" cy="1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3998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1049509" cy="509980"/>
          </a:xfrm>
        </p:spPr>
        <p:txBody>
          <a:bodyPr/>
          <a:lstStyle/>
          <a:p>
            <a:r>
              <a:rPr lang="en-US" dirty="0"/>
              <a:t>Monitoring extension – CI Prometheus Scrapping vs Prometheus Service</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64</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9CB5AF86-3155-45BB-914D-1675D1D9A831}"/>
              </a:ext>
            </a:extLst>
          </p:cNvPr>
          <p:cNvGraphicFramePr>
            <a:graphicFrameLocks/>
          </p:cNvGraphicFramePr>
          <p:nvPr/>
        </p:nvGraphicFramePr>
        <p:xfrm>
          <a:off x="361949" y="857255"/>
          <a:ext cx="11458576" cy="3546641"/>
        </p:xfrm>
        <a:graphic>
          <a:graphicData uri="http://schemas.openxmlformats.org/drawingml/2006/table">
            <a:tbl>
              <a:tblPr firstRow="1" bandRow="1">
                <a:tableStyleId>{FABFCF23-3B69-468F-B69F-88F6DE6A72F2}</a:tableStyleId>
              </a:tblPr>
              <a:tblGrid>
                <a:gridCol w="3532983">
                  <a:extLst>
                    <a:ext uri="{9D8B030D-6E8A-4147-A177-3AD203B41FA5}">
                      <a16:colId xmlns:a16="http://schemas.microsoft.com/office/drawing/2014/main" val="825141917"/>
                    </a:ext>
                  </a:extLst>
                </a:gridCol>
                <a:gridCol w="3986413">
                  <a:extLst>
                    <a:ext uri="{9D8B030D-6E8A-4147-A177-3AD203B41FA5}">
                      <a16:colId xmlns:a16="http://schemas.microsoft.com/office/drawing/2014/main" val="3157557481"/>
                    </a:ext>
                  </a:extLst>
                </a:gridCol>
                <a:gridCol w="3939180">
                  <a:extLst>
                    <a:ext uri="{9D8B030D-6E8A-4147-A177-3AD203B41FA5}">
                      <a16:colId xmlns:a16="http://schemas.microsoft.com/office/drawing/2014/main" val="706734835"/>
                    </a:ext>
                  </a:extLst>
                </a:gridCol>
              </a:tblGrid>
              <a:tr h="185136">
                <a:tc>
                  <a:txBody>
                    <a:bodyPr/>
                    <a:lstStyle/>
                    <a:p>
                      <a:pPr algn="ctr" fontAlgn="t"/>
                      <a:r>
                        <a:rPr lang="en-US" sz="1200" b="1" kern="1200" dirty="0">
                          <a:solidFill>
                            <a:schemeClr val="lt1"/>
                          </a:solidFill>
                          <a:latin typeface="+mn-lt"/>
                          <a:ea typeface="+mn-ea"/>
                          <a:cs typeface="+mn-cs"/>
                        </a:rPr>
                        <a:t>Description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t>Container Insight – Scrapping</a:t>
                      </a:r>
                      <a:endParaRPr lang="en-US" sz="12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t" latinLnBrk="0" hangingPunct="1"/>
                      <a:r>
                        <a:rPr lang="en-US" sz="1200" b="1" kern="1200" dirty="0">
                          <a:solidFill>
                            <a:schemeClr val="lt1"/>
                          </a:solidFill>
                          <a:latin typeface="+mn-lt"/>
                          <a:ea typeface="+mn-ea"/>
                          <a:cs typeface="+mn-cs"/>
                        </a:rPr>
                        <a:t>Prometheus Service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435173">
                <a:tc>
                  <a:txBody>
                    <a:bodyPr/>
                    <a:lstStyle/>
                    <a:p>
                      <a:r>
                        <a:rPr lang="en-US" sz="1400" dirty="0"/>
                        <a:t>Additional Resources for collecting and storing the metrics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Not Required metrics will be stored in Log Analytics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Need additional services need to be deploy for collecting and storing the metrics.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282350">
                <a:tc>
                  <a:txBody>
                    <a:bodyPr/>
                    <a:lstStyle/>
                    <a:p>
                      <a:r>
                        <a:rPr lang="en-US" sz="1400" dirty="0"/>
                        <a:t>Query the metrics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KQL (Kusto Query Language) – No leaning of new query language. Cannot re-use work that could have been already 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Support only </a:t>
                      </a:r>
                      <a:r>
                        <a:rPr lang="en-US" sz="1400" dirty="0" err="1"/>
                        <a:t>PromQL</a:t>
                      </a:r>
                      <a:r>
                        <a:rPr lang="en-US" sz="1400" dirty="0"/>
                        <a:t> – Need to learn but re-use the existing queries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207186">
                <a:tc>
                  <a:txBody>
                    <a:bodyPr/>
                    <a:lstStyle/>
                    <a:p>
                      <a:r>
                        <a:rPr lang="en-US" sz="1400" dirty="0"/>
                        <a:t>Cost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Log Analytics data collection is High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We need to spend only for resources to run Prometheus related 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218397">
                <a:tc>
                  <a:txBody>
                    <a:bodyPr/>
                    <a:lstStyle/>
                    <a:p>
                      <a:r>
                        <a:rPr lang="en-US" sz="1400" dirty="0"/>
                        <a:t>Performance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Some delay between the moment the metrics are collected and the time they are effectively available in the Log Analytics workspace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The latency between data collection is 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327665"/>
                  </a:ext>
                </a:extLst>
              </a:tr>
              <a:tr h="324755">
                <a:tc>
                  <a:txBody>
                    <a:bodyPr/>
                    <a:lstStyle/>
                    <a:p>
                      <a:r>
                        <a:rPr lang="en-US" sz="1400" dirty="0"/>
                        <a:t>Feature Compatibility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lack some flexibility in how data can be collected (some settings are cluster-wide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Fully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358053"/>
                  </a:ext>
                </a:extLst>
              </a:tr>
              <a:tr h="324755">
                <a:tc>
                  <a:txBody>
                    <a:bodyPr/>
                    <a:lstStyle/>
                    <a:p>
                      <a:r>
                        <a:rPr lang="en-US" sz="1400" dirty="0"/>
                        <a:t>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Microsoft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Not supported by Microsoft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2660377"/>
                  </a:ext>
                </a:extLst>
              </a:tr>
            </a:tbl>
          </a:graphicData>
        </a:graphic>
      </p:graphicFrame>
      <p:sp>
        <p:nvSpPr>
          <p:cNvPr id="9" name="Rectangle 8">
            <a:extLst>
              <a:ext uri="{FF2B5EF4-FFF2-40B4-BE49-F238E27FC236}">
                <a16:creationId xmlns:a16="http://schemas.microsoft.com/office/drawing/2014/main" id="{C58D3A32-E118-4271-BA18-E056F8AFBD87}"/>
              </a:ext>
            </a:extLst>
          </p:cNvPr>
          <p:cNvSpPr/>
          <p:nvPr/>
        </p:nvSpPr>
        <p:spPr>
          <a:xfrm>
            <a:off x="3829050" y="767854"/>
            <a:ext cx="4105275" cy="3718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96812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Monitoring Comparison</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65</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9CB5AF86-3155-45BB-914D-1675D1D9A831}"/>
              </a:ext>
            </a:extLst>
          </p:cNvPr>
          <p:cNvGraphicFramePr>
            <a:graphicFrameLocks/>
          </p:cNvGraphicFramePr>
          <p:nvPr/>
        </p:nvGraphicFramePr>
        <p:xfrm>
          <a:off x="571500" y="571345"/>
          <a:ext cx="11344277" cy="5848213"/>
        </p:xfrm>
        <a:graphic>
          <a:graphicData uri="http://schemas.openxmlformats.org/drawingml/2006/table">
            <a:tbl>
              <a:tblPr firstRow="1" bandRow="1">
                <a:tableStyleId>{FABFCF23-3B69-468F-B69F-88F6DE6A72F2}</a:tableStyleId>
              </a:tblPr>
              <a:tblGrid>
                <a:gridCol w="1133475">
                  <a:extLst>
                    <a:ext uri="{9D8B030D-6E8A-4147-A177-3AD203B41FA5}">
                      <a16:colId xmlns:a16="http://schemas.microsoft.com/office/drawing/2014/main" val="825141917"/>
                    </a:ext>
                  </a:extLst>
                </a:gridCol>
                <a:gridCol w="3429000">
                  <a:extLst>
                    <a:ext uri="{9D8B030D-6E8A-4147-A177-3AD203B41FA5}">
                      <a16:colId xmlns:a16="http://schemas.microsoft.com/office/drawing/2014/main" val="3157557481"/>
                    </a:ext>
                  </a:extLst>
                </a:gridCol>
                <a:gridCol w="3584655">
                  <a:extLst>
                    <a:ext uri="{9D8B030D-6E8A-4147-A177-3AD203B41FA5}">
                      <a16:colId xmlns:a16="http://schemas.microsoft.com/office/drawing/2014/main" val="706734835"/>
                    </a:ext>
                  </a:extLst>
                </a:gridCol>
                <a:gridCol w="3197147">
                  <a:extLst>
                    <a:ext uri="{9D8B030D-6E8A-4147-A177-3AD203B41FA5}">
                      <a16:colId xmlns:a16="http://schemas.microsoft.com/office/drawing/2014/main" val="210988574"/>
                    </a:ext>
                  </a:extLst>
                </a:gridCol>
              </a:tblGrid>
              <a:tr h="223571">
                <a:tc>
                  <a:txBody>
                    <a:bodyPr/>
                    <a:lstStyle/>
                    <a:p>
                      <a:pPr algn="ctr" fontAlgn="t"/>
                      <a:r>
                        <a:rPr lang="en-US" sz="1200" b="1" kern="1200" dirty="0">
                          <a:solidFill>
                            <a:schemeClr val="lt1"/>
                          </a:solidFill>
                          <a:latin typeface="+mn-lt"/>
                          <a:ea typeface="+mn-ea"/>
                          <a:cs typeface="+mn-cs"/>
                        </a:rPr>
                        <a:t>Description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t>AKS Native Metrics </a:t>
                      </a:r>
                      <a:endParaRPr lang="en-US" sz="12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t" latinLnBrk="0" hangingPunct="1"/>
                      <a:r>
                        <a:rPr lang="en-US" sz="1200" b="1" kern="1200" dirty="0">
                          <a:solidFill>
                            <a:schemeClr val="lt1"/>
                          </a:solidFill>
                          <a:latin typeface="+mn-lt"/>
                          <a:ea typeface="+mn-ea"/>
                          <a:cs typeface="+mn-cs"/>
                        </a:rPr>
                        <a:t>Azure Container Insight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pt-BR" sz="1200" dirty="0"/>
                        <a:t>Prometheus Scraping</a:t>
                      </a:r>
                      <a:endParaRPr lang="en-US" sz="12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545832">
                <a:tc>
                  <a:txBody>
                    <a:bodyPr/>
                    <a:lstStyle/>
                    <a:p>
                      <a:r>
                        <a:rPr lang="en-US" sz="1400" dirty="0"/>
                        <a:t>Definition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It is an inbuild feature no need to setup any think.  The metrics are stored in one of the Worker Node’s In-Memory.  No persistence Storage,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Azure Native Monitoring solution.  This need to be integrate with Azure Log Analytics.  It’s persistence storage and give good dashboard for analyzing the monitoring details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panose="020B0604020202020204" pitchFamily="34" charset="0"/>
                        <a:buNone/>
                      </a:pPr>
                      <a:r>
                        <a:rPr lang="en-IN" sz="1400" dirty="0">
                          <a:solidFill>
                            <a:srgbClr val="424040"/>
                          </a:solidFill>
                          <a:effectLst/>
                        </a:rPr>
                        <a:t>Using Container insights</a:t>
                      </a:r>
                      <a:r>
                        <a:rPr lang="en-US" sz="1400" b="0" i="0" kern="1200" dirty="0">
                          <a:solidFill>
                            <a:schemeClr val="dk1"/>
                          </a:solidFill>
                          <a:effectLst/>
                          <a:latin typeface="+mn-lt"/>
                          <a:ea typeface="+mn-ea"/>
                          <a:cs typeface="+mn-cs"/>
                        </a:rPr>
                        <a:t> to expose the Prometheus metrics endpoint through exporters or pods and the containerized agent for Container insights can scrape the metrics.</a:t>
                      </a:r>
                      <a:endParaRPr lang="en-IN" sz="1400" dirty="0">
                        <a:solidFill>
                          <a:srgbClr val="42404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415374">
                <a:tc>
                  <a:txBody>
                    <a:bodyPr/>
                    <a:lstStyle/>
                    <a:p>
                      <a:r>
                        <a:rPr lang="en-US" sz="1400" dirty="0"/>
                        <a:t>Coverage / Use Case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Only Basic metrics and logs are covered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Mostly all the important area are covered.  We can </a:t>
                      </a:r>
                      <a:r>
                        <a:rPr lang="en-US" sz="1400" kern="1200" dirty="0">
                          <a:solidFill>
                            <a:schemeClr val="dk1"/>
                          </a:solidFill>
                          <a:latin typeface="+mn-lt"/>
                          <a:ea typeface="+mn-ea"/>
                          <a:cs typeface="+mn-cs"/>
                        </a:rPr>
                        <a:t>see Node, Kubernetes objects and workload.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It gives vast area of monitoring and sync with industry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491560">
                <a:tc>
                  <a:txBody>
                    <a:bodyPr/>
                    <a:lstStyle/>
                    <a:p>
                      <a:r>
                        <a:rPr lang="en-US" sz="1400" dirty="0"/>
                        <a:t>Dashboard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Using the AKS Dashboard, we can see the charts for last 15 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Give Rich Chart support using the Azure Dashboard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We can display in both Azure Dashboard and Grafana.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382082">
                <a:tc>
                  <a:txBody>
                    <a:bodyPr/>
                    <a:lstStyle/>
                    <a:p>
                      <a:r>
                        <a:rPr lang="en-US" sz="1400" dirty="0"/>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233347"/>
                  </a:ext>
                </a:extLst>
              </a:tr>
              <a:tr h="382082">
                <a:tc>
                  <a:txBody>
                    <a:bodyPr/>
                    <a:lstStyle/>
                    <a:p>
                      <a:r>
                        <a:rPr lang="en-US" sz="1400" dirty="0"/>
                        <a:t>Complexity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Easy to configure and management is complex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Easy to configure and manage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Complex setup easy to manage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148274"/>
                  </a:ext>
                </a:extLst>
              </a:tr>
              <a:tr h="382082">
                <a:tc>
                  <a:txBody>
                    <a:bodyPr/>
                    <a:lstStyle/>
                    <a:p>
                      <a:r>
                        <a:rPr lang="en-US" sz="1400" dirty="0"/>
                        <a:t>Azure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MS Supported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327665"/>
                  </a:ext>
                </a:extLst>
              </a:tr>
              <a:tr h="770499">
                <a:tc>
                  <a:txBody>
                    <a:bodyPr/>
                    <a:lstStyle/>
                    <a:p>
                      <a:r>
                        <a:rPr lang="en-US" sz="1400" dirty="0"/>
                        <a:t>Ref URL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2"/>
                        </a:rPr>
                        <a:t>https://www.datadoghq.com/blog/how-to-collect-and-graph-kubernetes-metrics/</a:t>
                      </a:r>
                      <a:r>
                        <a:rPr lang="en-US" sz="14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3"/>
                        </a:rPr>
                        <a:t>https://docs.microsoft.com/en-us/azure/aks/monitor-aks</a:t>
                      </a:r>
                      <a:r>
                        <a:rPr lang="en-US" sz="14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hlinkClick r:id="rId4"/>
                        </a:rPr>
                        <a:t>https://docs.microsoft.com/en-us/azure/azure-monitor/containers/container-insights-prometheus-integration</a:t>
                      </a:r>
                      <a:r>
                        <a:rPr lang="en-US" sz="1400" dirty="0"/>
                        <a:t> </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hlinkClick r:id="rId5"/>
                        </a:rPr>
                        <a:t>https://blog.seblab.be/posts/scraping-prometheus-metrics-from-aks-to-azure-monitor/</a:t>
                      </a:r>
                      <a:r>
                        <a:rPr lang="en-US" sz="1400" dirty="0"/>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358053"/>
                  </a:ext>
                </a:extLst>
              </a:tr>
            </a:tbl>
          </a:graphicData>
        </a:graphic>
      </p:graphicFrame>
      <p:sp>
        <p:nvSpPr>
          <p:cNvPr id="8" name="Rectangle 7">
            <a:extLst>
              <a:ext uri="{FF2B5EF4-FFF2-40B4-BE49-F238E27FC236}">
                <a16:creationId xmlns:a16="http://schemas.microsoft.com/office/drawing/2014/main" id="{4297A1A3-7E29-4883-843F-BE32FA90271E}"/>
              </a:ext>
            </a:extLst>
          </p:cNvPr>
          <p:cNvSpPr/>
          <p:nvPr/>
        </p:nvSpPr>
        <p:spPr>
          <a:xfrm>
            <a:off x="5086350" y="552252"/>
            <a:ext cx="3686175" cy="58860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3080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Kubernetes Monitoring options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66</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67CED3D0-2AA6-4698-8A68-C82028839F68}"/>
              </a:ext>
            </a:extLst>
          </p:cNvPr>
          <p:cNvGraphicFramePr>
            <a:graphicFrameLocks/>
          </p:cNvGraphicFramePr>
          <p:nvPr/>
        </p:nvGraphicFramePr>
        <p:xfrm>
          <a:off x="447421" y="800100"/>
          <a:ext cx="11297158" cy="4540840"/>
        </p:xfrm>
        <a:graphic>
          <a:graphicData uri="http://schemas.openxmlformats.org/drawingml/2006/table">
            <a:tbl>
              <a:tblPr firstRow="1" bandRow="1">
                <a:tableStyleId>{FABFCF23-3B69-468F-B69F-88F6DE6A72F2}</a:tableStyleId>
              </a:tblPr>
              <a:tblGrid>
                <a:gridCol w="1602338">
                  <a:extLst>
                    <a:ext uri="{9D8B030D-6E8A-4147-A177-3AD203B41FA5}">
                      <a16:colId xmlns:a16="http://schemas.microsoft.com/office/drawing/2014/main" val="825141917"/>
                    </a:ext>
                  </a:extLst>
                </a:gridCol>
                <a:gridCol w="4847410">
                  <a:extLst>
                    <a:ext uri="{9D8B030D-6E8A-4147-A177-3AD203B41FA5}">
                      <a16:colId xmlns:a16="http://schemas.microsoft.com/office/drawing/2014/main" val="3157557481"/>
                    </a:ext>
                  </a:extLst>
                </a:gridCol>
                <a:gridCol w="4847410">
                  <a:extLst>
                    <a:ext uri="{9D8B030D-6E8A-4147-A177-3AD203B41FA5}">
                      <a16:colId xmlns:a16="http://schemas.microsoft.com/office/drawing/2014/main" val="3217940299"/>
                    </a:ext>
                  </a:extLst>
                </a:gridCol>
              </a:tblGrid>
              <a:tr h="363810">
                <a:tc>
                  <a:txBody>
                    <a:bodyPr/>
                    <a:lstStyle/>
                    <a:p>
                      <a:pPr algn="ctr" fontAlgn="t"/>
                      <a:r>
                        <a:rPr lang="en-US" sz="1200" b="1" kern="1200" dirty="0">
                          <a:solidFill>
                            <a:schemeClr val="lt1"/>
                          </a:solidFill>
                          <a:latin typeface="+mn-lt"/>
                          <a:ea typeface="+mn-ea"/>
                          <a:cs typeface="+mn-cs"/>
                        </a:rPr>
                        <a:t>Category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dirty="0"/>
                        <a:t>Description</a:t>
                      </a:r>
                      <a:endParaRPr lang="en-US" sz="12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200" b="1" kern="1200" dirty="0">
                          <a:solidFill>
                            <a:schemeClr val="lt1"/>
                          </a:solidFill>
                          <a:latin typeface="+mn-lt"/>
                          <a:ea typeface="+mn-ea"/>
                          <a:cs typeface="+mn-cs"/>
                        </a:rPr>
                        <a:t>SLA Option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430158">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Cluster Level Components</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AKS Nodes and Node Pools (VMSS)</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The Container Insight’s Cluster view gives you a quick view of the performance of the nodes in the cluster including their CPU and memory utilization. Use the Nodes view to view the health of each node in addition to the health and performance of the pods running on each.</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430158">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Managed AKS Component</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AKS Control Plane components – API Servers, cloud Controllers, </a:t>
                      </a:r>
                      <a:r>
                        <a:rPr lang="en-US" sz="1600" kern="1200" dirty="0" err="1">
                          <a:solidFill>
                            <a:schemeClr val="tx1"/>
                          </a:solidFill>
                          <a:latin typeface="Calibri" panose="020F0502020204030204" pitchFamily="34" charset="0"/>
                          <a:ea typeface="+mn-ea"/>
                          <a:cs typeface="Times New Roman" panose="02020603050405020304" pitchFamily="18" charset="0"/>
                        </a:rPr>
                        <a:t>Kubelet</a:t>
                      </a:r>
                      <a:endParaRPr lang="en-US" sz="1600" kern="1200" dirty="0">
                        <a:solidFill>
                          <a:schemeClr val="tx1"/>
                        </a:solidFill>
                        <a:latin typeface="Calibri" panose="020F0502020204030204" pitchFamily="34" charset="0"/>
                        <a:ea typeface="+mn-ea"/>
                        <a:cs typeface="Times New Roman" panose="02020603050405020304" pitchFamily="18" charset="0"/>
                      </a:endParaRP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Azure Monitor and container insights don't yet provide full monitoring for the API server. We can use metrics explorer to view the Inflight Requests counter, but you should refer to metrics in Prometheus for a complete view of API Server performance. </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6678521"/>
                  </a:ext>
                </a:extLst>
              </a:tr>
              <a:tr h="430158">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Kubernetes objects and workload</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Kubernetes objects – Deployments, Pods, Containers, </a:t>
                      </a:r>
                      <a:r>
                        <a:rPr lang="en-US" sz="1600" kern="1200" dirty="0" err="1">
                          <a:solidFill>
                            <a:schemeClr val="tx1"/>
                          </a:solidFill>
                          <a:latin typeface="Calibri" panose="020F0502020204030204" pitchFamily="34" charset="0"/>
                          <a:ea typeface="+mn-ea"/>
                          <a:cs typeface="Times New Roman" panose="02020603050405020304" pitchFamily="18" charset="0"/>
                        </a:rPr>
                        <a:t>Replicaset</a:t>
                      </a:r>
                      <a:r>
                        <a:rPr lang="en-US" sz="1600" kern="1200" dirty="0">
                          <a:solidFill>
                            <a:schemeClr val="tx1"/>
                          </a:solidFill>
                          <a:latin typeface="Calibri" panose="020F0502020204030204" pitchFamily="34" charset="0"/>
                          <a:ea typeface="+mn-ea"/>
                          <a:cs typeface="Times New Roman" panose="02020603050405020304" pitchFamily="18" charset="0"/>
                        </a:rPr>
                        <a:t> and etc.</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Use existing views and reports in Container Insights to monitor containers and pods. </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430158">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Applications</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Application workload</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Application Insights provides complete monitoring of applications running on AKS.</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1110225"/>
                  </a:ext>
                </a:extLst>
              </a:tr>
              <a:tr h="430158">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External to AKS</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External resource but not part of AKS but work along with AKS – AAG, etc.</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600" kern="1200" dirty="0">
                          <a:solidFill>
                            <a:schemeClr val="tx1"/>
                          </a:solidFill>
                          <a:latin typeface="Calibri" panose="020F0502020204030204" pitchFamily="34" charset="0"/>
                          <a:ea typeface="+mn-ea"/>
                          <a:cs typeface="Times New Roman" panose="02020603050405020304" pitchFamily="18" charset="0"/>
                        </a:rPr>
                        <a:t>Monitor external components such as Service Mesh, Ingress, Egress with Prometheus and Grafana or other proprietary tools. </a:t>
                      </a:r>
                    </a:p>
                  </a:txBody>
                  <a:tcPr marL="6350" marR="6350" marT="635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1114507"/>
                  </a:ext>
                </a:extLst>
              </a:tr>
            </a:tbl>
          </a:graphicData>
        </a:graphic>
      </p:graphicFrame>
    </p:spTree>
    <p:extLst>
      <p:ext uri="{BB962C8B-B14F-4D97-AF65-F5344CB8AC3E}">
        <p14:creationId xmlns:p14="http://schemas.microsoft.com/office/powerpoint/2010/main" val="25116857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Monitoring Design Decision</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67</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F006278-9090-4DE3-A64C-4FCB010D4764}"/>
              </a:ext>
            </a:extLst>
          </p:cNvPr>
          <p:cNvSpPr/>
          <p:nvPr/>
        </p:nvSpPr>
        <p:spPr>
          <a:xfrm>
            <a:off x="456691" y="786968"/>
            <a:ext cx="10373054" cy="13085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r>
              <a:rPr lang="en-US" sz="1600" dirty="0">
                <a:solidFill>
                  <a:schemeClr val="tx1"/>
                </a:solidFill>
              </a:rPr>
              <a:t> </a:t>
            </a:r>
          </a:p>
          <a:p>
            <a:endParaRPr lang="en-US" sz="1600" dirty="0">
              <a:solidFill>
                <a:srgbClr val="323130"/>
              </a:solidFill>
              <a:latin typeface="az_ea_font"/>
            </a:endParaRPr>
          </a:p>
          <a:p>
            <a:r>
              <a:rPr lang="en-US" sz="1600" dirty="0">
                <a:solidFill>
                  <a:srgbClr val="323130"/>
                </a:solidFill>
                <a:latin typeface="az_ea_font"/>
              </a:rPr>
              <a:t>Container Insight covers most of the monitoring area.  So, we consider enabling Container Insight in the Cluster.  This will take care of monitoring the nodes and the AKS objects like Containers, Pods, Deployments and etc.</a:t>
            </a:r>
          </a:p>
        </p:txBody>
      </p:sp>
      <p:sp>
        <p:nvSpPr>
          <p:cNvPr id="10" name="Rectangle 9">
            <a:extLst>
              <a:ext uri="{FF2B5EF4-FFF2-40B4-BE49-F238E27FC236}">
                <a16:creationId xmlns:a16="http://schemas.microsoft.com/office/drawing/2014/main" id="{DA9FA408-593B-4E92-A715-1EC3CA225678}"/>
              </a:ext>
            </a:extLst>
          </p:cNvPr>
          <p:cNvSpPr/>
          <p:nvPr/>
        </p:nvSpPr>
        <p:spPr>
          <a:xfrm>
            <a:off x="456691" y="2482419"/>
            <a:ext cx="10373054" cy="1041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r>
              <a:rPr lang="en-US" sz="1600" dirty="0">
                <a:solidFill>
                  <a:schemeClr val="tx1"/>
                </a:solidFill>
              </a:rPr>
              <a:t> </a:t>
            </a:r>
          </a:p>
          <a:p>
            <a:endParaRPr lang="en-US" sz="1600" dirty="0">
              <a:solidFill>
                <a:srgbClr val="323130"/>
              </a:solidFill>
              <a:latin typeface="az_ea_font"/>
            </a:endParaRPr>
          </a:p>
          <a:p>
            <a:r>
              <a:rPr lang="en-US" sz="1600" dirty="0">
                <a:solidFill>
                  <a:srgbClr val="323130"/>
                </a:solidFill>
                <a:latin typeface="az_ea_font"/>
              </a:rPr>
              <a:t>Application monitoring will be handled using Application insight but the respective application team</a:t>
            </a:r>
          </a:p>
        </p:txBody>
      </p:sp>
      <p:sp>
        <p:nvSpPr>
          <p:cNvPr id="11" name="Rectangle 10">
            <a:extLst>
              <a:ext uri="{FF2B5EF4-FFF2-40B4-BE49-F238E27FC236}">
                <a16:creationId xmlns:a16="http://schemas.microsoft.com/office/drawing/2014/main" id="{C0C0919C-F0C2-4B77-BB88-38BA25394EE5}"/>
              </a:ext>
            </a:extLst>
          </p:cNvPr>
          <p:cNvSpPr/>
          <p:nvPr/>
        </p:nvSpPr>
        <p:spPr>
          <a:xfrm>
            <a:off x="456691" y="3987121"/>
            <a:ext cx="10373054" cy="18931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b="1" u="sng" dirty="0">
                <a:solidFill>
                  <a:schemeClr val="tx1"/>
                </a:solidFill>
              </a:rPr>
              <a:t>Design Decision</a:t>
            </a:r>
            <a:r>
              <a:rPr lang="en-US" sz="1600" dirty="0">
                <a:solidFill>
                  <a:schemeClr val="tx1"/>
                </a:solidFill>
              </a:rPr>
              <a:t> </a:t>
            </a:r>
          </a:p>
          <a:p>
            <a:endParaRPr lang="en-US" sz="1600" dirty="0">
              <a:solidFill>
                <a:srgbClr val="323130"/>
              </a:solidFill>
              <a:latin typeface="az_ea_font"/>
            </a:endParaRPr>
          </a:p>
          <a:p>
            <a:r>
              <a:rPr lang="en-US" sz="1600" dirty="0">
                <a:solidFill>
                  <a:srgbClr val="323130"/>
                </a:solidFill>
                <a:latin typeface="az_ea_font"/>
              </a:rPr>
              <a:t>Dependent Azure components like ingress, egress and etc. are covered in the existing Green Field Foundation Setup.</a:t>
            </a:r>
          </a:p>
          <a:p>
            <a:endParaRPr lang="en-US" sz="1600" dirty="0">
              <a:solidFill>
                <a:srgbClr val="323130"/>
              </a:solidFill>
              <a:latin typeface="az_ea_font"/>
            </a:endParaRPr>
          </a:p>
          <a:p>
            <a:r>
              <a:rPr lang="en-US" sz="1600" dirty="0">
                <a:solidFill>
                  <a:srgbClr val="323130"/>
                </a:solidFill>
                <a:latin typeface="az_ea_font"/>
              </a:rPr>
              <a:t>Below are cover during the strategic design</a:t>
            </a:r>
          </a:p>
          <a:p>
            <a:pPr marL="742950" lvl="1" indent="-285750">
              <a:buFont typeface="Arial" panose="020B0604020202020204" pitchFamily="34" charset="0"/>
              <a:buChar char="•"/>
            </a:pPr>
            <a:r>
              <a:rPr lang="en-US" sz="1600" dirty="0">
                <a:solidFill>
                  <a:srgbClr val="323130"/>
                </a:solidFill>
                <a:latin typeface="az_ea_font"/>
              </a:rPr>
              <a:t>New PaaS service which integrate with AKS.</a:t>
            </a:r>
          </a:p>
          <a:p>
            <a:pPr marL="742950" lvl="1" indent="-285750">
              <a:buFont typeface="Arial" panose="020B0604020202020204" pitchFamily="34" charset="0"/>
              <a:buChar char="•"/>
            </a:pPr>
            <a:r>
              <a:rPr lang="en-US" sz="1600" dirty="0">
                <a:solidFill>
                  <a:srgbClr val="323130"/>
                </a:solidFill>
                <a:latin typeface="az_ea_font"/>
              </a:rPr>
              <a:t>Any third-party component integration we need to really on its native Monitoring</a:t>
            </a:r>
          </a:p>
          <a:p>
            <a:r>
              <a:rPr lang="en-US" sz="1600" dirty="0">
                <a:solidFill>
                  <a:srgbClr val="323130"/>
                </a:solidFill>
                <a:latin typeface="az_ea_font"/>
              </a:rPr>
              <a:t> </a:t>
            </a:r>
          </a:p>
        </p:txBody>
      </p:sp>
    </p:spTree>
    <p:extLst>
      <p:ext uri="{BB962C8B-B14F-4D97-AF65-F5344CB8AC3E}">
        <p14:creationId xmlns:p14="http://schemas.microsoft.com/office/powerpoint/2010/main" val="1784527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Monitoring Alert</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68</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EF8F4B9A-D4A6-47C1-BA5E-4142EAF04FC4}"/>
              </a:ext>
            </a:extLst>
          </p:cNvPr>
          <p:cNvGraphicFramePr>
            <a:graphicFrameLocks/>
          </p:cNvGraphicFramePr>
          <p:nvPr/>
        </p:nvGraphicFramePr>
        <p:xfrm>
          <a:off x="261937" y="2857107"/>
          <a:ext cx="11668126" cy="3304665"/>
        </p:xfrm>
        <a:graphic>
          <a:graphicData uri="http://schemas.openxmlformats.org/drawingml/2006/table">
            <a:tbl>
              <a:tblPr firstRow="1" bandRow="1">
                <a:tableStyleId>{FABFCF23-3B69-468F-B69F-88F6DE6A72F2}</a:tableStyleId>
              </a:tblPr>
              <a:tblGrid>
                <a:gridCol w="3693785">
                  <a:extLst>
                    <a:ext uri="{9D8B030D-6E8A-4147-A177-3AD203B41FA5}">
                      <a16:colId xmlns:a16="http://schemas.microsoft.com/office/drawing/2014/main" val="3157557481"/>
                    </a:ext>
                  </a:extLst>
                </a:gridCol>
                <a:gridCol w="849640">
                  <a:extLst>
                    <a:ext uri="{9D8B030D-6E8A-4147-A177-3AD203B41FA5}">
                      <a16:colId xmlns:a16="http://schemas.microsoft.com/office/drawing/2014/main" val="2630369173"/>
                    </a:ext>
                  </a:extLst>
                </a:gridCol>
                <a:gridCol w="4886325">
                  <a:extLst>
                    <a:ext uri="{9D8B030D-6E8A-4147-A177-3AD203B41FA5}">
                      <a16:colId xmlns:a16="http://schemas.microsoft.com/office/drawing/2014/main" val="4246903872"/>
                    </a:ext>
                  </a:extLst>
                </a:gridCol>
                <a:gridCol w="1228725">
                  <a:extLst>
                    <a:ext uri="{9D8B030D-6E8A-4147-A177-3AD203B41FA5}">
                      <a16:colId xmlns:a16="http://schemas.microsoft.com/office/drawing/2014/main" val="706734835"/>
                    </a:ext>
                  </a:extLst>
                </a:gridCol>
                <a:gridCol w="1009651">
                  <a:extLst>
                    <a:ext uri="{9D8B030D-6E8A-4147-A177-3AD203B41FA5}">
                      <a16:colId xmlns:a16="http://schemas.microsoft.com/office/drawing/2014/main" val="210988574"/>
                    </a:ext>
                  </a:extLst>
                </a:gridCol>
              </a:tblGrid>
              <a:tr h="256665">
                <a:tc>
                  <a:txBody>
                    <a:bodyPr/>
                    <a:lstStyle/>
                    <a:p>
                      <a:pPr algn="ctr" fontAlgn="t"/>
                      <a:r>
                        <a:rPr lang="en-US" sz="1200" dirty="0"/>
                        <a:t>Azure Alert Name</a:t>
                      </a:r>
                      <a:endParaRPr lang="en-US" sz="12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t" latinLnBrk="0" hangingPunct="1"/>
                      <a:r>
                        <a:rPr lang="en-US" sz="1200" b="1" kern="1200" dirty="0">
                          <a:solidFill>
                            <a:schemeClr val="lt1"/>
                          </a:solidFill>
                          <a:latin typeface="+mn-lt"/>
                          <a:ea typeface="+mn-ea"/>
                          <a:cs typeface="+mn-cs"/>
                        </a:rPr>
                        <a:t>Target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t" latinLnBrk="0" hangingPunct="1"/>
                      <a:r>
                        <a:rPr lang="en-US" sz="1200" b="1" kern="1200" dirty="0">
                          <a:solidFill>
                            <a:schemeClr val="lt1"/>
                          </a:solidFill>
                          <a:latin typeface="+mn-lt"/>
                          <a:ea typeface="+mn-ea"/>
                          <a:cs typeface="+mn-cs"/>
                        </a:rPr>
                        <a:t>Description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t" latinLnBrk="0" hangingPunct="1"/>
                      <a:r>
                        <a:rPr lang="en-US" sz="1200" b="1" kern="1200" dirty="0">
                          <a:solidFill>
                            <a:schemeClr val="lt1"/>
                          </a:solidFill>
                          <a:latin typeface="+mn-lt"/>
                          <a:ea typeface="+mn-ea"/>
                          <a:cs typeface="+mn-cs"/>
                        </a:rPr>
                        <a:t>Azure Severity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pt-BR" sz="1200" dirty="0"/>
                        <a:t>Threshold</a:t>
                      </a:r>
                      <a:endParaRPr lang="en-US" sz="12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02020">
                <a:tc>
                  <a:txBody>
                    <a:bodyPr/>
                    <a:lstStyle/>
                    <a:p>
                      <a:r>
                        <a:rPr lang="en-US" sz="1400" dirty="0"/>
                        <a:t>Average container CPU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Calculates average CPU used per container.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panose="020B0604020202020204" pitchFamily="34" charset="0"/>
                        <a:buNone/>
                      </a:pPr>
                      <a:r>
                        <a:rPr lang="en-IN" sz="1400" dirty="0">
                          <a:solidFill>
                            <a:srgbClr val="424040"/>
                          </a:solidFill>
                          <a:effectLst/>
                        </a:rPr>
                        <a:t>&gt;95%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202020">
                <a:tc>
                  <a:txBody>
                    <a:bodyPr/>
                    <a:lstStyle/>
                    <a:p>
                      <a:r>
                        <a:rPr lang="en-US" sz="1400" dirty="0"/>
                        <a:t>Average CPU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Calculates average CPU used per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&gt;80%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68511"/>
                  </a:ext>
                </a:extLst>
              </a:tr>
              <a:tr h="202020">
                <a:tc>
                  <a:txBody>
                    <a:bodyPr/>
                    <a:lstStyle/>
                    <a:p>
                      <a:r>
                        <a:rPr lang="en-US" sz="1400" dirty="0"/>
                        <a:t>Average container working set memory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dirty="0">
                          <a:solidFill>
                            <a:schemeClr val="dk1"/>
                          </a:solidFill>
                          <a:latin typeface="+mn-lt"/>
                          <a:ea typeface="+mn-ea"/>
                          <a:cs typeface="+mn-cs"/>
                        </a:rPr>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kern="1200" dirty="0">
                          <a:solidFill>
                            <a:schemeClr val="dk1"/>
                          </a:solidFill>
                          <a:latin typeface="+mn-lt"/>
                          <a:ea typeface="+mn-ea"/>
                          <a:cs typeface="+mn-cs"/>
                        </a:rPr>
                        <a:t>Calculates average working set memory used per container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t">
                        <a:buFont typeface="Arial" panose="020B0604020202020204" pitchFamily="34" charset="0"/>
                        <a:buNone/>
                      </a:pPr>
                      <a:r>
                        <a:rPr lang="en-IN" sz="1400" dirty="0">
                          <a:solidFill>
                            <a:srgbClr val="424040"/>
                          </a:solidFill>
                          <a:effectLst/>
                        </a:rPr>
                        <a:t>&gt;95%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202020">
                <a:tc>
                  <a:txBody>
                    <a:bodyPr/>
                    <a:lstStyle/>
                    <a:p>
                      <a:r>
                        <a:rPr lang="en-US" sz="1400" dirty="0"/>
                        <a:t>Average Working set memory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Calculates average Working set memory for a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&gt;80%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0039992"/>
                  </a:ext>
                </a:extLst>
              </a:tr>
              <a:tr h="202020">
                <a:tc>
                  <a:txBody>
                    <a:bodyPr/>
                    <a:lstStyle/>
                    <a:p>
                      <a:r>
                        <a:rPr lang="en-US" sz="1400" dirty="0"/>
                        <a:t>Average Disk Usage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Calculates average disk usage for a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&gt;80%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3233347"/>
                  </a:ext>
                </a:extLst>
              </a:tr>
              <a:tr h="202020">
                <a:tc>
                  <a:txBody>
                    <a:bodyPr/>
                    <a:lstStyle/>
                    <a:p>
                      <a:r>
                        <a:rPr lang="en-US" sz="1400" dirty="0"/>
                        <a:t>Average Persistent Volume Usage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Calculates average </a:t>
                      </a:r>
                      <a:r>
                        <a:rPr lang="fr-FR" sz="1400" dirty="0"/>
                        <a:t>PV usage per </a:t>
                      </a:r>
                      <a:r>
                        <a:rPr lang="fr-FR" sz="1400" dirty="0" err="1"/>
                        <a:t>pod</a:t>
                      </a:r>
                      <a:r>
                        <a:rPr lang="fr-FR" sz="1400" dirty="0"/>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&gt;80%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148274"/>
                  </a:ext>
                </a:extLst>
              </a:tr>
              <a:tr h="202020">
                <a:tc>
                  <a:txBody>
                    <a:bodyPr/>
                    <a:lstStyle/>
                    <a:p>
                      <a:r>
                        <a:rPr lang="en-US" sz="1400" dirty="0"/>
                        <a:t>Restarting container count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Calculates number of restarting containers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&gt;0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358053"/>
                  </a:ext>
                </a:extLst>
              </a:tr>
              <a:tr h="202020">
                <a:tc>
                  <a:txBody>
                    <a:bodyPr/>
                    <a:lstStyle/>
                    <a:p>
                      <a:r>
                        <a:rPr lang="en-US" sz="1400" dirty="0"/>
                        <a:t>Failed Pod 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Pod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Calculates if any pod in failed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&gt;0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3429865"/>
                  </a:ext>
                </a:extLst>
              </a:tr>
              <a:tr h="202020">
                <a:tc>
                  <a:txBody>
                    <a:bodyPr/>
                    <a:lstStyle/>
                    <a:p>
                      <a:r>
                        <a:rPr lang="en-US" sz="1400" dirty="0"/>
                        <a:t>Node </a:t>
                      </a:r>
                      <a:r>
                        <a:rPr lang="en-US" sz="1400" dirty="0" err="1"/>
                        <a:t>NotReady</a:t>
                      </a:r>
                      <a:r>
                        <a:rPr lang="en-US" sz="1400" dirty="0"/>
                        <a:t> status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Calculates if any node is in </a:t>
                      </a:r>
                      <a:r>
                        <a:rPr lang="en-US" sz="1400" dirty="0" err="1"/>
                        <a:t>NotReady</a:t>
                      </a:r>
                      <a:r>
                        <a:rPr lang="en-US" sz="1400" dirty="0"/>
                        <a:t>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&gt;0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3902334"/>
                  </a:ext>
                </a:extLst>
              </a:tr>
              <a:tr h="202020">
                <a:tc>
                  <a:txBody>
                    <a:bodyPr/>
                    <a:lstStyle/>
                    <a:p>
                      <a:r>
                        <a:rPr lang="en-US" sz="1400" dirty="0"/>
                        <a:t>Pods ready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Calculates the average ready state of pods.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&lt;80%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0688282"/>
                  </a:ext>
                </a:extLst>
              </a:tr>
            </a:tbl>
          </a:graphicData>
        </a:graphic>
      </p:graphicFrame>
      <p:sp>
        <p:nvSpPr>
          <p:cNvPr id="7" name="TextBox 6">
            <a:extLst>
              <a:ext uri="{FF2B5EF4-FFF2-40B4-BE49-F238E27FC236}">
                <a16:creationId xmlns:a16="http://schemas.microsoft.com/office/drawing/2014/main" id="{69F5D22F-5DDE-4F74-A1E7-732710B0B733}"/>
              </a:ext>
            </a:extLst>
          </p:cNvPr>
          <p:cNvSpPr txBox="1"/>
          <p:nvPr/>
        </p:nvSpPr>
        <p:spPr>
          <a:xfrm>
            <a:off x="361950" y="699877"/>
            <a:ext cx="11306175" cy="1815882"/>
          </a:xfrm>
          <a:prstGeom prst="rect">
            <a:avLst/>
          </a:prstGeom>
          <a:noFill/>
        </p:spPr>
        <p:txBody>
          <a:bodyPr wrap="square">
            <a:spAutoFit/>
          </a:bodyPr>
          <a:lstStyle/>
          <a:p>
            <a:r>
              <a:rPr lang="en-US" sz="1600" dirty="0">
                <a:latin typeface="Calibri" panose="020F0502020204030204" pitchFamily="34" charset="0"/>
                <a:cs typeface="Times New Roman" panose="02020603050405020304" pitchFamily="18" charset="0"/>
              </a:rPr>
              <a:t>Alert on system resource triggers when they are experiencing peak demand and running near capacity, with Container insights you would create a log alert based on performance data stored in Azure Monitor Logs. Container insights now includes pre-configured metric alert rules for your AKS and Azure Arc-enabled Kubernetes cluster, which is in public preview.</a:t>
            </a:r>
          </a:p>
          <a:p>
            <a:endParaRPr lang="en-US" sz="1600" dirty="0">
              <a:latin typeface="Calibri" panose="020F0502020204030204" pitchFamily="34" charset="0"/>
              <a:cs typeface="Times New Roman" panose="02020603050405020304" pitchFamily="18" charset="0"/>
            </a:endParaRPr>
          </a:p>
          <a:p>
            <a:r>
              <a:rPr lang="en-US" sz="1600" dirty="0">
                <a:latin typeface="Calibri" panose="020F0502020204030204" pitchFamily="34" charset="0"/>
                <a:cs typeface="Times New Roman" panose="02020603050405020304" pitchFamily="18" charset="0"/>
              </a:rPr>
              <a:t>We cannot use the metrics alert as per the SLA design.   We need to push all the alert to Log Analytics and then we need to trigger alerts as per SLA Standard.   Container Insight also pushing all the metrics to Log Analytics.  We need to work on writing Kusto Query (KQL) for implementing below alerts.</a:t>
            </a:r>
          </a:p>
        </p:txBody>
      </p:sp>
    </p:spTree>
    <p:extLst>
      <p:ext uri="{BB962C8B-B14F-4D97-AF65-F5344CB8AC3E}">
        <p14:creationId xmlns:p14="http://schemas.microsoft.com/office/powerpoint/2010/main" val="2916581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69</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Security</a:t>
            </a:r>
          </a:p>
        </p:txBody>
      </p:sp>
    </p:spTree>
    <p:extLst>
      <p:ext uri="{BB962C8B-B14F-4D97-AF65-F5344CB8AC3E}">
        <p14:creationId xmlns:p14="http://schemas.microsoft.com/office/powerpoint/2010/main" val="1710158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ED8C5F-7CA1-4B2D-AAFA-C40A227A79F0}"/>
              </a:ext>
            </a:extLst>
          </p:cNvPr>
          <p:cNvSpPr>
            <a:spLocks noGrp="1"/>
          </p:cNvSpPr>
          <p:nvPr>
            <p:ph type="ftr" sz="quarter" idx="3"/>
          </p:nvPr>
        </p:nvSpPr>
        <p:spPr>
          <a:xfrm>
            <a:off x="1032891" y="6228798"/>
            <a:ext cx="1198179" cy="203703"/>
          </a:xfrm>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1CB3929C-381B-4724-AD74-AEC78B8AA418}"/>
              </a:ext>
            </a:extLst>
          </p:cNvPr>
          <p:cNvSpPr>
            <a:spLocks noGrp="1"/>
          </p:cNvSpPr>
          <p:nvPr>
            <p:ph type="sldNum" sz="quarter" idx="4"/>
          </p:nvPr>
        </p:nvSpPr>
        <p:spPr>
          <a:xfrm>
            <a:off x="447674" y="6229101"/>
            <a:ext cx="352097" cy="204057"/>
          </a:xfrm>
        </p:spPr>
        <p:txBody>
          <a:bodyPr/>
          <a:lstStyle/>
          <a:p>
            <a:fld id="{C53E075B-3175-45CF-B3C7-FEDF3F5961E3}" type="slidenum">
              <a:rPr lang="en-US" smtClean="0"/>
              <a:pPr/>
              <a:t>7</a:t>
            </a:fld>
            <a:endParaRPr lang="en-US" dirty="0"/>
          </a:p>
        </p:txBody>
      </p:sp>
      <p:cxnSp>
        <p:nvCxnSpPr>
          <p:cNvPr id="69" name="Straight Connector 68">
            <a:extLst>
              <a:ext uri="{FF2B5EF4-FFF2-40B4-BE49-F238E27FC236}">
                <a16:creationId xmlns:a16="http://schemas.microsoft.com/office/drawing/2014/main" id="{35F2A9F8-DF85-46EA-B038-BDCADFAE2953}"/>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6887ED07-ACD0-4F7A-B96C-2D9BEE1DB475}"/>
              </a:ext>
            </a:extLst>
          </p:cNvPr>
          <p:cNvSpPr>
            <a:spLocks noGrp="1"/>
          </p:cNvSpPr>
          <p:nvPr>
            <p:ph type="title"/>
          </p:nvPr>
        </p:nvSpPr>
        <p:spPr>
          <a:xfrm>
            <a:off x="456691" y="74713"/>
            <a:ext cx="10808209" cy="307777"/>
          </a:xfrm>
        </p:spPr>
        <p:txBody>
          <a:bodyPr/>
          <a:lstStyle/>
          <a:p>
            <a:r>
              <a:rPr lang="en-US" dirty="0"/>
              <a:t>AKS Standard cluster</a:t>
            </a:r>
          </a:p>
        </p:txBody>
      </p:sp>
      <p:sp>
        <p:nvSpPr>
          <p:cNvPr id="3" name="Rectangle 2">
            <a:extLst>
              <a:ext uri="{FF2B5EF4-FFF2-40B4-BE49-F238E27FC236}">
                <a16:creationId xmlns:a16="http://schemas.microsoft.com/office/drawing/2014/main" id="{2EAE5AB5-495E-4CFA-8488-E6E9F8625774}"/>
              </a:ext>
            </a:extLst>
          </p:cNvPr>
          <p:cNvSpPr/>
          <p:nvPr/>
        </p:nvSpPr>
        <p:spPr>
          <a:xfrm>
            <a:off x="456691" y="774185"/>
            <a:ext cx="11020425" cy="5454613"/>
          </a:xfrm>
          <a:prstGeom prst="rect">
            <a:avLst/>
          </a:prstGeom>
          <a:solidFill>
            <a:schemeClr val="bg1"/>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EBB53CA-4623-4955-88CC-F3BDF0F0C73E}"/>
              </a:ext>
            </a:extLst>
          </p:cNvPr>
          <p:cNvSpPr/>
          <p:nvPr/>
        </p:nvSpPr>
        <p:spPr>
          <a:xfrm>
            <a:off x="790754" y="940226"/>
            <a:ext cx="4650256" cy="3324022"/>
          </a:xfrm>
          <a:prstGeom prst="rect">
            <a:avLst/>
          </a:prstGeom>
          <a:solidFill>
            <a:schemeClr val="accent4">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80" name="Rectangle 79">
            <a:extLst>
              <a:ext uri="{FF2B5EF4-FFF2-40B4-BE49-F238E27FC236}">
                <a16:creationId xmlns:a16="http://schemas.microsoft.com/office/drawing/2014/main" id="{80B0D234-C26A-4A4B-B16B-FEBFC3EDA73C}"/>
              </a:ext>
            </a:extLst>
          </p:cNvPr>
          <p:cNvSpPr/>
          <p:nvPr/>
        </p:nvSpPr>
        <p:spPr>
          <a:xfrm>
            <a:off x="6025666" y="940225"/>
            <a:ext cx="4394998" cy="3324023"/>
          </a:xfrm>
          <a:prstGeom prst="rect">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75197468-889C-4785-A53C-9CC83A1575DF}"/>
              </a:ext>
            </a:extLst>
          </p:cNvPr>
          <p:cNvSpPr/>
          <p:nvPr/>
        </p:nvSpPr>
        <p:spPr>
          <a:xfrm>
            <a:off x="7408522" y="1144226"/>
            <a:ext cx="2554941" cy="78889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6DE50E3A-ACAE-474B-BD9A-3876C122D0F1}"/>
              </a:ext>
            </a:extLst>
          </p:cNvPr>
          <p:cNvSpPr/>
          <p:nvPr/>
        </p:nvSpPr>
        <p:spPr>
          <a:xfrm>
            <a:off x="7408521" y="2137120"/>
            <a:ext cx="2554941" cy="78889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AD110B49-C375-4C8E-9843-158F9DCC3FC4}"/>
              </a:ext>
            </a:extLst>
          </p:cNvPr>
          <p:cNvSpPr/>
          <p:nvPr/>
        </p:nvSpPr>
        <p:spPr>
          <a:xfrm>
            <a:off x="7408521" y="3130014"/>
            <a:ext cx="2554941" cy="78889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BE2E7C48-771A-4875-A677-4EE8A17A0AA5}"/>
              </a:ext>
            </a:extLst>
          </p:cNvPr>
          <p:cNvSpPr/>
          <p:nvPr/>
        </p:nvSpPr>
        <p:spPr>
          <a:xfrm>
            <a:off x="958657" y="1621338"/>
            <a:ext cx="2762029" cy="192573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7E4C874A-D34D-40FA-838C-308CB5275584}"/>
              </a:ext>
            </a:extLst>
          </p:cNvPr>
          <p:cNvSpPr txBox="1"/>
          <p:nvPr/>
        </p:nvSpPr>
        <p:spPr>
          <a:xfrm>
            <a:off x="8631391" y="1186154"/>
            <a:ext cx="1139572" cy="163498"/>
          </a:xfrm>
          <a:prstGeom prst="rect">
            <a:avLst/>
          </a:prstGeom>
          <a:noFill/>
        </p:spPr>
        <p:txBody>
          <a:bodyPr wrap="square" lIns="0" tIns="0" rIns="0" bIns="0" rtlCol="0">
            <a:noAutofit/>
          </a:bodyPr>
          <a:lstStyle/>
          <a:p>
            <a:pPr algn="l"/>
            <a:r>
              <a:rPr lang="en-IN" sz="12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Worker Node 1</a:t>
            </a:r>
          </a:p>
        </p:txBody>
      </p:sp>
      <p:sp>
        <p:nvSpPr>
          <p:cNvPr id="84" name="TextBox 83">
            <a:extLst>
              <a:ext uri="{FF2B5EF4-FFF2-40B4-BE49-F238E27FC236}">
                <a16:creationId xmlns:a16="http://schemas.microsoft.com/office/drawing/2014/main" id="{34437E4C-0265-455E-8F2C-EB46464EEEC4}"/>
              </a:ext>
            </a:extLst>
          </p:cNvPr>
          <p:cNvSpPr txBox="1"/>
          <p:nvPr/>
        </p:nvSpPr>
        <p:spPr>
          <a:xfrm>
            <a:off x="8631391" y="2238790"/>
            <a:ext cx="1139572" cy="163498"/>
          </a:xfrm>
          <a:prstGeom prst="rect">
            <a:avLst/>
          </a:prstGeom>
          <a:noFill/>
        </p:spPr>
        <p:txBody>
          <a:bodyPr wrap="square" lIns="0" tIns="0" rIns="0" bIns="0" rtlCol="0">
            <a:noAutofit/>
          </a:bodyPr>
          <a:lstStyle/>
          <a:p>
            <a:pPr algn="l"/>
            <a:r>
              <a:rPr lang="en-IN" sz="12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Worker Node 2</a:t>
            </a:r>
          </a:p>
        </p:txBody>
      </p:sp>
      <p:sp>
        <p:nvSpPr>
          <p:cNvPr id="85" name="TextBox 84">
            <a:extLst>
              <a:ext uri="{FF2B5EF4-FFF2-40B4-BE49-F238E27FC236}">
                <a16:creationId xmlns:a16="http://schemas.microsoft.com/office/drawing/2014/main" id="{D15D7CA7-8C45-455D-A09B-CA894F337741}"/>
              </a:ext>
            </a:extLst>
          </p:cNvPr>
          <p:cNvSpPr txBox="1"/>
          <p:nvPr/>
        </p:nvSpPr>
        <p:spPr>
          <a:xfrm>
            <a:off x="8631391" y="3192158"/>
            <a:ext cx="1139572" cy="163498"/>
          </a:xfrm>
          <a:prstGeom prst="rect">
            <a:avLst/>
          </a:prstGeom>
          <a:noFill/>
        </p:spPr>
        <p:txBody>
          <a:bodyPr wrap="square" lIns="0" tIns="0" rIns="0" bIns="0" rtlCol="0">
            <a:noAutofit/>
          </a:bodyPr>
          <a:lstStyle/>
          <a:p>
            <a:pPr algn="l"/>
            <a:r>
              <a:rPr lang="en-IN" sz="12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Worker Node 3</a:t>
            </a:r>
          </a:p>
        </p:txBody>
      </p:sp>
      <p:sp>
        <p:nvSpPr>
          <p:cNvPr id="86" name="TextBox 85">
            <a:extLst>
              <a:ext uri="{FF2B5EF4-FFF2-40B4-BE49-F238E27FC236}">
                <a16:creationId xmlns:a16="http://schemas.microsoft.com/office/drawing/2014/main" id="{31EE9975-2631-4F26-9968-2CFDFF606B6E}"/>
              </a:ext>
            </a:extLst>
          </p:cNvPr>
          <p:cNvSpPr txBox="1"/>
          <p:nvPr/>
        </p:nvSpPr>
        <p:spPr>
          <a:xfrm>
            <a:off x="998954" y="2432927"/>
            <a:ext cx="1177912" cy="169689"/>
          </a:xfrm>
          <a:prstGeom prst="rect">
            <a:avLst/>
          </a:prstGeom>
          <a:noFill/>
        </p:spPr>
        <p:txBody>
          <a:bodyPr wrap="square" lIns="0" tIns="0" rIns="0" bIns="0" rtlCol="0">
            <a:noAutofit/>
          </a:bodyPr>
          <a:lstStyle/>
          <a:p>
            <a:pPr algn="l"/>
            <a:r>
              <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Control Plane</a:t>
            </a:r>
          </a:p>
        </p:txBody>
      </p:sp>
      <p:sp>
        <p:nvSpPr>
          <p:cNvPr id="23" name="Rectangle: Rounded Corners 22">
            <a:extLst>
              <a:ext uri="{FF2B5EF4-FFF2-40B4-BE49-F238E27FC236}">
                <a16:creationId xmlns:a16="http://schemas.microsoft.com/office/drawing/2014/main" id="{BFD263D1-3117-4E1C-89A8-9161480A01D9}"/>
              </a:ext>
            </a:extLst>
          </p:cNvPr>
          <p:cNvSpPr/>
          <p:nvPr/>
        </p:nvSpPr>
        <p:spPr>
          <a:xfrm>
            <a:off x="2331735" y="1911951"/>
            <a:ext cx="1022490" cy="3827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F41CEEBA-F483-4420-8DD8-B415AC7C1516}"/>
              </a:ext>
            </a:extLst>
          </p:cNvPr>
          <p:cNvSpPr txBox="1"/>
          <p:nvPr/>
        </p:nvSpPr>
        <p:spPr>
          <a:xfrm>
            <a:off x="2417232" y="1988268"/>
            <a:ext cx="448339" cy="204306"/>
          </a:xfrm>
          <a:prstGeom prst="rect">
            <a:avLst/>
          </a:prstGeom>
          <a:noFill/>
        </p:spPr>
        <p:txBody>
          <a:bodyPr wrap="square" lIns="0" tIns="0" rIns="0" bIns="0" rtlCol="0">
            <a:noAutofit/>
          </a:bodyPr>
          <a:lstStyle/>
          <a:p>
            <a:pPr algn="l"/>
            <a:r>
              <a:rPr lang="en-IN" sz="1400" dirty="0" err="1">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Etcd</a:t>
            </a:r>
            <a:endPar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88" name="Rectangle: Rounded Corners 87">
            <a:extLst>
              <a:ext uri="{FF2B5EF4-FFF2-40B4-BE49-F238E27FC236}">
                <a16:creationId xmlns:a16="http://schemas.microsoft.com/office/drawing/2014/main" id="{1CA62367-4A11-41E9-AFC2-D2604DF14BF0}"/>
              </a:ext>
            </a:extLst>
          </p:cNvPr>
          <p:cNvSpPr/>
          <p:nvPr/>
        </p:nvSpPr>
        <p:spPr>
          <a:xfrm>
            <a:off x="2348663" y="2397378"/>
            <a:ext cx="1022490" cy="3827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011C80AD-0B06-47A2-BB84-5719F07182B2}"/>
              </a:ext>
            </a:extLst>
          </p:cNvPr>
          <p:cNvSpPr/>
          <p:nvPr/>
        </p:nvSpPr>
        <p:spPr>
          <a:xfrm>
            <a:off x="2348663" y="2866547"/>
            <a:ext cx="1022490" cy="3827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56DBB3F9-6342-4788-AD8A-2757E7317C29}"/>
              </a:ext>
            </a:extLst>
          </p:cNvPr>
          <p:cNvSpPr txBox="1"/>
          <p:nvPr/>
        </p:nvSpPr>
        <p:spPr>
          <a:xfrm>
            <a:off x="2404452" y="2484947"/>
            <a:ext cx="891566" cy="128845"/>
          </a:xfrm>
          <a:prstGeom prst="rect">
            <a:avLst/>
          </a:prstGeom>
          <a:noFill/>
        </p:spPr>
        <p:txBody>
          <a:bodyPr wrap="square" lIns="0" tIns="0" rIns="0" bIns="0" rtlCol="0">
            <a:noAutofit/>
          </a:bodyPr>
          <a:lstStyle/>
          <a:p>
            <a:r>
              <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Scheduler</a:t>
            </a:r>
          </a:p>
        </p:txBody>
      </p:sp>
      <p:sp>
        <p:nvSpPr>
          <p:cNvPr id="91" name="TextBox 90">
            <a:extLst>
              <a:ext uri="{FF2B5EF4-FFF2-40B4-BE49-F238E27FC236}">
                <a16:creationId xmlns:a16="http://schemas.microsoft.com/office/drawing/2014/main" id="{14863791-DECB-4C10-A879-3FEDF43923C8}"/>
              </a:ext>
            </a:extLst>
          </p:cNvPr>
          <p:cNvSpPr txBox="1"/>
          <p:nvPr/>
        </p:nvSpPr>
        <p:spPr>
          <a:xfrm>
            <a:off x="2389376" y="2949418"/>
            <a:ext cx="891566" cy="128845"/>
          </a:xfrm>
          <a:prstGeom prst="rect">
            <a:avLst/>
          </a:prstGeom>
          <a:noFill/>
        </p:spPr>
        <p:txBody>
          <a:bodyPr wrap="square" lIns="0" tIns="0" rIns="0" bIns="0" rtlCol="0">
            <a:noAutofit/>
          </a:bodyPr>
          <a:lstStyle/>
          <a:p>
            <a:pPr algn="l"/>
            <a:r>
              <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API</a:t>
            </a:r>
            <a:r>
              <a:rPr lang="en-IN" sz="14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Server</a:t>
            </a:r>
          </a:p>
        </p:txBody>
      </p:sp>
      <p:sp>
        <p:nvSpPr>
          <p:cNvPr id="92" name="Rectangle: Rounded Corners 91">
            <a:extLst>
              <a:ext uri="{FF2B5EF4-FFF2-40B4-BE49-F238E27FC236}">
                <a16:creationId xmlns:a16="http://schemas.microsoft.com/office/drawing/2014/main" id="{1CC02DFF-08EB-4546-BA25-D59275868E7C}"/>
              </a:ext>
            </a:extLst>
          </p:cNvPr>
          <p:cNvSpPr/>
          <p:nvPr/>
        </p:nvSpPr>
        <p:spPr>
          <a:xfrm>
            <a:off x="3806284" y="2204963"/>
            <a:ext cx="1422288" cy="688812"/>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extBox 93">
            <a:extLst>
              <a:ext uri="{FF2B5EF4-FFF2-40B4-BE49-F238E27FC236}">
                <a16:creationId xmlns:a16="http://schemas.microsoft.com/office/drawing/2014/main" id="{1CAC47AE-A819-4FEC-AEC6-410200A9F181}"/>
              </a:ext>
            </a:extLst>
          </p:cNvPr>
          <p:cNvSpPr txBox="1"/>
          <p:nvPr/>
        </p:nvSpPr>
        <p:spPr>
          <a:xfrm>
            <a:off x="3996489" y="2345933"/>
            <a:ext cx="1241100" cy="102889"/>
          </a:xfrm>
          <a:prstGeom prst="rect">
            <a:avLst/>
          </a:prstGeom>
          <a:noFill/>
        </p:spPr>
        <p:txBody>
          <a:bodyPr wrap="square" lIns="0" tIns="0" rIns="0" bIns="0" rtlCol="0">
            <a:noAutofit/>
          </a:bodyPr>
          <a:lstStyle/>
          <a:p>
            <a:pPr algn="l"/>
            <a:r>
              <a:rPr lang="en-IN" sz="12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Public Endpoint</a:t>
            </a:r>
          </a:p>
          <a:p>
            <a:pPr algn="l"/>
            <a:r>
              <a:rPr lang="en-IN" sz="12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20.12.147.52</a:t>
            </a:r>
          </a:p>
        </p:txBody>
      </p:sp>
      <p:sp>
        <p:nvSpPr>
          <p:cNvPr id="111" name="Rectangle: Rounded Corners 110">
            <a:extLst>
              <a:ext uri="{FF2B5EF4-FFF2-40B4-BE49-F238E27FC236}">
                <a16:creationId xmlns:a16="http://schemas.microsoft.com/office/drawing/2014/main" id="{3BE9E8D9-C175-437F-8975-23E96790731A}"/>
              </a:ext>
            </a:extLst>
          </p:cNvPr>
          <p:cNvSpPr/>
          <p:nvPr/>
        </p:nvSpPr>
        <p:spPr>
          <a:xfrm>
            <a:off x="8631391" y="1492021"/>
            <a:ext cx="829990" cy="2928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solidFill>
                  <a:schemeClr val="tx1"/>
                </a:solidFill>
              </a:rPr>
              <a:t>kubectl</a:t>
            </a:r>
            <a:endParaRPr lang="en-IN" sz="1100" b="1" dirty="0">
              <a:solidFill>
                <a:schemeClr val="tx1"/>
              </a:solidFill>
            </a:endParaRPr>
          </a:p>
        </p:txBody>
      </p:sp>
      <p:sp>
        <p:nvSpPr>
          <p:cNvPr id="117" name="Rectangle: Rounded Corners 116">
            <a:extLst>
              <a:ext uri="{FF2B5EF4-FFF2-40B4-BE49-F238E27FC236}">
                <a16:creationId xmlns:a16="http://schemas.microsoft.com/office/drawing/2014/main" id="{1197F612-84D7-4D45-A200-828DD5001A82}"/>
              </a:ext>
            </a:extLst>
          </p:cNvPr>
          <p:cNvSpPr/>
          <p:nvPr/>
        </p:nvSpPr>
        <p:spPr>
          <a:xfrm>
            <a:off x="7672435" y="1478516"/>
            <a:ext cx="829990" cy="2928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solidFill>
                  <a:schemeClr val="tx1"/>
                </a:solidFill>
              </a:rPr>
              <a:t>aks</a:t>
            </a:r>
            <a:r>
              <a:rPr lang="en-IN" sz="1100" b="1" dirty="0">
                <a:solidFill>
                  <a:schemeClr val="tx1"/>
                </a:solidFill>
              </a:rPr>
              <a:t>-link</a:t>
            </a:r>
          </a:p>
        </p:txBody>
      </p:sp>
      <p:sp>
        <p:nvSpPr>
          <p:cNvPr id="118" name="Rectangle: Rounded Corners 117">
            <a:extLst>
              <a:ext uri="{FF2B5EF4-FFF2-40B4-BE49-F238E27FC236}">
                <a16:creationId xmlns:a16="http://schemas.microsoft.com/office/drawing/2014/main" id="{806BF6C9-62C1-4F94-BDE7-3799095E613E}"/>
              </a:ext>
            </a:extLst>
          </p:cNvPr>
          <p:cNvSpPr/>
          <p:nvPr/>
        </p:nvSpPr>
        <p:spPr>
          <a:xfrm>
            <a:off x="8631391" y="2505818"/>
            <a:ext cx="829990" cy="2928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solidFill>
                  <a:schemeClr val="tx1"/>
                </a:solidFill>
              </a:rPr>
              <a:t>kubectl</a:t>
            </a:r>
            <a:endParaRPr lang="en-IN" sz="1100" b="1" dirty="0">
              <a:solidFill>
                <a:schemeClr val="tx1"/>
              </a:solidFill>
            </a:endParaRPr>
          </a:p>
        </p:txBody>
      </p:sp>
      <p:sp>
        <p:nvSpPr>
          <p:cNvPr id="119" name="Rectangle: Rounded Corners 118">
            <a:extLst>
              <a:ext uri="{FF2B5EF4-FFF2-40B4-BE49-F238E27FC236}">
                <a16:creationId xmlns:a16="http://schemas.microsoft.com/office/drawing/2014/main" id="{6F322762-8479-420F-B1A8-169EB131D54F}"/>
              </a:ext>
            </a:extLst>
          </p:cNvPr>
          <p:cNvSpPr/>
          <p:nvPr/>
        </p:nvSpPr>
        <p:spPr>
          <a:xfrm>
            <a:off x="7672435" y="2492313"/>
            <a:ext cx="829990" cy="2928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solidFill>
                  <a:schemeClr val="tx1"/>
                </a:solidFill>
              </a:rPr>
              <a:t>aks</a:t>
            </a:r>
            <a:r>
              <a:rPr lang="en-IN" sz="1100" b="1" dirty="0">
                <a:solidFill>
                  <a:schemeClr val="tx1"/>
                </a:solidFill>
              </a:rPr>
              <a:t>-link</a:t>
            </a:r>
          </a:p>
        </p:txBody>
      </p:sp>
      <p:sp>
        <p:nvSpPr>
          <p:cNvPr id="120" name="Rectangle: Rounded Corners 119">
            <a:extLst>
              <a:ext uri="{FF2B5EF4-FFF2-40B4-BE49-F238E27FC236}">
                <a16:creationId xmlns:a16="http://schemas.microsoft.com/office/drawing/2014/main" id="{046545AA-EB6D-40A7-8519-E7CAA719D913}"/>
              </a:ext>
            </a:extLst>
          </p:cNvPr>
          <p:cNvSpPr/>
          <p:nvPr/>
        </p:nvSpPr>
        <p:spPr>
          <a:xfrm>
            <a:off x="8631391" y="3417800"/>
            <a:ext cx="829990" cy="2928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solidFill>
                  <a:schemeClr val="tx1"/>
                </a:solidFill>
              </a:rPr>
              <a:t>kubectl</a:t>
            </a:r>
            <a:endParaRPr lang="en-IN" sz="1100" b="1" dirty="0">
              <a:solidFill>
                <a:schemeClr val="tx1"/>
              </a:solidFill>
            </a:endParaRPr>
          </a:p>
        </p:txBody>
      </p:sp>
      <p:sp>
        <p:nvSpPr>
          <p:cNvPr id="121" name="Rectangle: Rounded Corners 120">
            <a:extLst>
              <a:ext uri="{FF2B5EF4-FFF2-40B4-BE49-F238E27FC236}">
                <a16:creationId xmlns:a16="http://schemas.microsoft.com/office/drawing/2014/main" id="{B3E813B7-E39D-4F19-AB33-147A5C73FB10}"/>
              </a:ext>
            </a:extLst>
          </p:cNvPr>
          <p:cNvSpPr/>
          <p:nvPr/>
        </p:nvSpPr>
        <p:spPr>
          <a:xfrm>
            <a:off x="7672435" y="3404295"/>
            <a:ext cx="829990" cy="2928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solidFill>
                  <a:schemeClr val="tx1"/>
                </a:solidFill>
              </a:rPr>
              <a:t>aks</a:t>
            </a:r>
            <a:r>
              <a:rPr lang="en-IN" sz="1100" b="1" dirty="0">
                <a:solidFill>
                  <a:schemeClr val="tx1"/>
                </a:solidFill>
              </a:rPr>
              <a:t>-link</a:t>
            </a:r>
          </a:p>
        </p:txBody>
      </p:sp>
      <p:pic>
        <p:nvPicPr>
          <p:cNvPr id="25" name="Graphic 24" descr="Cloud outline">
            <a:extLst>
              <a:ext uri="{FF2B5EF4-FFF2-40B4-BE49-F238E27FC236}">
                <a16:creationId xmlns:a16="http://schemas.microsoft.com/office/drawing/2014/main" id="{93DA6DC5-6C66-413F-B71C-A38D891924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96878" y="4582924"/>
            <a:ext cx="1241100" cy="1241100"/>
          </a:xfrm>
          <a:prstGeom prst="rect">
            <a:avLst/>
          </a:prstGeom>
        </p:spPr>
      </p:pic>
      <p:sp>
        <p:nvSpPr>
          <p:cNvPr id="26" name="TextBox 25">
            <a:extLst>
              <a:ext uri="{FF2B5EF4-FFF2-40B4-BE49-F238E27FC236}">
                <a16:creationId xmlns:a16="http://schemas.microsoft.com/office/drawing/2014/main" id="{BCA53818-F5F2-4402-B123-CDFCFC90C6D3}"/>
              </a:ext>
            </a:extLst>
          </p:cNvPr>
          <p:cNvSpPr txBox="1"/>
          <p:nvPr/>
        </p:nvSpPr>
        <p:spPr>
          <a:xfrm>
            <a:off x="4233617" y="5172805"/>
            <a:ext cx="753035" cy="143436"/>
          </a:xfrm>
          <a:prstGeom prst="rect">
            <a:avLst/>
          </a:prstGeom>
          <a:noFill/>
        </p:spPr>
        <p:txBody>
          <a:bodyPr wrap="square" lIns="0" tIns="0" rIns="0" bIns="0" rtlCol="0">
            <a:noAutofit/>
          </a:bodyPr>
          <a:lstStyle/>
          <a:p>
            <a:pPr algn="l"/>
            <a:r>
              <a:rPr lang="en-IN" sz="1200" dirty="0">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Internet</a:t>
            </a:r>
          </a:p>
        </p:txBody>
      </p:sp>
      <p:cxnSp>
        <p:nvCxnSpPr>
          <p:cNvPr id="43" name="Straight Arrow Connector 42">
            <a:extLst>
              <a:ext uri="{FF2B5EF4-FFF2-40B4-BE49-F238E27FC236}">
                <a16:creationId xmlns:a16="http://schemas.microsoft.com/office/drawing/2014/main" id="{23EB0E78-D7B2-4454-8604-330B2F6391B4}"/>
              </a:ext>
            </a:extLst>
          </p:cNvPr>
          <p:cNvCxnSpPr>
            <a:cxnSpLocks/>
          </p:cNvCxnSpPr>
          <p:nvPr/>
        </p:nvCxnSpPr>
        <p:spPr>
          <a:xfrm>
            <a:off x="4517428" y="2949418"/>
            <a:ext cx="0" cy="19273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5" name="TextBox 124">
            <a:extLst>
              <a:ext uri="{FF2B5EF4-FFF2-40B4-BE49-F238E27FC236}">
                <a16:creationId xmlns:a16="http://schemas.microsoft.com/office/drawing/2014/main" id="{AC73CF70-BD02-42FD-9F27-246B5440632D}"/>
              </a:ext>
            </a:extLst>
          </p:cNvPr>
          <p:cNvSpPr txBox="1"/>
          <p:nvPr/>
        </p:nvSpPr>
        <p:spPr>
          <a:xfrm>
            <a:off x="958657" y="4016189"/>
            <a:ext cx="1218210" cy="125506"/>
          </a:xfrm>
          <a:prstGeom prst="rect">
            <a:avLst/>
          </a:prstGeom>
          <a:noFill/>
        </p:spPr>
        <p:txBody>
          <a:bodyPr wrap="square" lIns="0" tIns="0" rIns="0" bIns="0" rtlCol="0">
            <a:noAutofit/>
          </a:bodyPr>
          <a:lstStyle/>
          <a:p>
            <a:pPr algn="l"/>
            <a:r>
              <a:rPr lang="en-IN" sz="1200" b="1" dirty="0">
                <a:solidFill>
                  <a:schemeClr val="tx2"/>
                </a:solidFill>
                <a:latin typeface="Segoe UI" panose="020B0502040204020203" pitchFamily="34" charset="0"/>
                <a:cs typeface="Segoe UI" panose="020B0502040204020203" pitchFamily="34" charset="0"/>
              </a:rPr>
              <a:t>Azure Managed</a:t>
            </a:r>
          </a:p>
        </p:txBody>
      </p:sp>
      <p:sp>
        <p:nvSpPr>
          <p:cNvPr id="126" name="TextBox 125">
            <a:extLst>
              <a:ext uri="{FF2B5EF4-FFF2-40B4-BE49-F238E27FC236}">
                <a16:creationId xmlns:a16="http://schemas.microsoft.com/office/drawing/2014/main" id="{7B639159-56B0-498A-B9DA-DC504A96BC96}"/>
              </a:ext>
            </a:extLst>
          </p:cNvPr>
          <p:cNvSpPr txBox="1"/>
          <p:nvPr/>
        </p:nvSpPr>
        <p:spPr>
          <a:xfrm>
            <a:off x="8936610" y="4036874"/>
            <a:ext cx="1493071" cy="104821"/>
          </a:xfrm>
          <a:prstGeom prst="rect">
            <a:avLst/>
          </a:prstGeom>
          <a:noFill/>
        </p:spPr>
        <p:txBody>
          <a:bodyPr wrap="square" lIns="0" tIns="0" rIns="0" bIns="0" rtlCol="0">
            <a:noAutofit/>
          </a:bodyPr>
          <a:lstStyle/>
          <a:p>
            <a:pPr algn="l"/>
            <a:r>
              <a:rPr lang="en-IN" sz="1200" b="1" dirty="0">
                <a:solidFill>
                  <a:schemeClr val="tx2"/>
                </a:solidFill>
                <a:latin typeface="Segoe UI" panose="020B0502040204020203" pitchFamily="34" charset="0"/>
                <a:cs typeface="Segoe UI" panose="020B0502040204020203" pitchFamily="34" charset="0"/>
              </a:rPr>
              <a:t>Customer Managed</a:t>
            </a:r>
          </a:p>
        </p:txBody>
      </p:sp>
      <p:sp>
        <p:nvSpPr>
          <p:cNvPr id="127" name="TextBox 126">
            <a:extLst>
              <a:ext uri="{FF2B5EF4-FFF2-40B4-BE49-F238E27FC236}">
                <a16:creationId xmlns:a16="http://schemas.microsoft.com/office/drawing/2014/main" id="{A14C941C-39CD-484E-B9F4-963B2E042278}"/>
              </a:ext>
            </a:extLst>
          </p:cNvPr>
          <p:cNvSpPr txBox="1"/>
          <p:nvPr/>
        </p:nvSpPr>
        <p:spPr>
          <a:xfrm>
            <a:off x="6373090" y="4958990"/>
            <a:ext cx="914400" cy="123998"/>
          </a:xfrm>
          <a:prstGeom prst="rect">
            <a:avLst/>
          </a:prstGeom>
          <a:noFill/>
        </p:spPr>
        <p:txBody>
          <a:bodyPr wrap="square" lIns="0" tIns="0" rIns="0" bIns="0" rtlCol="0">
            <a:noAutofit/>
          </a:bodyPr>
          <a:lstStyle/>
          <a:p>
            <a:pPr algn="l"/>
            <a:r>
              <a:rPr lang="en-IN" sz="1200" b="1" dirty="0" err="1">
                <a:solidFill>
                  <a:schemeClr val="tx2"/>
                </a:solidFill>
                <a:latin typeface="Segoe UI" panose="020B0502040204020203" pitchFamily="34" charset="0"/>
                <a:cs typeface="Segoe UI" panose="020B0502040204020203" pitchFamily="34" charset="0"/>
              </a:rPr>
              <a:t>kubectl</a:t>
            </a:r>
            <a:endParaRPr lang="en-IN" sz="1200" b="1" dirty="0">
              <a:solidFill>
                <a:schemeClr val="tx2"/>
              </a:solidFill>
              <a:latin typeface="Segoe UI" panose="020B0502040204020203" pitchFamily="34" charset="0"/>
              <a:cs typeface="Segoe UI" panose="020B0502040204020203" pitchFamily="34" charset="0"/>
            </a:endParaRPr>
          </a:p>
        </p:txBody>
      </p:sp>
      <p:cxnSp>
        <p:nvCxnSpPr>
          <p:cNvPr id="129" name="Straight Arrow Connector 128">
            <a:extLst>
              <a:ext uri="{FF2B5EF4-FFF2-40B4-BE49-F238E27FC236}">
                <a16:creationId xmlns:a16="http://schemas.microsoft.com/office/drawing/2014/main" id="{9BC67417-2581-48CC-96E7-B4DEAAE795D7}"/>
              </a:ext>
            </a:extLst>
          </p:cNvPr>
          <p:cNvCxnSpPr>
            <a:stCxn id="25" idx="3"/>
          </p:cNvCxnSpPr>
          <p:nvPr/>
        </p:nvCxnSpPr>
        <p:spPr>
          <a:xfrm>
            <a:off x="5137978" y="5203474"/>
            <a:ext cx="26336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0" name="TextBox 129">
            <a:extLst>
              <a:ext uri="{FF2B5EF4-FFF2-40B4-BE49-F238E27FC236}">
                <a16:creationId xmlns:a16="http://schemas.microsoft.com/office/drawing/2014/main" id="{B5068D85-9FDB-4DF1-BFAF-94DC6BBF3CAE}"/>
              </a:ext>
            </a:extLst>
          </p:cNvPr>
          <p:cNvSpPr txBox="1"/>
          <p:nvPr/>
        </p:nvSpPr>
        <p:spPr>
          <a:xfrm>
            <a:off x="7867312" y="4471530"/>
            <a:ext cx="1218210" cy="125506"/>
          </a:xfrm>
          <a:prstGeom prst="rect">
            <a:avLst/>
          </a:prstGeom>
          <a:noFill/>
        </p:spPr>
        <p:txBody>
          <a:bodyPr wrap="square" lIns="0" tIns="0" rIns="0" bIns="0" rtlCol="0">
            <a:noAutofit/>
          </a:bodyPr>
          <a:lstStyle/>
          <a:p>
            <a:pPr algn="l"/>
            <a:r>
              <a:rPr lang="en-IN" sz="1200" b="1" dirty="0">
                <a:solidFill>
                  <a:schemeClr val="tx2"/>
                </a:solidFill>
                <a:latin typeface="Segoe UI" panose="020B0502040204020203" pitchFamily="34" charset="0"/>
                <a:cs typeface="Segoe UI" panose="020B0502040204020203" pitchFamily="34" charset="0"/>
              </a:rPr>
              <a:t>Cluster Admins</a:t>
            </a:r>
          </a:p>
        </p:txBody>
      </p:sp>
      <p:pic>
        <p:nvPicPr>
          <p:cNvPr id="132" name="Graphic 131" descr="Programmer male with solid fill">
            <a:extLst>
              <a:ext uri="{FF2B5EF4-FFF2-40B4-BE49-F238E27FC236}">
                <a16:creationId xmlns:a16="http://schemas.microsoft.com/office/drawing/2014/main" id="{5AD424C3-CB9D-4E34-961B-CF339CD737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5269" y="4764410"/>
            <a:ext cx="637156" cy="637156"/>
          </a:xfrm>
          <a:prstGeom prst="rect">
            <a:avLst/>
          </a:prstGeom>
        </p:spPr>
      </p:pic>
      <p:pic>
        <p:nvPicPr>
          <p:cNvPr id="134" name="Graphic 133" descr="Programmer female with solid fill">
            <a:extLst>
              <a:ext uri="{FF2B5EF4-FFF2-40B4-BE49-F238E27FC236}">
                <a16:creationId xmlns:a16="http://schemas.microsoft.com/office/drawing/2014/main" id="{0E47D9D3-9711-4751-AB87-AC1E57BA0E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7250" y="5315604"/>
            <a:ext cx="637156" cy="637156"/>
          </a:xfrm>
          <a:prstGeom prst="rect">
            <a:avLst/>
          </a:prstGeom>
        </p:spPr>
      </p:pic>
      <p:pic>
        <p:nvPicPr>
          <p:cNvPr id="135" name="Graphic 134" descr="Programmer male with solid fill">
            <a:extLst>
              <a:ext uri="{FF2B5EF4-FFF2-40B4-BE49-F238E27FC236}">
                <a16:creationId xmlns:a16="http://schemas.microsoft.com/office/drawing/2014/main" id="{C2B2337B-D4A8-482C-AA6C-4D1A7241CC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3048" y="4764410"/>
            <a:ext cx="637156" cy="637156"/>
          </a:xfrm>
          <a:prstGeom prst="rect">
            <a:avLst/>
          </a:prstGeom>
        </p:spPr>
      </p:pic>
      <p:sp>
        <p:nvSpPr>
          <p:cNvPr id="136" name="TextBox 135">
            <a:extLst>
              <a:ext uri="{FF2B5EF4-FFF2-40B4-BE49-F238E27FC236}">
                <a16:creationId xmlns:a16="http://schemas.microsoft.com/office/drawing/2014/main" id="{495FC0CC-AB79-4642-B270-50ACE697575B}"/>
              </a:ext>
            </a:extLst>
          </p:cNvPr>
          <p:cNvSpPr txBox="1"/>
          <p:nvPr/>
        </p:nvSpPr>
        <p:spPr>
          <a:xfrm>
            <a:off x="7530353" y="1197894"/>
            <a:ext cx="972072" cy="151758"/>
          </a:xfrm>
          <a:prstGeom prst="rect">
            <a:avLst/>
          </a:prstGeom>
          <a:noFill/>
        </p:spPr>
        <p:txBody>
          <a:bodyPr wrap="square" lIns="0" tIns="0" rIns="0" bIns="0" rtlCol="0">
            <a:noAutofit/>
          </a:bodyPr>
          <a:lstStyle/>
          <a:p>
            <a:pPr algn="l"/>
            <a:r>
              <a:rPr lang="en-IN" sz="1200" b="1" dirty="0">
                <a:latin typeface="Segoe UI" panose="020B0502040204020203" pitchFamily="34" charset="0"/>
                <a:cs typeface="Segoe UI" panose="020B0502040204020203" pitchFamily="34" charset="0"/>
              </a:rPr>
              <a:t>IP :10.0.0.1</a:t>
            </a:r>
          </a:p>
        </p:txBody>
      </p:sp>
      <p:sp>
        <p:nvSpPr>
          <p:cNvPr id="137" name="TextBox 136">
            <a:extLst>
              <a:ext uri="{FF2B5EF4-FFF2-40B4-BE49-F238E27FC236}">
                <a16:creationId xmlns:a16="http://schemas.microsoft.com/office/drawing/2014/main" id="{C4B56F7C-0F0E-408D-A27A-1A0A5F64829F}"/>
              </a:ext>
            </a:extLst>
          </p:cNvPr>
          <p:cNvSpPr txBox="1"/>
          <p:nvPr/>
        </p:nvSpPr>
        <p:spPr>
          <a:xfrm>
            <a:off x="7543202" y="2218847"/>
            <a:ext cx="972072" cy="151758"/>
          </a:xfrm>
          <a:prstGeom prst="rect">
            <a:avLst/>
          </a:prstGeom>
          <a:noFill/>
        </p:spPr>
        <p:txBody>
          <a:bodyPr wrap="square" lIns="0" tIns="0" rIns="0" bIns="0" rtlCol="0">
            <a:noAutofit/>
          </a:bodyPr>
          <a:lstStyle/>
          <a:p>
            <a:pPr algn="l"/>
            <a:r>
              <a:rPr lang="en-IN" sz="1200" b="1" dirty="0">
                <a:latin typeface="Segoe UI" panose="020B0502040204020203" pitchFamily="34" charset="0"/>
                <a:cs typeface="Segoe UI" panose="020B0502040204020203" pitchFamily="34" charset="0"/>
              </a:rPr>
              <a:t>IP :10.0.0.2</a:t>
            </a:r>
          </a:p>
        </p:txBody>
      </p:sp>
      <p:sp>
        <p:nvSpPr>
          <p:cNvPr id="138" name="TextBox 137">
            <a:extLst>
              <a:ext uri="{FF2B5EF4-FFF2-40B4-BE49-F238E27FC236}">
                <a16:creationId xmlns:a16="http://schemas.microsoft.com/office/drawing/2014/main" id="{63E4A1E9-B145-4DA3-906F-35B70379E510}"/>
              </a:ext>
            </a:extLst>
          </p:cNvPr>
          <p:cNvSpPr txBox="1"/>
          <p:nvPr/>
        </p:nvSpPr>
        <p:spPr>
          <a:xfrm>
            <a:off x="7543202" y="3187172"/>
            <a:ext cx="972072" cy="151758"/>
          </a:xfrm>
          <a:prstGeom prst="rect">
            <a:avLst/>
          </a:prstGeom>
          <a:noFill/>
        </p:spPr>
        <p:txBody>
          <a:bodyPr wrap="square" lIns="0" tIns="0" rIns="0" bIns="0" rtlCol="0">
            <a:noAutofit/>
          </a:bodyPr>
          <a:lstStyle/>
          <a:p>
            <a:pPr algn="l"/>
            <a:r>
              <a:rPr lang="en-IN" sz="1200" b="1" dirty="0">
                <a:latin typeface="Segoe UI" panose="020B0502040204020203" pitchFamily="34" charset="0"/>
                <a:cs typeface="Segoe UI" panose="020B0502040204020203" pitchFamily="34" charset="0"/>
              </a:rPr>
              <a:t>IP :10.0.0.3</a:t>
            </a:r>
          </a:p>
        </p:txBody>
      </p:sp>
      <p:cxnSp>
        <p:nvCxnSpPr>
          <p:cNvPr id="140" name="Straight Arrow Connector 139">
            <a:extLst>
              <a:ext uri="{FF2B5EF4-FFF2-40B4-BE49-F238E27FC236}">
                <a16:creationId xmlns:a16="http://schemas.microsoft.com/office/drawing/2014/main" id="{F2EB1072-F383-47AC-B507-C575F5557164}"/>
              </a:ext>
            </a:extLst>
          </p:cNvPr>
          <p:cNvCxnSpPr/>
          <p:nvPr/>
        </p:nvCxnSpPr>
        <p:spPr>
          <a:xfrm flipH="1">
            <a:off x="5237589" y="1621338"/>
            <a:ext cx="2434846" cy="8274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2" name="Straight Arrow Connector 141">
            <a:extLst>
              <a:ext uri="{FF2B5EF4-FFF2-40B4-BE49-F238E27FC236}">
                <a16:creationId xmlns:a16="http://schemas.microsoft.com/office/drawing/2014/main" id="{2B3D8EB9-3EAA-4ED2-847A-5BEC50719157}"/>
              </a:ext>
            </a:extLst>
          </p:cNvPr>
          <p:cNvCxnSpPr>
            <a:endCxn id="92" idx="3"/>
          </p:cNvCxnSpPr>
          <p:nvPr/>
        </p:nvCxnSpPr>
        <p:spPr>
          <a:xfrm flipH="1">
            <a:off x="5237589" y="2613792"/>
            <a:ext cx="24348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4" name="Straight Arrow Connector 143">
            <a:extLst>
              <a:ext uri="{FF2B5EF4-FFF2-40B4-BE49-F238E27FC236}">
                <a16:creationId xmlns:a16="http://schemas.microsoft.com/office/drawing/2014/main" id="{F0F651C9-9453-41C3-A0C3-665224C96FB6}"/>
              </a:ext>
            </a:extLst>
          </p:cNvPr>
          <p:cNvCxnSpPr>
            <a:stCxn id="121" idx="1"/>
          </p:cNvCxnSpPr>
          <p:nvPr/>
        </p:nvCxnSpPr>
        <p:spPr>
          <a:xfrm flipH="1" flipV="1">
            <a:off x="5228572" y="2798714"/>
            <a:ext cx="2443863" cy="7520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8" name="TextBox 147">
            <a:extLst>
              <a:ext uri="{FF2B5EF4-FFF2-40B4-BE49-F238E27FC236}">
                <a16:creationId xmlns:a16="http://schemas.microsoft.com/office/drawing/2014/main" id="{5EEA7FFB-E021-4D20-B77D-85E3DB359E73}"/>
              </a:ext>
            </a:extLst>
          </p:cNvPr>
          <p:cNvSpPr txBox="1"/>
          <p:nvPr/>
        </p:nvSpPr>
        <p:spPr>
          <a:xfrm>
            <a:off x="4653587" y="4403311"/>
            <a:ext cx="1574846" cy="166826"/>
          </a:xfrm>
          <a:prstGeom prst="rect">
            <a:avLst/>
          </a:prstGeom>
          <a:noFill/>
        </p:spPr>
        <p:txBody>
          <a:bodyPr wrap="square" lIns="0" tIns="0" rIns="0" bIns="0" rtlCol="0">
            <a:noAutofit/>
          </a:bodyPr>
          <a:lstStyle/>
          <a:p>
            <a:pPr algn="l"/>
            <a:r>
              <a:rPr lang="en-IN" sz="1100" b="1" dirty="0">
                <a:solidFill>
                  <a:schemeClr val="tx2"/>
                </a:solidFill>
                <a:latin typeface="Segoe UI" panose="020B0502040204020203" pitchFamily="34" charset="0"/>
                <a:cs typeface="Segoe UI" panose="020B0502040204020203" pitchFamily="34" charset="0"/>
              </a:rPr>
              <a:t>SSH</a:t>
            </a:r>
          </a:p>
          <a:p>
            <a:pPr algn="l"/>
            <a:r>
              <a:rPr lang="en-IN" sz="1100" b="1" dirty="0">
                <a:solidFill>
                  <a:schemeClr val="tx2"/>
                </a:solidFill>
                <a:latin typeface="Segoe UI" panose="020B0502040204020203" pitchFamily="34" charset="0"/>
                <a:cs typeface="Segoe UI" panose="020B0502040204020203" pitchFamily="34" charset="0"/>
              </a:rPr>
              <a:t>VPN </a:t>
            </a:r>
          </a:p>
          <a:p>
            <a:pPr algn="l"/>
            <a:r>
              <a:rPr lang="en-IN" sz="1100" b="1" dirty="0">
                <a:solidFill>
                  <a:schemeClr val="tx2"/>
                </a:solidFill>
                <a:latin typeface="Segoe UI" panose="020B0502040204020203" pitchFamily="34" charset="0"/>
                <a:cs typeface="Segoe UI" panose="020B0502040204020203" pitchFamily="34" charset="0"/>
              </a:rPr>
              <a:t>TCP</a:t>
            </a:r>
          </a:p>
        </p:txBody>
      </p:sp>
    </p:spTree>
    <p:extLst>
      <p:ext uri="{BB962C8B-B14F-4D97-AF65-F5344CB8AC3E}">
        <p14:creationId xmlns:p14="http://schemas.microsoft.com/office/powerpoint/2010/main" val="220216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200" y="695328"/>
            <a:ext cx="10807700" cy="4191000"/>
          </a:xfrm>
        </p:spPr>
        <p:txBody>
          <a:bodyPr/>
          <a:lstStyle/>
          <a:p>
            <a:r>
              <a:rPr lang="en-US" dirty="0"/>
              <a:t>RBAC</a:t>
            </a:r>
          </a:p>
          <a:p>
            <a:pPr lvl="1"/>
            <a:r>
              <a:rPr lang="pt-BR" dirty="0"/>
              <a:t>How RBAC works</a:t>
            </a:r>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Azure RBAC</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70</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3361E6C-255F-4576-A3C3-E812C9042BD9}"/>
              </a:ext>
            </a:extLst>
          </p:cNvPr>
          <p:cNvPicPr>
            <a:picLocks noChangeAspect="1"/>
          </p:cNvPicPr>
          <p:nvPr/>
        </p:nvPicPr>
        <p:blipFill>
          <a:blip r:embed="rId2"/>
          <a:stretch>
            <a:fillRect/>
          </a:stretch>
        </p:blipFill>
        <p:spPr>
          <a:xfrm>
            <a:off x="3912" y="2023866"/>
            <a:ext cx="12184175" cy="2810267"/>
          </a:xfrm>
          <a:prstGeom prst="rect">
            <a:avLst/>
          </a:prstGeom>
        </p:spPr>
      </p:pic>
    </p:spTree>
    <p:extLst>
      <p:ext uri="{BB962C8B-B14F-4D97-AF65-F5344CB8AC3E}">
        <p14:creationId xmlns:p14="http://schemas.microsoft.com/office/powerpoint/2010/main" val="12284801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200" y="695328"/>
            <a:ext cx="10807700" cy="4191000"/>
          </a:xfrm>
        </p:spPr>
        <p:txBody>
          <a:bodyPr/>
          <a:lstStyle/>
          <a:p>
            <a:r>
              <a:rPr lang="en-US" dirty="0"/>
              <a:t>RBAC</a:t>
            </a:r>
          </a:p>
          <a:p>
            <a:pPr lvl="1"/>
            <a:r>
              <a:rPr lang="pt-BR" dirty="0"/>
              <a:t>How RBAC works</a:t>
            </a:r>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AKS RBAC</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71</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5184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200" y="695328"/>
            <a:ext cx="10807700" cy="4191000"/>
          </a:xfrm>
        </p:spPr>
        <p:txBody>
          <a:bodyPr/>
          <a:lstStyle/>
          <a:p>
            <a:r>
              <a:rPr lang="en-US" dirty="0"/>
              <a:t>RBAC</a:t>
            </a:r>
          </a:p>
          <a:p>
            <a:pPr lvl="1"/>
            <a:r>
              <a:rPr lang="pt-BR" dirty="0"/>
              <a:t>How RBAC works</a:t>
            </a:r>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Pod Managed Identity</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72</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6520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73</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Upgrade</a:t>
            </a:r>
          </a:p>
        </p:txBody>
      </p:sp>
    </p:spTree>
    <p:extLst>
      <p:ext uri="{BB962C8B-B14F-4D97-AF65-F5344CB8AC3E}">
        <p14:creationId xmlns:p14="http://schemas.microsoft.com/office/powerpoint/2010/main" val="38328735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199" y="695327"/>
            <a:ext cx="11553825" cy="6087957"/>
          </a:xfrm>
        </p:spPr>
        <p:txBody>
          <a:bodyPr/>
          <a:lstStyle/>
          <a:p>
            <a:r>
              <a:rPr lang="en-US" b="0" i="0" dirty="0">
                <a:solidFill>
                  <a:srgbClr val="171717"/>
                </a:solidFill>
                <a:effectLst/>
                <a:latin typeface="Segoe UI" panose="020B0502040204020203" pitchFamily="34" charset="0"/>
              </a:rPr>
              <a:t>AKS cluster lifecycle involves performing periodic upgrades to the latest Kubernetes version.  It’s important to apply the latest security releases, or upgrade to get the latest AKS features.  The  Kubernetes community releases minor versions roughly every three months.</a:t>
            </a:r>
          </a:p>
          <a:p>
            <a:pPr marL="742950" lvl="1" indent="-285750">
              <a:buFont typeface="Arial" panose="020B0604020202020204" pitchFamily="34" charset="0"/>
              <a:buChar char="•"/>
            </a:pPr>
            <a:endParaRPr lang="en-US" b="0" i="0" dirty="0">
              <a:solidFill>
                <a:srgbClr val="171717"/>
              </a:solidFill>
              <a:effectLst/>
              <a:latin typeface="Segoe UI" panose="020B0502040204020203" pitchFamily="34" charset="0"/>
            </a:endParaRP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Minor version releases include new features and improvements.</a:t>
            </a:r>
            <a:endParaRPr lang="en-US" dirty="0">
              <a:solidFill>
                <a:srgbClr val="171717"/>
              </a:solidFill>
              <a:latin typeface="Segoe UI" panose="020B0502040204020203" pitchFamily="34" charset="0"/>
            </a:endParaRP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Patch releases are more frequent (sometimes weekly) and are intended for critical bug fixes within a minor version.</a:t>
            </a:r>
            <a:endParaRPr lang="en-US" dirty="0">
              <a:solidFill>
                <a:srgbClr val="171717"/>
              </a:solidFill>
              <a:latin typeface="Segoe UI" panose="020B0502040204020203" pitchFamily="34" charset="0"/>
            </a:endParaRPr>
          </a:p>
          <a:p>
            <a:pPr marL="742950" lvl="1" indent="-285750">
              <a:buFont typeface="Arial" panose="020B0604020202020204" pitchFamily="34" charset="0"/>
              <a:buChar char="•"/>
            </a:pPr>
            <a:r>
              <a:rPr lang="en-US" b="0" i="0" dirty="0">
                <a:solidFill>
                  <a:srgbClr val="171717"/>
                </a:solidFill>
                <a:effectLst/>
                <a:latin typeface="Segoe UI" panose="020B0502040204020203" pitchFamily="34" charset="0"/>
              </a:rPr>
              <a:t>Patch releases include fixes for security vulnerabilities or major bugs.</a:t>
            </a:r>
            <a:endParaRPr lang="en-IN" b="0" i="0" dirty="0">
              <a:solidFill>
                <a:srgbClr val="171717"/>
              </a:solidFill>
              <a:effectLst/>
              <a:latin typeface="Segoe UI" panose="020B0502040204020203" pitchFamily="34" charset="0"/>
            </a:endParaRPr>
          </a:p>
          <a:p>
            <a:pPr marL="742950" lvl="1" indent="-285750">
              <a:buFont typeface="Arial" panose="020B0604020202020204" pitchFamily="34" charset="0"/>
              <a:buChar char="•"/>
            </a:pPr>
            <a:endParaRPr lang="en-US" dirty="0"/>
          </a:p>
          <a:p>
            <a:r>
              <a:rPr lang="en-US" dirty="0">
                <a:solidFill>
                  <a:srgbClr val="171717"/>
                </a:solidFill>
                <a:latin typeface="Segoe UI" panose="020B0502040204020203" pitchFamily="34" charset="0"/>
              </a:rPr>
              <a:t>Kubernetes uses the standard  “semantic versioning” versioning </a:t>
            </a:r>
            <a:r>
              <a:rPr lang="en-US" b="0" i="0" dirty="0">
                <a:solidFill>
                  <a:srgbClr val="171717"/>
                </a:solidFill>
                <a:effectLst/>
                <a:latin typeface="Segoe UI" panose="020B0502040204020203" pitchFamily="34" charset="0"/>
              </a:rPr>
              <a:t>scheme for each version.\</a:t>
            </a:r>
            <a:endParaRPr lang="en-US" dirty="0">
              <a:solidFill>
                <a:srgbClr val="171717"/>
              </a:solidFill>
              <a:latin typeface="Segoe UI" panose="020B0502040204020203" pitchFamily="34" charset="0"/>
            </a:endParaRPr>
          </a:p>
          <a:p>
            <a:r>
              <a:rPr lang="en-US" dirty="0"/>
              <a:t>[major].[minor].[patch]</a:t>
            </a:r>
          </a:p>
          <a:p>
            <a:r>
              <a:rPr lang="en-US" b="1" dirty="0"/>
              <a:t>Example:  </a:t>
            </a:r>
            <a:r>
              <a:rPr lang="en-US" dirty="0"/>
              <a:t>1.17.7,   1.17.8</a:t>
            </a:r>
          </a:p>
          <a:p>
            <a:endParaRPr lang="en-US" dirty="0"/>
          </a:p>
          <a:p>
            <a:pPr marL="865188" lvl="1" indent="-285750"/>
            <a:r>
              <a:rPr lang="en-US" dirty="0">
                <a:solidFill>
                  <a:srgbClr val="171717"/>
                </a:solidFill>
                <a:latin typeface="Segoe UI" panose="020B0502040204020203" pitchFamily="34" charset="0"/>
              </a:rPr>
              <a:t>Major versions change when incompatible API updates or backwards compatibility may be      broken.</a:t>
            </a:r>
          </a:p>
          <a:p>
            <a:pPr marL="865188" lvl="1" indent="-285750"/>
            <a:r>
              <a:rPr lang="en-US" dirty="0">
                <a:solidFill>
                  <a:srgbClr val="171717"/>
                </a:solidFill>
                <a:latin typeface="Segoe UI" panose="020B0502040204020203" pitchFamily="34" charset="0"/>
              </a:rPr>
              <a:t>Minor versions change when functionality updates are made that are backwards compatible to the other minor releases.</a:t>
            </a:r>
          </a:p>
          <a:p>
            <a:pPr marL="865188" lvl="1" indent="-285750"/>
            <a:r>
              <a:rPr lang="en-US" dirty="0">
                <a:solidFill>
                  <a:srgbClr val="171717"/>
                </a:solidFill>
                <a:latin typeface="Segoe UI" panose="020B0502040204020203" pitchFamily="34" charset="0"/>
              </a:rPr>
              <a:t>Patch versions change when backwards-compatible bug fixes are made.</a:t>
            </a:r>
          </a:p>
          <a:p>
            <a:pPr indent="-230188"/>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Kubernetes versions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74</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528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199" y="695327"/>
            <a:ext cx="11553825" cy="5743021"/>
          </a:xfrm>
        </p:spPr>
        <p:txBody>
          <a:bodyPr/>
          <a:lstStyle/>
          <a:p>
            <a:r>
              <a:rPr lang="en-US" b="0" i="0" dirty="0">
                <a:solidFill>
                  <a:srgbClr val="171717"/>
                </a:solidFill>
                <a:effectLst/>
                <a:latin typeface="Segoe UI" panose="020B0502040204020203" pitchFamily="34" charset="0"/>
              </a:rPr>
              <a:t>Customer can  reference upcoming version releases and deprecations on the  AKS Kubernetes Calendar</a:t>
            </a:r>
          </a:p>
          <a:p>
            <a:endParaRPr lang="en-US" dirty="0">
              <a:solidFill>
                <a:srgbClr val="171717"/>
              </a:solidFill>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dirty="0">
              <a:solidFill>
                <a:srgbClr val="171717"/>
              </a:solidFill>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dirty="0">
              <a:solidFill>
                <a:srgbClr val="171717"/>
              </a:solidFill>
              <a:latin typeface="Segoe UI" panose="020B0502040204020203" pitchFamily="34" charset="0"/>
            </a:endParaRPr>
          </a:p>
          <a:p>
            <a:endParaRPr lang="en-US" b="0" i="0" dirty="0">
              <a:solidFill>
                <a:srgbClr val="171717"/>
              </a:solidFill>
              <a:effectLst/>
              <a:latin typeface="Segoe UI" panose="020B0502040204020203" pitchFamily="34" charset="0"/>
            </a:endParaRPr>
          </a:p>
          <a:p>
            <a:endParaRPr lang="en-US" dirty="0">
              <a:solidFill>
                <a:srgbClr val="171717"/>
              </a:solidFill>
              <a:latin typeface="Segoe UI" panose="020B0502040204020203" pitchFamily="34" charset="0"/>
            </a:endParaRPr>
          </a:p>
          <a:p>
            <a:endParaRPr lang="en-US" b="0" i="0" dirty="0">
              <a:solidFill>
                <a:srgbClr val="171717"/>
              </a:solidFill>
              <a:effectLst/>
              <a:latin typeface="Segoe UI" panose="020B0502040204020203" pitchFamily="34" charset="0"/>
            </a:endParaRPr>
          </a:p>
          <a:p>
            <a:r>
              <a:rPr lang="en-US" b="1" i="0" dirty="0">
                <a:solidFill>
                  <a:srgbClr val="171717"/>
                </a:solidFill>
                <a:effectLst/>
                <a:latin typeface="Segoe UI" panose="020B0502040204020203" pitchFamily="34" charset="0"/>
              </a:rPr>
              <a:t>Release update to client</a:t>
            </a:r>
            <a:endParaRPr lang="en-US" b="1" dirty="0">
              <a:solidFill>
                <a:srgbClr val="171717"/>
              </a:solidFill>
              <a:latin typeface="Segoe UI" panose="020B0502040204020203" pitchFamily="34" charset="0"/>
            </a:endParaRPr>
          </a:p>
          <a:p>
            <a:r>
              <a:rPr lang="en-US" b="0" i="0" dirty="0">
                <a:solidFill>
                  <a:srgbClr val="171717"/>
                </a:solidFill>
                <a:effectLst/>
                <a:latin typeface="Segoe UI" panose="020B0502040204020203" pitchFamily="34" charset="0"/>
              </a:rPr>
              <a:t>The AKS team publishes pre-announcements with planned dates of the new Kubernetes versions in below ways.</a:t>
            </a:r>
          </a:p>
          <a:p>
            <a:pPr marL="865188" lvl="1" indent="-285750"/>
            <a:r>
              <a:rPr lang="en-US" b="0" i="0" dirty="0">
                <a:solidFill>
                  <a:srgbClr val="171717"/>
                </a:solidFill>
                <a:effectLst/>
                <a:latin typeface="Segoe UI" panose="020B0502040204020203" pitchFamily="34" charset="0"/>
              </a:rPr>
              <a:t>Azure documentation, </a:t>
            </a:r>
          </a:p>
          <a:p>
            <a:pPr marL="865188" lvl="1" indent="-285750"/>
            <a:r>
              <a:rPr lang="en-US" b="0" i="0" dirty="0">
                <a:solidFill>
                  <a:srgbClr val="171717"/>
                </a:solidFill>
                <a:effectLst/>
                <a:latin typeface="Segoe UI" panose="020B0502040204020203" pitchFamily="34" charset="0"/>
              </a:rPr>
              <a:t>GITHUB</a:t>
            </a:r>
          </a:p>
          <a:p>
            <a:pPr marL="865188" lvl="1" indent="-285750"/>
            <a:r>
              <a:rPr lang="en-US" b="0" i="0" dirty="0">
                <a:solidFill>
                  <a:srgbClr val="171717"/>
                </a:solidFill>
                <a:effectLst/>
                <a:latin typeface="Segoe UI" panose="020B0502040204020203" pitchFamily="34" charset="0"/>
              </a:rPr>
              <a:t>Emails to subscription administrators who own clusters that are going to fall out of support.</a:t>
            </a:r>
          </a:p>
          <a:p>
            <a:pPr marL="865188" lvl="1" indent="-285750"/>
            <a:r>
              <a:rPr lang="en-US" b="0" i="0" dirty="0">
                <a:solidFill>
                  <a:srgbClr val="171717"/>
                </a:solidFill>
                <a:effectLst/>
                <a:latin typeface="Segoe UI" panose="020B0502040204020203" pitchFamily="34" charset="0"/>
              </a:rPr>
              <a:t>Azure Advisor  </a:t>
            </a:r>
          </a:p>
          <a:p>
            <a:endParaRPr lang="en-US" b="0" i="0" dirty="0">
              <a:solidFill>
                <a:srgbClr val="171717"/>
              </a:solidFill>
              <a:effectLst/>
              <a:latin typeface="Segoe UI" panose="020B0502040204020203" pitchFamily="34" charset="0"/>
            </a:endParaRPr>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Release and deprecation process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75</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B3D4F17D-E6CF-407A-9811-01D9C1D7F1E8}"/>
              </a:ext>
            </a:extLst>
          </p:cNvPr>
          <p:cNvGraphicFramePr>
            <a:graphicFrameLocks noGrp="1"/>
          </p:cNvGraphicFramePr>
          <p:nvPr>
            <p:extLst>
              <p:ext uri="{D42A27DB-BD31-4B8C-83A1-F6EECF244321}">
                <p14:modId xmlns:p14="http://schemas.microsoft.com/office/powerpoint/2010/main" val="3146342319"/>
              </p:ext>
            </p:extLst>
          </p:nvPr>
        </p:nvGraphicFramePr>
        <p:xfrm>
          <a:off x="976311" y="1174845"/>
          <a:ext cx="10515600" cy="2927217"/>
        </p:xfrm>
        <a:graphic>
          <a:graphicData uri="http://schemas.openxmlformats.org/drawingml/2006/table">
            <a:tbl>
              <a:tblPr/>
              <a:tblGrid>
                <a:gridCol w="2103120">
                  <a:extLst>
                    <a:ext uri="{9D8B030D-6E8A-4147-A177-3AD203B41FA5}">
                      <a16:colId xmlns:a16="http://schemas.microsoft.com/office/drawing/2014/main" val="2948511493"/>
                    </a:ext>
                  </a:extLst>
                </a:gridCol>
                <a:gridCol w="2103120">
                  <a:extLst>
                    <a:ext uri="{9D8B030D-6E8A-4147-A177-3AD203B41FA5}">
                      <a16:colId xmlns:a16="http://schemas.microsoft.com/office/drawing/2014/main" val="4162246394"/>
                    </a:ext>
                  </a:extLst>
                </a:gridCol>
                <a:gridCol w="2103120">
                  <a:extLst>
                    <a:ext uri="{9D8B030D-6E8A-4147-A177-3AD203B41FA5}">
                      <a16:colId xmlns:a16="http://schemas.microsoft.com/office/drawing/2014/main" val="2292337847"/>
                    </a:ext>
                  </a:extLst>
                </a:gridCol>
                <a:gridCol w="2103120">
                  <a:extLst>
                    <a:ext uri="{9D8B030D-6E8A-4147-A177-3AD203B41FA5}">
                      <a16:colId xmlns:a16="http://schemas.microsoft.com/office/drawing/2014/main" val="2854440449"/>
                    </a:ext>
                  </a:extLst>
                </a:gridCol>
                <a:gridCol w="2103120">
                  <a:extLst>
                    <a:ext uri="{9D8B030D-6E8A-4147-A177-3AD203B41FA5}">
                      <a16:colId xmlns:a16="http://schemas.microsoft.com/office/drawing/2014/main" val="2607170497"/>
                    </a:ext>
                  </a:extLst>
                </a:gridCol>
              </a:tblGrid>
              <a:tr h="291683">
                <a:tc>
                  <a:txBody>
                    <a:bodyPr/>
                    <a:lstStyle/>
                    <a:p>
                      <a:pPr algn="l" fontAlgn="t"/>
                      <a:r>
                        <a:rPr lang="en-IN">
                          <a:effectLst/>
                        </a:rPr>
                        <a:t>K8s version</a:t>
                      </a:r>
                    </a:p>
                  </a:txBody>
                  <a:tcPr>
                    <a:lnL>
                      <a:noFill/>
                    </a:lnL>
                    <a:lnR>
                      <a:noFill/>
                    </a:lnR>
                    <a:lnT>
                      <a:noFill/>
                    </a:lnT>
                    <a:lnB>
                      <a:noFill/>
                    </a:lnB>
                    <a:noFill/>
                  </a:tcPr>
                </a:tc>
                <a:tc>
                  <a:txBody>
                    <a:bodyPr/>
                    <a:lstStyle/>
                    <a:p>
                      <a:pPr algn="l" fontAlgn="t"/>
                      <a:r>
                        <a:rPr lang="en-IN" dirty="0">
                          <a:effectLst/>
                        </a:rPr>
                        <a:t>Upstream release</a:t>
                      </a:r>
                    </a:p>
                  </a:txBody>
                  <a:tcPr>
                    <a:lnL>
                      <a:noFill/>
                    </a:lnL>
                    <a:lnR>
                      <a:noFill/>
                    </a:lnR>
                    <a:lnT>
                      <a:noFill/>
                    </a:lnT>
                    <a:lnB>
                      <a:noFill/>
                    </a:lnB>
                    <a:noFill/>
                  </a:tcPr>
                </a:tc>
                <a:tc>
                  <a:txBody>
                    <a:bodyPr/>
                    <a:lstStyle/>
                    <a:p>
                      <a:pPr algn="l" fontAlgn="t"/>
                      <a:r>
                        <a:rPr lang="en-IN" dirty="0">
                          <a:effectLst/>
                        </a:rPr>
                        <a:t>AKS preview</a:t>
                      </a:r>
                    </a:p>
                  </a:txBody>
                  <a:tcPr>
                    <a:lnL>
                      <a:noFill/>
                    </a:lnL>
                    <a:lnR>
                      <a:noFill/>
                    </a:lnR>
                    <a:lnT>
                      <a:noFill/>
                    </a:lnT>
                    <a:lnB>
                      <a:noFill/>
                    </a:lnB>
                    <a:noFill/>
                  </a:tcPr>
                </a:tc>
                <a:tc>
                  <a:txBody>
                    <a:bodyPr/>
                    <a:lstStyle/>
                    <a:p>
                      <a:pPr algn="l" fontAlgn="t"/>
                      <a:r>
                        <a:rPr lang="en-IN" dirty="0">
                          <a:effectLst/>
                        </a:rPr>
                        <a:t>AKS GA</a:t>
                      </a:r>
                    </a:p>
                  </a:txBody>
                  <a:tcPr>
                    <a:lnL>
                      <a:noFill/>
                    </a:lnL>
                    <a:lnR>
                      <a:noFill/>
                    </a:lnR>
                    <a:lnT>
                      <a:noFill/>
                    </a:lnT>
                    <a:lnB>
                      <a:noFill/>
                    </a:lnB>
                    <a:noFill/>
                  </a:tcPr>
                </a:tc>
                <a:tc>
                  <a:txBody>
                    <a:bodyPr/>
                    <a:lstStyle/>
                    <a:p>
                      <a:pPr algn="l" fontAlgn="t"/>
                      <a:r>
                        <a:rPr lang="en-IN" dirty="0">
                          <a:effectLst/>
                        </a:rPr>
                        <a:t>End of life</a:t>
                      </a:r>
                    </a:p>
                  </a:txBody>
                  <a:tcPr>
                    <a:lnL>
                      <a:noFill/>
                    </a:lnL>
                    <a:lnR>
                      <a:noFill/>
                    </a:lnR>
                    <a:lnT>
                      <a:noFill/>
                    </a:lnT>
                    <a:lnB>
                      <a:noFill/>
                    </a:lnB>
                    <a:noFill/>
                  </a:tcPr>
                </a:tc>
                <a:extLst>
                  <a:ext uri="{0D108BD9-81ED-4DB2-BD59-A6C34878D82A}">
                    <a16:rowId xmlns:a16="http://schemas.microsoft.com/office/drawing/2014/main" val="7106166"/>
                  </a:ext>
                </a:extLst>
              </a:tr>
              <a:tr h="291683">
                <a:tc>
                  <a:txBody>
                    <a:bodyPr/>
                    <a:lstStyle/>
                    <a:p>
                      <a:pPr algn="l" fontAlgn="t"/>
                      <a:r>
                        <a:rPr lang="en-IN" dirty="0">
                          <a:effectLst/>
                        </a:rPr>
                        <a:t>1.20</a:t>
                      </a:r>
                    </a:p>
                  </a:txBody>
                  <a:tcPr>
                    <a:lnL>
                      <a:noFill/>
                    </a:lnL>
                    <a:lnR>
                      <a:noFill/>
                    </a:lnR>
                    <a:lnT>
                      <a:noFill/>
                    </a:lnT>
                    <a:lnB>
                      <a:noFill/>
                    </a:lnB>
                    <a:noFill/>
                  </a:tcPr>
                </a:tc>
                <a:tc>
                  <a:txBody>
                    <a:bodyPr/>
                    <a:lstStyle/>
                    <a:p>
                      <a:pPr algn="l" fontAlgn="t"/>
                      <a:r>
                        <a:rPr lang="en-IN">
                          <a:effectLst/>
                        </a:rPr>
                        <a:t>Dec-08-20</a:t>
                      </a:r>
                    </a:p>
                  </a:txBody>
                  <a:tcPr>
                    <a:lnL>
                      <a:noFill/>
                    </a:lnL>
                    <a:lnR>
                      <a:noFill/>
                    </a:lnR>
                    <a:lnT>
                      <a:noFill/>
                    </a:lnT>
                    <a:lnB>
                      <a:noFill/>
                    </a:lnB>
                    <a:noFill/>
                  </a:tcPr>
                </a:tc>
                <a:tc>
                  <a:txBody>
                    <a:bodyPr/>
                    <a:lstStyle/>
                    <a:p>
                      <a:pPr algn="l" fontAlgn="t"/>
                      <a:r>
                        <a:rPr lang="en-IN" dirty="0">
                          <a:effectLst/>
                        </a:rPr>
                        <a:t>Jan 2021</a:t>
                      </a:r>
                    </a:p>
                  </a:txBody>
                  <a:tcPr>
                    <a:lnL>
                      <a:noFill/>
                    </a:lnL>
                    <a:lnR>
                      <a:noFill/>
                    </a:lnR>
                    <a:lnT>
                      <a:noFill/>
                    </a:lnT>
                    <a:lnB>
                      <a:noFill/>
                    </a:lnB>
                    <a:noFill/>
                  </a:tcPr>
                </a:tc>
                <a:tc>
                  <a:txBody>
                    <a:bodyPr/>
                    <a:lstStyle/>
                    <a:p>
                      <a:pPr algn="l" fontAlgn="t"/>
                      <a:r>
                        <a:rPr lang="en-IN" dirty="0">
                          <a:effectLst/>
                        </a:rPr>
                        <a:t>Mar 2021</a:t>
                      </a:r>
                    </a:p>
                  </a:txBody>
                  <a:tcPr>
                    <a:lnL>
                      <a:noFill/>
                    </a:lnL>
                    <a:lnR>
                      <a:noFill/>
                    </a:lnR>
                    <a:lnT>
                      <a:noFill/>
                    </a:lnT>
                    <a:lnB>
                      <a:noFill/>
                    </a:lnB>
                    <a:noFill/>
                  </a:tcPr>
                </a:tc>
                <a:tc>
                  <a:txBody>
                    <a:bodyPr/>
                    <a:lstStyle/>
                    <a:p>
                      <a:pPr algn="l" fontAlgn="t"/>
                      <a:r>
                        <a:rPr lang="en-IN" dirty="0">
                          <a:effectLst/>
                        </a:rPr>
                        <a:t>1.23 GA</a:t>
                      </a:r>
                    </a:p>
                  </a:txBody>
                  <a:tcPr>
                    <a:lnL>
                      <a:noFill/>
                    </a:lnL>
                    <a:lnR>
                      <a:noFill/>
                    </a:lnR>
                    <a:lnT>
                      <a:noFill/>
                    </a:lnT>
                    <a:lnB>
                      <a:noFill/>
                    </a:lnB>
                    <a:noFill/>
                  </a:tcPr>
                </a:tc>
                <a:extLst>
                  <a:ext uri="{0D108BD9-81ED-4DB2-BD59-A6C34878D82A}">
                    <a16:rowId xmlns:a16="http://schemas.microsoft.com/office/drawing/2014/main" val="1832368614"/>
                  </a:ext>
                </a:extLst>
              </a:tr>
              <a:tr h="291683">
                <a:tc>
                  <a:txBody>
                    <a:bodyPr/>
                    <a:lstStyle/>
                    <a:p>
                      <a:pPr algn="l" fontAlgn="t"/>
                      <a:r>
                        <a:rPr lang="en-IN">
                          <a:effectLst/>
                        </a:rPr>
                        <a:t>1.21</a:t>
                      </a:r>
                    </a:p>
                  </a:txBody>
                  <a:tcPr>
                    <a:lnL>
                      <a:noFill/>
                    </a:lnL>
                    <a:lnR>
                      <a:noFill/>
                    </a:lnR>
                    <a:lnT>
                      <a:noFill/>
                    </a:lnT>
                    <a:lnB>
                      <a:noFill/>
                    </a:lnB>
                    <a:noFill/>
                  </a:tcPr>
                </a:tc>
                <a:tc>
                  <a:txBody>
                    <a:bodyPr/>
                    <a:lstStyle/>
                    <a:p>
                      <a:pPr algn="l" fontAlgn="t"/>
                      <a:r>
                        <a:rPr lang="en-IN" dirty="0">
                          <a:effectLst/>
                        </a:rPr>
                        <a:t>Apr-08-21</a:t>
                      </a:r>
                    </a:p>
                  </a:txBody>
                  <a:tcPr>
                    <a:lnL>
                      <a:noFill/>
                    </a:lnL>
                    <a:lnR>
                      <a:noFill/>
                    </a:lnR>
                    <a:lnT>
                      <a:noFill/>
                    </a:lnT>
                    <a:lnB>
                      <a:noFill/>
                    </a:lnB>
                    <a:noFill/>
                  </a:tcPr>
                </a:tc>
                <a:tc>
                  <a:txBody>
                    <a:bodyPr/>
                    <a:lstStyle/>
                    <a:p>
                      <a:pPr algn="l" fontAlgn="t"/>
                      <a:r>
                        <a:rPr lang="en-IN" dirty="0">
                          <a:effectLst/>
                        </a:rPr>
                        <a:t>May 2021</a:t>
                      </a:r>
                    </a:p>
                  </a:txBody>
                  <a:tcPr>
                    <a:lnL>
                      <a:noFill/>
                    </a:lnL>
                    <a:lnR>
                      <a:noFill/>
                    </a:lnR>
                    <a:lnT>
                      <a:noFill/>
                    </a:lnT>
                    <a:lnB>
                      <a:noFill/>
                    </a:lnB>
                    <a:noFill/>
                  </a:tcPr>
                </a:tc>
                <a:tc>
                  <a:txBody>
                    <a:bodyPr/>
                    <a:lstStyle/>
                    <a:p>
                      <a:pPr algn="l" fontAlgn="t"/>
                      <a:r>
                        <a:rPr lang="en-IN" dirty="0">
                          <a:effectLst/>
                        </a:rPr>
                        <a:t>Jul 2021</a:t>
                      </a:r>
                    </a:p>
                  </a:txBody>
                  <a:tcPr>
                    <a:lnL>
                      <a:noFill/>
                    </a:lnL>
                    <a:lnR>
                      <a:noFill/>
                    </a:lnR>
                    <a:lnT>
                      <a:noFill/>
                    </a:lnT>
                    <a:lnB>
                      <a:noFill/>
                    </a:lnB>
                    <a:noFill/>
                  </a:tcPr>
                </a:tc>
                <a:tc>
                  <a:txBody>
                    <a:bodyPr/>
                    <a:lstStyle/>
                    <a:p>
                      <a:pPr algn="l" fontAlgn="t"/>
                      <a:r>
                        <a:rPr lang="en-IN" dirty="0">
                          <a:effectLst/>
                        </a:rPr>
                        <a:t>1.24 GA</a:t>
                      </a:r>
                    </a:p>
                  </a:txBody>
                  <a:tcPr>
                    <a:lnL>
                      <a:noFill/>
                    </a:lnL>
                    <a:lnR>
                      <a:noFill/>
                    </a:lnR>
                    <a:lnT>
                      <a:noFill/>
                    </a:lnT>
                    <a:lnB>
                      <a:noFill/>
                    </a:lnB>
                    <a:noFill/>
                  </a:tcPr>
                </a:tc>
                <a:extLst>
                  <a:ext uri="{0D108BD9-81ED-4DB2-BD59-A6C34878D82A}">
                    <a16:rowId xmlns:a16="http://schemas.microsoft.com/office/drawing/2014/main" val="69155904"/>
                  </a:ext>
                </a:extLst>
              </a:tr>
              <a:tr h="291683">
                <a:tc>
                  <a:txBody>
                    <a:bodyPr/>
                    <a:lstStyle/>
                    <a:p>
                      <a:pPr algn="l" fontAlgn="t"/>
                      <a:r>
                        <a:rPr lang="en-IN">
                          <a:effectLst/>
                        </a:rPr>
                        <a:t>1.22</a:t>
                      </a:r>
                    </a:p>
                  </a:txBody>
                  <a:tcPr>
                    <a:lnL>
                      <a:noFill/>
                    </a:lnL>
                    <a:lnR>
                      <a:noFill/>
                    </a:lnR>
                    <a:lnT>
                      <a:noFill/>
                    </a:lnT>
                    <a:lnB>
                      <a:noFill/>
                    </a:lnB>
                    <a:noFill/>
                  </a:tcPr>
                </a:tc>
                <a:tc>
                  <a:txBody>
                    <a:bodyPr/>
                    <a:lstStyle/>
                    <a:p>
                      <a:pPr algn="l" fontAlgn="t"/>
                      <a:r>
                        <a:rPr lang="en-IN">
                          <a:effectLst/>
                        </a:rPr>
                        <a:t>Aug-04-21</a:t>
                      </a:r>
                    </a:p>
                  </a:txBody>
                  <a:tcPr>
                    <a:lnL>
                      <a:noFill/>
                    </a:lnL>
                    <a:lnR>
                      <a:noFill/>
                    </a:lnR>
                    <a:lnT>
                      <a:noFill/>
                    </a:lnT>
                    <a:lnB>
                      <a:noFill/>
                    </a:lnB>
                    <a:noFill/>
                  </a:tcPr>
                </a:tc>
                <a:tc>
                  <a:txBody>
                    <a:bodyPr/>
                    <a:lstStyle/>
                    <a:p>
                      <a:pPr algn="l" fontAlgn="t"/>
                      <a:r>
                        <a:rPr lang="en-IN" dirty="0">
                          <a:effectLst/>
                        </a:rPr>
                        <a:t>Sept 2021</a:t>
                      </a:r>
                    </a:p>
                  </a:txBody>
                  <a:tcPr>
                    <a:lnL>
                      <a:noFill/>
                    </a:lnL>
                    <a:lnR>
                      <a:noFill/>
                    </a:lnR>
                    <a:lnT>
                      <a:noFill/>
                    </a:lnT>
                    <a:lnB>
                      <a:noFill/>
                    </a:lnB>
                    <a:noFill/>
                  </a:tcPr>
                </a:tc>
                <a:tc>
                  <a:txBody>
                    <a:bodyPr/>
                    <a:lstStyle/>
                    <a:p>
                      <a:pPr algn="l" fontAlgn="t"/>
                      <a:r>
                        <a:rPr lang="en-IN" dirty="0">
                          <a:effectLst/>
                        </a:rPr>
                        <a:t>Dec 2021</a:t>
                      </a:r>
                    </a:p>
                  </a:txBody>
                  <a:tcPr>
                    <a:lnL>
                      <a:noFill/>
                    </a:lnL>
                    <a:lnR>
                      <a:noFill/>
                    </a:lnR>
                    <a:lnT>
                      <a:noFill/>
                    </a:lnT>
                    <a:lnB>
                      <a:noFill/>
                    </a:lnB>
                    <a:noFill/>
                  </a:tcPr>
                </a:tc>
                <a:tc>
                  <a:txBody>
                    <a:bodyPr/>
                    <a:lstStyle/>
                    <a:p>
                      <a:pPr algn="l" fontAlgn="t"/>
                      <a:r>
                        <a:rPr lang="en-IN" dirty="0">
                          <a:effectLst/>
                        </a:rPr>
                        <a:t>1.25 GA</a:t>
                      </a:r>
                    </a:p>
                  </a:txBody>
                  <a:tcPr>
                    <a:lnL>
                      <a:noFill/>
                    </a:lnL>
                    <a:lnR>
                      <a:noFill/>
                    </a:lnR>
                    <a:lnT>
                      <a:noFill/>
                    </a:lnT>
                    <a:lnB>
                      <a:noFill/>
                    </a:lnB>
                    <a:noFill/>
                  </a:tcPr>
                </a:tc>
                <a:extLst>
                  <a:ext uri="{0D108BD9-81ED-4DB2-BD59-A6C34878D82A}">
                    <a16:rowId xmlns:a16="http://schemas.microsoft.com/office/drawing/2014/main" val="68246762"/>
                  </a:ext>
                </a:extLst>
              </a:tr>
              <a:tr h="291683">
                <a:tc>
                  <a:txBody>
                    <a:bodyPr/>
                    <a:lstStyle/>
                    <a:p>
                      <a:pPr algn="l" fontAlgn="t"/>
                      <a:r>
                        <a:rPr lang="en-IN" dirty="0">
                          <a:effectLst/>
                        </a:rPr>
                        <a:t>1.23</a:t>
                      </a:r>
                    </a:p>
                  </a:txBody>
                  <a:tcPr>
                    <a:lnL>
                      <a:noFill/>
                    </a:lnL>
                    <a:lnR>
                      <a:noFill/>
                    </a:lnR>
                    <a:lnT>
                      <a:noFill/>
                    </a:lnT>
                    <a:lnB>
                      <a:noFill/>
                    </a:lnB>
                    <a:noFill/>
                  </a:tcPr>
                </a:tc>
                <a:tc>
                  <a:txBody>
                    <a:bodyPr/>
                    <a:lstStyle/>
                    <a:p>
                      <a:pPr algn="l" fontAlgn="t"/>
                      <a:r>
                        <a:rPr lang="en-IN">
                          <a:effectLst/>
                        </a:rPr>
                        <a:t>Dec 2021</a:t>
                      </a:r>
                    </a:p>
                  </a:txBody>
                  <a:tcPr>
                    <a:lnL>
                      <a:noFill/>
                    </a:lnL>
                    <a:lnR>
                      <a:noFill/>
                    </a:lnR>
                    <a:lnT>
                      <a:noFill/>
                    </a:lnT>
                    <a:lnB>
                      <a:noFill/>
                    </a:lnB>
                    <a:noFill/>
                  </a:tcPr>
                </a:tc>
                <a:tc>
                  <a:txBody>
                    <a:bodyPr/>
                    <a:lstStyle/>
                    <a:p>
                      <a:pPr algn="l" fontAlgn="t"/>
                      <a:r>
                        <a:rPr lang="en-IN" dirty="0">
                          <a:effectLst/>
                        </a:rPr>
                        <a:t>Jan 2022</a:t>
                      </a:r>
                    </a:p>
                  </a:txBody>
                  <a:tcPr>
                    <a:lnL>
                      <a:noFill/>
                    </a:lnL>
                    <a:lnR>
                      <a:noFill/>
                    </a:lnR>
                    <a:lnT>
                      <a:noFill/>
                    </a:lnT>
                    <a:lnB>
                      <a:noFill/>
                    </a:lnB>
                    <a:noFill/>
                  </a:tcPr>
                </a:tc>
                <a:tc>
                  <a:txBody>
                    <a:bodyPr/>
                    <a:lstStyle/>
                    <a:p>
                      <a:pPr algn="l" fontAlgn="t"/>
                      <a:r>
                        <a:rPr lang="en-IN" dirty="0">
                          <a:effectLst/>
                        </a:rPr>
                        <a:t>Apr 2022</a:t>
                      </a:r>
                    </a:p>
                  </a:txBody>
                  <a:tcPr>
                    <a:lnL>
                      <a:noFill/>
                    </a:lnL>
                    <a:lnR>
                      <a:noFill/>
                    </a:lnR>
                    <a:lnT>
                      <a:noFill/>
                    </a:lnT>
                    <a:lnB>
                      <a:noFill/>
                    </a:lnB>
                    <a:noFill/>
                  </a:tcPr>
                </a:tc>
                <a:tc>
                  <a:txBody>
                    <a:bodyPr/>
                    <a:lstStyle/>
                    <a:p>
                      <a:pPr algn="l" fontAlgn="t"/>
                      <a:r>
                        <a:rPr lang="en-IN" dirty="0">
                          <a:effectLst/>
                        </a:rPr>
                        <a:t>1.26 GA</a:t>
                      </a:r>
                    </a:p>
                  </a:txBody>
                  <a:tcPr>
                    <a:lnL>
                      <a:noFill/>
                    </a:lnL>
                    <a:lnR>
                      <a:noFill/>
                    </a:lnR>
                    <a:lnT>
                      <a:noFill/>
                    </a:lnT>
                    <a:lnB>
                      <a:noFill/>
                    </a:lnB>
                    <a:noFill/>
                  </a:tcPr>
                </a:tc>
                <a:extLst>
                  <a:ext uri="{0D108BD9-81ED-4DB2-BD59-A6C34878D82A}">
                    <a16:rowId xmlns:a16="http://schemas.microsoft.com/office/drawing/2014/main" val="3687317269"/>
                  </a:ext>
                </a:extLst>
              </a:tr>
              <a:tr h="291683">
                <a:tc>
                  <a:txBody>
                    <a:bodyPr/>
                    <a:lstStyle/>
                    <a:p>
                      <a:pPr algn="l" fontAlgn="t"/>
                      <a:r>
                        <a:rPr lang="en-IN" dirty="0">
                          <a:effectLst/>
                        </a:rPr>
                        <a:t>1.24</a:t>
                      </a:r>
                    </a:p>
                  </a:txBody>
                  <a:tcPr>
                    <a:lnL>
                      <a:noFill/>
                    </a:lnL>
                    <a:lnR>
                      <a:noFill/>
                    </a:lnR>
                    <a:lnT>
                      <a:noFill/>
                    </a:lnT>
                    <a:lnB>
                      <a:noFill/>
                    </a:lnB>
                    <a:noFill/>
                  </a:tcPr>
                </a:tc>
                <a:tc>
                  <a:txBody>
                    <a:bodyPr/>
                    <a:lstStyle/>
                    <a:p>
                      <a:pPr algn="l" fontAlgn="t"/>
                      <a:r>
                        <a:rPr lang="en-IN">
                          <a:effectLst/>
                        </a:rPr>
                        <a:t>Apr-22-22</a:t>
                      </a:r>
                    </a:p>
                  </a:txBody>
                  <a:tcPr>
                    <a:lnL>
                      <a:noFill/>
                    </a:lnL>
                    <a:lnR>
                      <a:noFill/>
                    </a:lnR>
                    <a:lnT>
                      <a:noFill/>
                    </a:lnT>
                    <a:lnB>
                      <a:noFill/>
                    </a:lnB>
                    <a:noFill/>
                  </a:tcPr>
                </a:tc>
                <a:tc>
                  <a:txBody>
                    <a:bodyPr/>
                    <a:lstStyle/>
                    <a:p>
                      <a:pPr algn="l" fontAlgn="t"/>
                      <a:r>
                        <a:rPr lang="en-IN" dirty="0">
                          <a:effectLst/>
                        </a:rPr>
                        <a:t>May 2022</a:t>
                      </a:r>
                    </a:p>
                  </a:txBody>
                  <a:tcPr>
                    <a:lnL>
                      <a:noFill/>
                    </a:lnL>
                    <a:lnR>
                      <a:noFill/>
                    </a:lnR>
                    <a:lnT>
                      <a:noFill/>
                    </a:lnT>
                    <a:lnB>
                      <a:noFill/>
                    </a:lnB>
                    <a:noFill/>
                  </a:tcPr>
                </a:tc>
                <a:tc>
                  <a:txBody>
                    <a:bodyPr/>
                    <a:lstStyle/>
                    <a:p>
                      <a:pPr algn="l" fontAlgn="t"/>
                      <a:r>
                        <a:rPr lang="en-IN" dirty="0">
                          <a:effectLst/>
                        </a:rPr>
                        <a:t>Jul 2022</a:t>
                      </a:r>
                    </a:p>
                  </a:txBody>
                  <a:tcPr>
                    <a:lnL>
                      <a:noFill/>
                    </a:lnL>
                    <a:lnR>
                      <a:noFill/>
                    </a:lnR>
                    <a:lnT>
                      <a:noFill/>
                    </a:lnT>
                    <a:lnB>
                      <a:noFill/>
                    </a:lnB>
                    <a:noFill/>
                  </a:tcPr>
                </a:tc>
                <a:tc>
                  <a:txBody>
                    <a:bodyPr/>
                    <a:lstStyle/>
                    <a:p>
                      <a:pPr algn="l" fontAlgn="t"/>
                      <a:r>
                        <a:rPr lang="en-IN" dirty="0">
                          <a:effectLst/>
                        </a:rPr>
                        <a:t>1.27 GA</a:t>
                      </a:r>
                    </a:p>
                  </a:txBody>
                  <a:tcPr>
                    <a:lnL>
                      <a:noFill/>
                    </a:lnL>
                    <a:lnR>
                      <a:noFill/>
                    </a:lnR>
                    <a:lnT>
                      <a:noFill/>
                    </a:lnT>
                    <a:lnB>
                      <a:noFill/>
                    </a:lnB>
                    <a:noFill/>
                  </a:tcPr>
                </a:tc>
                <a:extLst>
                  <a:ext uri="{0D108BD9-81ED-4DB2-BD59-A6C34878D82A}">
                    <a16:rowId xmlns:a16="http://schemas.microsoft.com/office/drawing/2014/main" val="3210580581"/>
                  </a:ext>
                </a:extLst>
              </a:tr>
              <a:tr h="732657">
                <a:tc>
                  <a:txBody>
                    <a:bodyPr/>
                    <a:lstStyle/>
                    <a:p>
                      <a:pPr algn="l" fontAlgn="t"/>
                      <a:r>
                        <a:rPr lang="en-IN" dirty="0">
                          <a:effectLst/>
                        </a:rPr>
                        <a:t>1.25</a:t>
                      </a:r>
                    </a:p>
                  </a:txBody>
                  <a:tcPr>
                    <a:lnL>
                      <a:noFill/>
                    </a:lnL>
                    <a:lnR>
                      <a:noFill/>
                    </a:lnR>
                    <a:lnT>
                      <a:noFill/>
                    </a:lnT>
                    <a:lnB>
                      <a:noFill/>
                    </a:lnB>
                    <a:noFill/>
                  </a:tcPr>
                </a:tc>
                <a:tc>
                  <a:txBody>
                    <a:bodyPr/>
                    <a:lstStyle/>
                    <a:p>
                      <a:pPr algn="l" fontAlgn="t"/>
                      <a:r>
                        <a:rPr lang="en-IN" dirty="0">
                          <a:effectLst/>
                        </a:rPr>
                        <a:t>Aug 2022</a:t>
                      </a:r>
                    </a:p>
                  </a:txBody>
                  <a:tcPr>
                    <a:lnL>
                      <a:noFill/>
                    </a:lnL>
                    <a:lnR>
                      <a:noFill/>
                    </a:lnR>
                    <a:lnT>
                      <a:noFill/>
                    </a:lnT>
                    <a:lnB>
                      <a:noFill/>
                    </a:lnB>
                    <a:noFill/>
                  </a:tcPr>
                </a:tc>
                <a:tc>
                  <a:txBody>
                    <a:bodyPr/>
                    <a:lstStyle/>
                    <a:p>
                      <a:pPr algn="l" fontAlgn="t"/>
                      <a:r>
                        <a:rPr lang="en-IN" dirty="0">
                          <a:effectLst/>
                        </a:rPr>
                        <a:t>Sept 2022</a:t>
                      </a:r>
                    </a:p>
                  </a:txBody>
                  <a:tcPr>
                    <a:lnL>
                      <a:noFill/>
                    </a:lnL>
                    <a:lnR>
                      <a:noFill/>
                    </a:lnR>
                    <a:lnT>
                      <a:noFill/>
                    </a:lnT>
                    <a:lnB>
                      <a:noFill/>
                    </a:lnB>
                    <a:noFill/>
                  </a:tcPr>
                </a:tc>
                <a:tc>
                  <a:txBody>
                    <a:bodyPr/>
                    <a:lstStyle/>
                    <a:p>
                      <a:pPr algn="l" fontAlgn="t"/>
                      <a:r>
                        <a:rPr lang="en-IN" dirty="0">
                          <a:effectLst/>
                        </a:rPr>
                        <a:t>Nov 2022</a:t>
                      </a:r>
                    </a:p>
                  </a:txBody>
                  <a:tcPr>
                    <a:lnL>
                      <a:noFill/>
                    </a:lnL>
                    <a:lnR>
                      <a:noFill/>
                    </a:lnR>
                    <a:lnT>
                      <a:noFill/>
                    </a:lnT>
                    <a:lnB>
                      <a:noFill/>
                    </a:lnB>
                    <a:noFill/>
                  </a:tcPr>
                </a:tc>
                <a:tc>
                  <a:txBody>
                    <a:bodyPr/>
                    <a:lstStyle/>
                    <a:p>
                      <a:pPr algn="l" fontAlgn="t"/>
                      <a:r>
                        <a:rPr lang="en-IN" dirty="0">
                          <a:effectLst/>
                        </a:rPr>
                        <a:t>1.28 GA</a:t>
                      </a:r>
                    </a:p>
                  </a:txBody>
                  <a:tcPr>
                    <a:lnL>
                      <a:noFill/>
                    </a:lnL>
                    <a:lnR>
                      <a:noFill/>
                    </a:lnR>
                    <a:lnT>
                      <a:noFill/>
                    </a:lnT>
                    <a:lnB>
                      <a:noFill/>
                    </a:lnB>
                    <a:noFill/>
                  </a:tcPr>
                </a:tc>
                <a:extLst>
                  <a:ext uri="{0D108BD9-81ED-4DB2-BD59-A6C34878D82A}">
                    <a16:rowId xmlns:a16="http://schemas.microsoft.com/office/drawing/2014/main" val="806417406"/>
                  </a:ext>
                </a:extLst>
              </a:tr>
            </a:tbl>
          </a:graphicData>
        </a:graphic>
      </p:graphicFrame>
    </p:spTree>
    <p:extLst>
      <p:ext uri="{BB962C8B-B14F-4D97-AF65-F5344CB8AC3E}">
        <p14:creationId xmlns:p14="http://schemas.microsoft.com/office/powerpoint/2010/main" val="3974965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Upgrade Steps</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76</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10" name="Content Placeholder 2">
            <a:extLst>
              <a:ext uri="{FF2B5EF4-FFF2-40B4-BE49-F238E27FC236}">
                <a16:creationId xmlns:a16="http://schemas.microsoft.com/office/drawing/2014/main" id="{2660F975-67E1-44DF-B241-C54AF7395930}"/>
              </a:ext>
            </a:extLst>
          </p:cNvPr>
          <p:cNvGraphicFramePr>
            <a:graphicFrameLocks/>
          </p:cNvGraphicFramePr>
          <p:nvPr>
            <p:extLst>
              <p:ext uri="{D42A27DB-BD31-4B8C-83A1-F6EECF244321}">
                <p14:modId xmlns:p14="http://schemas.microsoft.com/office/powerpoint/2010/main" val="2175055246"/>
              </p:ext>
            </p:extLst>
          </p:nvPr>
        </p:nvGraphicFramePr>
        <p:xfrm>
          <a:off x="250826" y="608111"/>
          <a:ext cx="11664949" cy="5507886"/>
        </p:xfrm>
        <a:graphic>
          <a:graphicData uri="http://schemas.openxmlformats.org/drawingml/2006/table">
            <a:tbl>
              <a:tblPr firstRow="1" bandRow="1">
                <a:tableStyleId>{FABFCF23-3B69-468F-B69F-88F6DE6A72F2}</a:tableStyleId>
              </a:tblPr>
              <a:tblGrid>
                <a:gridCol w="2967989">
                  <a:extLst>
                    <a:ext uri="{9D8B030D-6E8A-4147-A177-3AD203B41FA5}">
                      <a16:colId xmlns:a16="http://schemas.microsoft.com/office/drawing/2014/main" val="3157557481"/>
                    </a:ext>
                  </a:extLst>
                </a:gridCol>
                <a:gridCol w="8696960">
                  <a:extLst>
                    <a:ext uri="{9D8B030D-6E8A-4147-A177-3AD203B41FA5}">
                      <a16:colId xmlns:a16="http://schemas.microsoft.com/office/drawing/2014/main" val="210988574"/>
                    </a:ext>
                  </a:extLst>
                </a:gridCol>
              </a:tblGrid>
              <a:tr h="167584">
                <a:tc>
                  <a:txBody>
                    <a:bodyPr/>
                    <a:lstStyle/>
                    <a:p>
                      <a:pPr algn="ctr" fontAlgn="t"/>
                      <a:r>
                        <a:rPr lang="en-US" sz="1600" b="1" kern="1200" dirty="0">
                          <a:solidFill>
                            <a:schemeClr val="lt1"/>
                          </a:solidFill>
                          <a:latin typeface="+mn-lt"/>
                          <a:ea typeface="+mn-ea"/>
                          <a:cs typeface="+mn-cs"/>
                        </a:rPr>
                        <a:t>Steps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pt-BR" sz="1600" dirty="0"/>
                        <a:t>Commands and Descritions</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211768">
                <a:tc>
                  <a:txBody>
                    <a:bodyPr/>
                    <a:lstStyle/>
                    <a:p>
                      <a:r>
                        <a:rPr lang="en-US" sz="1600" dirty="0"/>
                        <a:t>Check for available AKS cluster upgrades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t>az</a:t>
                      </a:r>
                      <a:r>
                        <a:rPr lang="en-US" sz="1600" dirty="0"/>
                        <a:t> </a:t>
                      </a:r>
                      <a:r>
                        <a:rPr lang="en-US" sz="1600" dirty="0" err="1"/>
                        <a:t>aks</a:t>
                      </a:r>
                      <a:r>
                        <a:rPr lang="en-US" sz="1600" dirty="0"/>
                        <a:t> get-upgrades --resource-group &lt;</a:t>
                      </a:r>
                      <a:r>
                        <a:rPr lang="en-US" sz="1600" dirty="0" err="1"/>
                        <a:t>rgname</a:t>
                      </a:r>
                      <a:r>
                        <a:rPr lang="en-US" sz="1600" dirty="0"/>
                        <a:t>&gt; --name &lt;</a:t>
                      </a:r>
                      <a:r>
                        <a:rPr lang="en-US" sz="1600" dirty="0" err="1"/>
                        <a:t>clustername</a:t>
                      </a:r>
                      <a:r>
                        <a:rPr lang="en-US" sz="1600" dirty="0"/>
                        <a:t>&gt; --output table</a:t>
                      </a:r>
                    </a:p>
                    <a:p>
                      <a:r>
                        <a:rPr lang="en-US" sz="1600" b="0" u="sng" dirty="0"/>
                        <a:t>Example output</a:t>
                      </a:r>
                    </a:p>
                    <a:p>
                      <a:r>
                        <a:rPr lang="en-IN" sz="1600" dirty="0"/>
                        <a:t>Name     </a:t>
                      </a:r>
                      <a:r>
                        <a:rPr lang="en-IN" sz="1600" dirty="0" err="1"/>
                        <a:t>ResourceGroup</a:t>
                      </a:r>
                      <a:r>
                        <a:rPr lang="en-IN" sz="1600" dirty="0"/>
                        <a:t>    </a:t>
                      </a:r>
                      <a:r>
                        <a:rPr lang="en-IN" sz="1600" dirty="0" err="1"/>
                        <a:t>MasterVersion</a:t>
                      </a:r>
                      <a:r>
                        <a:rPr lang="en-IN" sz="1600" dirty="0"/>
                        <a:t>    Upgrades</a:t>
                      </a:r>
                    </a:p>
                    <a:p>
                      <a:r>
                        <a:rPr lang="en-IN" sz="1600" dirty="0"/>
                        <a:t>--------     ---------------------    -------------------    --------------</a:t>
                      </a:r>
                    </a:p>
                    <a:p>
                      <a:r>
                        <a:rPr lang="en-IN" sz="1600" dirty="0"/>
                        <a:t>default  </a:t>
                      </a:r>
                      <a:r>
                        <a:rPr lang="en-IN" sz="1600" dirty="0" err="1"/>
                        <a:t>myResourceGroup</a:t>
                      </a:r>
                      <a:r>
                        <a:rPr lang="en-IN" sz="1600" dirty="0"/>
                        <a:t>  1.18.10          1.19.1, 1.19.3</a:t>
                      </a:r>
                      <a:endParaRPr lang="en-IN" sz="1600" dirty="0">
                        <a:solidFill>
                          <a:srgbClr val="424040"/>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365781">
                <a:tc>
                  <a:txBody>
                    <a:bodyPr/>
                    <a:lstStyle/>
                    <a:p>
                      <a:r>
                        <a:rPr lang="en-US" sz="1600" dirty="0"/>
                        <a:t>Upgrade an AKS cluster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err="1">
                          <a:solidFill>
                            <a:srgbClr val="424040"/>
                          </a:solidFill>
                          <a:effectLst/>
                        </a:rPr>
                        <a:t>az</a:t>
                      </a:r>
                      <a:r>
                        <a:rPr lang="en-US" sz="1600" dirty="0">
                          <a:solidFill>
                            <a:srgbClr val="424040"/>
                          </a:solidFill>
                          <a:effectLst/>
                        </a:rPr>
                        <a:t> </a:t>
                      </a:r>
                      <a:r>
                        <a:rPr lang="en-US" sz="1600" dirty="0" err="1">
                          <a:solidFill>
                            <a:srgbClr val="424040"/>
                          </a:solidFill>
                          <a:effectLst/>
                        </a:rPr>
                        <a:t>aks</a:t>
                      </a:r>
                      <a:r>
                        <a:rPr lang="en-US" sz="1600" dirty="0">
                          <a:solidFill>
                            <a:srgbClr val="424040"/>
                          </a:solidFill>
                          <a:effectLst/>
                        </a:rPr>
                        <a:t> upgrade --resource-group &lt;</a:t>
                      </a:r>
                      <a:r>
                        <a:rPr lang="en-US" sz="1600" dirty="0" err="1">
                          <a:solidFill>
                            <a:srgbClr val="424040"/>
                          </a:solidFill>
                          <a:effectLst/>
                        </a:rPr>
                        <a:t>rg</a:t>
                      </a:r>
                      <a:r>
                        <a:rPr lang="en-US" sz="1600" dirty="0">
                          <a:solidFill>
                            <a:srgbClr val="424040"/>
                          </a:solidFill>
                          <a:effectLst/>
                        </a:rPr>
                        <a:t>&gt; --name &lt;</a:t>
                      </a:r>
                      <a:r>
                        <a:rPr lang="en-US" sz="1600" dirty="0" err="1">
                          <a:solidFill>
                            <a:srgbClr val="424040"/>
                          </a:solidFill>
                          <a:effectLst/>
                        </a:rPr>
                        <a:t>clustername</a:t>
                      </a:r>
                      <a:r>
                        <a:rPr lang="en-US" sz="1600" dirty="0">
                          <a:solidFill>
                            <a:srgbClr val="424040"/>
                          </a:solidFill>
                          <a:effectLst/>
                        </a:rPr>
                        <a:t>&gt; --</a:t>
                      </a:r>
                      <a:r>
                        <a:rPr lang="en-US" sz="1600" dirty="0" err="1">
                          <a:solidFill>
                            <a:srgbClr val="424040"/>
                          </a:solidFill>
                          <a:effectLst/>
                        </a:rPr>
                        <a:t>kubernetes</a:t>
                      </a:r>
                      <a:r>
                        <a:rPr lang="en-US" sz="1600" dirty="0">
                          <a:solidFill>
                            <a:srgbClr val="424040"/>
                          </a:solidFill>
                          <a:effectLst/>
                        </a:rPr>
                        <a:t>-version &lt;version&gt;</a:t>
                      </a:r>
                    </a:p>
                    <a:p>
                      <a:pPr marL="0" indent="0">
                        <a:buFont typeface="Arial" panose="020B0604020202020204" pitchFamily="34" charset="0"/>
                        <a:buNone/>
                      </a:pPr>
                      <a:r>
                        <a:rPr lang="en-US" sz="1400" u="sng" dirty="0">
                          <a:solidFill>
                            <a:srgbClr val="424040"/>
                          </a:solidFill>
                          <a:effectLst/>
                        </a:rPr>
                        <a:t>During the upgrade process, AKS will:</a:t>
                      </a:r>
                    </a:p>
                    <a:p>
                      <a:pPr marL="285750" indent="-285750">
                        <a:buFont typeface="Arial" panose="020B0604020202020204" pitchFamily="34" charset="0"/>
                        <a:buChar char="•"/>
                      </a:pPr>
                      <a:r>
                        <a:rPr lang="en-US" sz="1400" dirty="0">
                          <a:solidFill>
                            <a:srgbClr val="424040"/>
                          </a:solidFill>
                          <a:effectLst/>
                        </a:rPr>
                        <a:t>Add a new buffer node to the cluster that runs the specified Kubernetes version.</a:t>
                      </a:r>
                    </a:p>
                    <a:p>
                      <a:pPr marL="285750" indent="-285750">
                        <a:buFont typeface="Arial" panose="020B0604020202020204" pitchFamily="34" charset="0"/>
                        <a:buChar char="•"/>
                      </a:pPr>
                      <a:r>
                        <a:rPr lang="en-US" sz="1400" dirty="0">
                          <a:solidFill>
                            <a:srgbClr val="424040"/>
                          </a:solidFill>
                          <a:effectLst/>
                        </a:rPr>
                        <a:t> “cordon and drain“ one of the old nodes to minimize disruption to running applications.</a:t>
                      </a:r>
                    </a:p>
                    <a:p>
                      <a:pPr marL="285750" indent="-285750">
                        <a:buFont typeface="Arial" panose="020B0604020202020204" pitchFamily="34" charset="0"/>
                        <a:buChar char="•"/>
                      </a:pPr>
                      <a:r>
                        <a:rPr lang="en-US" sz="1400" dirty="0">
                          <a:solidFill>
                            <a:srgbClr val="424040"/>
                          </a:solidFill>
                          <a:effectLst/>
                        </a:rPr>
                        <a:t>When the old node is fully drained, it will be reimaged to receive the new version and it will become the buffer node for the following node to be upgraded.</a:t>
                      </a:r>
                    </a:p>
                    <a:p>
                      <a:pPr marL="285750" indent="-285750">
                        <a:buFont typeface="Arial" panose="020B0604020202020204" pitchFamily="34" charset="0"/>
                        <a:buChar char="•"/>
                      </a:pPr>
                      <a:r>
                        <a:rPr lang="en-US" sz="1400" dirty="0">
                          <a:solidFill>
                            <a:srgbClr val="424040"/>
                          </a:solidFill>
                          <a:effectLst/>
                        </a:rPr>
                        <a:t>This process repeats until all nodes in the cluster have been upgraded.</a:t>
                      </a:r>
                    </a:p>
                    <a:p>
                      <a:pPr marL="285750" indent="-285750">
                        <a:buFont typeface="Arial" panose="020B0604020202020204" pitchFamily="34" charset="0"/>
                        <a:buChar char="•"/>
                      </a:pPr>
                      <a:r>
                        <a:rPr lang="en-US" sz="1400" dirty="0">
                          <a:solidFill>
                            <a:srgbClr val="424040"/>
                          </a:solidFill>
                          <a:effectLst/>
                        </a:rPr>
                        <a:t>At the end of the process, the last buffer node will be deleted, maintaining the existing agent node count and zone balance.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211768">
                <a:tc>
                  <a:txBody>
                    <a:bodyPr/>
                    <a:lstStyle/>
                    <a:p>
                      <a:r>
                        <a:rPr lang="en-US" sz="1600" dirty="0"/>
                        <a:t>Azure Kubernetes Service (AKS) node image upgrade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u="sng" kern="1200" dirty="0">
                          <a:solidFill>
                            <a:schemeClr val="dk1"/>
                          </a:solidFill>
                          <a:latin typeface="+mn-lt"/>
                          <a:ea typeface="+mn-ea"/>
                          <a:cs typeface="+mn-cs"/>
                        </a:rPr>
                        <a:t>To Verify Latest Node/</a:t>
                      </a:r>
                      <a:r>
                        <a:rPr lang="en-IN" sz="1600" u="sng" kern="1200" dirty="0" err="1">
                          <a:solidFill>
                            <a:schemeClr val="dk1"/>
                          </a:solidFill>
                          <a:latin typeface="+mn-lt"/>
                          <a:ea typeface="+mn-ea"/>
                          <a:cs typeface="+mn-cs"/>
                        </a:rPr>
                        <a:t>Nodepool</a:t>
                      </a:r>
                      <a:r>
                        <a:rPr lang="en-IN" sz="1600" u="sng" kern="1200" dirty="0">
                          <a:solidFill>
                            <a:schemeClr val="dk1"/>
                          </a:solidFill>
                          <a:latin typeface="+mn-lt"/>
                          <a:ea typeface="+mn-ea"/>
                          <a:cs typeface="+mn-cs"/>
                        </a:rPr>
                        <a:t> Version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dk1"/>
                          </a:solidFill>
                          <a:latin typeface="+mn-lt"/>
                          <a:ea typeface="+mn-ea"/>
                          <a:cs typeface="+mn-cs"/>
                        </a:rPr>
                        <a:t>az</a:t>
                      </a:r>
                      <a:r>
                        <a:rPr lang="en-US" sz="1400" kern="1200" dirty="0">
                          <a:solidFill>
                            <a:schemeClr val="dk1"/>
                          </a:solidFill>
                          <a:latin typeface="+mn-lt"/>
                          <a:ea typeface="+mn-ea"/>
                          <a:cs typeface="+mn-cs"/>
                        </a:rPr>
                        <a:t> </a:t>
                      </a:r>
                      <a:r>
                        <a:rPr lang="en-US" sz="1400" kern="1200" dirty="0" err="1">
                          <a:solidFill>
                            <a:schemeClr val="dk1"/>
                          </a:solidFill>
                          <a:latin typeface="+mn-lt"/>
                          <a:ea typeface="+mn-ea"/>
                          <a:cs typeface="+mn-cs"/>
                        </a:rPr>
                        <a:t>aks</a:t>
                      </a:r>
                      <a:r>
                        <a:rPr lang="en-US" sz="1400" kern="1200" dirty="0">
                          <a:solidFill>
                            <a:schemeClr val="dk1"/>
                          </a:solidFill>
                          <a:latin typeface="+mn-lt"/>
                          <a:ea typeface="+mn-ea"/>
                          <a:cs typeface="+mn-cs"/>
                        </a:rPr>
                        <a:t> </a:t>
                      </a:r>
                      <a:r>
                        <a:rPr lang="en-US" sz="1400" kern="1200" dirty="0" err="1">
                          <a:solidFill>
                            <a:schemeClr val="dk1"/>
                          </a:solidFill>
                          <a:latin typeface="+mn-lt"/>
                          <a:ea typeface="+mn-ea"/>
                          <a:cs typeface="+mn-cs"/>
                        </a:rPr>
                        <a:t>nodepool</a:t>
                      </a:r>
                      <a:r>
                        <a:rPr lang="en-US" sz="1400" kern="1200" dirty="0">
                          <a:solidFill>
                            <a:schemeClr val="dk1"/>
                          </a:solidFill>
                          <a:latin typeface="+mn-lt"/>
                          <a:ea typeface="+mn-ea"/>
                          <a:cs typeface="+mn-cs"/>
                        </a:rPr>
                        <a:t> get-upgrades  --</a:t>
                      </a:r>
                      <a:r>
                        <a:rPr lang="en-US" sz="1400" kern="1200" dirty="0" err="1">
                          <a:solidFill>
                            <a:schemeClr val="dk1"/>
                          </a:solidFill>
                          <a:latin typeface="+mn-lt"/>
                          <a:ea typeface="+mn-ea"/>
                          <a:cs typeface="+mn-cs"/>
                        </a:rPr>
                        <a:t>nodepool</a:t>
                      </a:r>
                      <a:r>
                        <a:rPr lang="en-US" sz="1400" kern="1200" dirty="0">
                          <a:solidFill>
                            <a:schemeClr val="dk1"/>
                          </a:solidFill>
                          <a:latin typeface="+mn-lt"/>
                          <a:ea typeface="+mn-ea"/>
                          <a:cs typeface="+mn-cs"/>
                        </a:rPr>
                        <a:t>-name &lt;</a:t>
                      </a:r>
                      <a:r>
                        <a:rPr lang="en-US" sz="1400" kern="1200" dirty="0" err="1">
                          <a:solidFill>
                            <a:schemeClr val="dk1"/>
                          </a:solidFill>
                          <a:latin typeface="+mn-lt"/>
                          <a:ea typeface="+mn-ea"/>
                          <a:cs typeface="+mn-cs"/>
                        </a:rPr>
                        <a:t>nodepool</a:t>
                      </a:r>
                      <a:r>
                        <a:rPr lang="en-US" sz="1400" kern="1200" dirty="0">
                          <a:solidFill>
                            <a:schemeClr val="dk1"/>
                          </a:solidFill>
                          <a:latin typeface="+mn-lt"/>
                          <a:ea typeface="+mn-ea"/>
                          <a:cs typeface="+mn-cs"/>
                        </a:rPr>
                        <a:t>&gt; --cluster-name &lt;</a:t>
                      </a:r>
                      <a:r>
                        <a:rPr lang="en-US" sz="1400" kern="1200" dirty="0" err="1">
                          <a:solidFill>
                            <a:schemeClr val="dk1"/>
                          </a:solidFill>
                          <a:latin typeface="+mn-lt"/>
                          <a:ea typeface="+mn-ea"/>
                          <a:cs typeface="+mn-cs"/>
                        </a:rPr>
                        <a:t>clustername</a:t>
                      </a:r>
                      <a:r>
                        <a:rPr lang="en-US" sz="1400" kern="1200" dirty="0">
                          <a:solidFill>
                            <a:schemeClr val="dk1"/>
                          </a:solidFill>
                          <a:latin typeface="+mn-lt"/>
                          <a:ea typeface="+mn-ea"/>
                          <a:cs typeface="+mn-cs"/>
                        </a:rPr>
                        <a:t>&gt; --resource-group &lt;</a:t>
                      </a:r>
                      <a:r>
                        <a:rPr lang="en-US" sz="1400" kern="1200" dirty="0" err="1">
                          <a:solidFill>
                            <a:schemeClr val="dk1"/>
                          </a:solidFill>
                          <a:latin typeface="+mn-lt"/>
                          <a:ea typeface="+mn-ea"/>
                          <a:cs typeface="+mn-cs"/>
                        </a:rPr>
                        <a:t>rg</a:t>
                      </a:r>
                      <a:r>
                        <a:rPr lang="en-US" sz="1400" kern="1200" dirty="0">
                          <a:solidFill>
                            <a:schemeClr val="dk1"/>
                          </a:solidFill>
                          <a:latin typeface="+mn-lt"/>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u="sng" kern="1200" dirty="0">
                          <a:solidFill>
                            <a:schemeClr val="dk1"/>
                          </a:solidFill>
                          <a:latin typeface="+mn-lt"/>
                          <a:ea typeface="+mn-ea"/>
                          <a:cs typeface="+mn-cs"/>
                        </a:rPr>
                        <a:t>To Check the current node image version</a:t>
                      </a:r>
                    </a:p>
                    <a:p>
                      <a:pPr lvl="1"/>
                      <a:r>
                        <a:rPr lang="en-IN" sz="1400" kern="1200" dirty="0" err="1">
                          <a:solidFill>
                            <a:schemeClr val="dk1"/>
                          </a:solidFill>
                          <a:latin typeface="+mn-lt"/>
                          <a:ea typeface="+mn-ea"/>
                          <a:cs typeface="+mn-cs"/>
                        </a:rPr>
                        <a:t>az</a:t>
                      </a:r>
                      <a:r>
                        <a:rPr lang="en-IN" sz="1400" kern="1200" dirty="0">
                          <a:solidFill>
                            <a:schemeClr val="dk1"/>
                          </a:solidFill>
                          <a:latin typeface="+mn-lt"/>
                          <a:ea typeface="+mn-ea"/>
                          <a:cs typeface="+mn-cs"/>
                        </a:rPr>
                        <a:t> </a:t>
                      </a:r>
                      <a:r>
                        <a:rPr lang="en-IN" sz="1400" kern="1200" dirty="0" err="1">
                          <a:solidFill>
                            <a:schemeClr val="dk1"/>
                          </a:solidFill>
                          <a:latin typeface="+mn-lt"/>
                          <a:ea typeface="+mn-ea"/>
                          <a:cs typeface="+mn-cs"/>
                        </a:rPr>
                        <a:t>aks</a:t>
                      </a:r>
                      <a:r>
                        <a:rPr lang="en-IN" sz="1400" kern="1200" dirty="0">
                          <a:solidFill>
                            <a:schemeClr val="dk1"/>
                          </a:solidFill>
                          <a:latin typeface="+mn-lt"/>
                          <a:ea typeface="+mn-ea"/>
                          <a:cs typeface="+mn-cs"/>
                        </a:rPr>
                        <a:t> </a:t>
                      </a:r>
                      <a:r>
                        <a:rPr lang="en-IN" sz="1400" kern="1200" dirty="0" err="1">
                          <a:solidFill>
                            <a:schemeClr val="dk1"/>
                          </a:solidFill>
                          <a:latin typeface="+mn-lt"/>
                          <a:ea typeface="+mn-ea"/>
                          <a:cs typeface="+mn-cs"/>
                        </a:rPr>
                        <a:t>nodepool</a:t>
                      </a:r>
                      <a:r>
                        <a:rPr lang="en-IN" sz="1400" kern="1200" dirty="0">
                          <a:solidFill>
                            <a:schemeClr val="dk1"/>
                          </a:solidFill>
                          <a:latin typeface="+mn-lt"/>
                          <a:ea typeface="+mn-ea"/>
                          <a:cs typeface="+mn-cs"/>
                        </a:rPr>
                        <a:t> show --resource-group </a:t>
                      </a:r>
                      <a:r>
                        <a:rPr lang="en-IN" sz="1400" kern="1200" dirty="0" err="1">
                          <a:solidFill>
                            <a:schemeClr val="dk1"/>
                          </a:solidFill>
                          <a:latin typeface="+mn-lt"/>
                          <a:ea typeface="+mn-ea"/>
                          <a:cs typeface="+mn-cs"/>
                        </a:rPr>
                        <a:t>myResourceGroup</a:t>
                      </a:r>
                      <a:r>
                        <a:rPr lang="en-IN" sz="1400" kern="1200" dirty="0">
                          <a:solidFill>
                            <a:schemeClr val="dk1"/>
                          </a:solidFill>
                          <a:latin typeface="+mn-lt"/>
                          <a:ea typeface="+mn-ea"/>
                          <a:cs typeface="+mn-cs"/>
                        </a:rPr>
                        <a:t> -cluster-name </a:t>
                      </a:r>
                      <a:r>
                        <a:rPr lang="en-IN" sz="1400" kern="1200" dirty="0" err="1">
                          <a:solidFill>
                            <a:schemeClr val="dk1"/>
                          </a:solidFill>
                          <a:latin typeface="+mn-lt"/>
                          <a:ea typeface="+mn-ea"/>
                          <a:cs typeface="+mn-cs"/>
                        </a:rPr>
                        <a:t>myAKSCluster</a:t>
                      </a:r>
                      <a:r>
                        <a:rPr lang="en-IN" sz="1400" kern="1200" dirty="0">
                          <a:solidFill>
                            <a:schemeClr val="dk1"/>
                          </a:solidFill>
                          <a:latin typeface="+mn-lt"/>
                          <a:ea typeface="+mn-ea"/>
                          <a:cs typeface="+mn-cs"/>
                        </a:rPr>
                        <a:t> --name </a:t>
                      </a:r>
                      <a:r>
                        <a:rPr lang="en-IN" sz="1400" kern="1200" dirty="0" err="1">
                          <a:solidFill>
                            <a:schemeClr val="dk1"/>
                          </a:solidFill>
                          <a:latin typeface="+mn-lt"/>
                          <a:ea typeface="+mn-ea"/>
                          <a:cs typeface="+mn-cs"/>
                        </a:rPr>
                        <a:t>mynodepool</a:t>
                      </a:r>
                      <a:r>
                        <a:rPr lang="en-IN" sz="1400" kern="1200" dirty="0">
                          <a:solidFill>
                            <a:schemeClr val="dk1"/>
                          </a:solidFill>
                          <a:latin typeface="+mn-lt"/>
                          <a:ea typeface="+mn-ea"/>
                          <a:cs typeface="+mn-cs"/>
                        </a:rPr>
                        <a:t> --query </a:t>
                      </a:r>
                      <a:r>
                        <a:rPr lang="en-IN" sz="1400" kern="1200" dirty="0" err="1">
                          <a:solidFill>
                            <a:schemeClr val="dk1"/>
                          </a:solidFill>
                          <a:latin typeface="+mn-lt"/>
                          <a:ea typeface="+mn-ea"/>
                          <a:cs typeface="+mn-cs"/>
                        </a:rPr>
                        <a:t>nodeImageVersion</a:t>
                      </a:r>
                      <a:endParaRPr lang="en-IN" sz="1400" kern="1200" dirty="0">
                        <a:solidFill>
                          <a:schemeClr val="dk1"/>
                        </a:solidFill>
                        <a:latin typeface="+mn-lt"/>
                        <a:ea typeface="+mn-ea"/>
                        <a:cs typeface="+mn-cs"/>
                      </a:endParaRPr>
                    </a:p>
                    <a:p>
                      <a:r>
                        <a:rPr lang="en-US" sz="1600" u="sng" kern="1200" dirty="0">
                          <a:solidFill>
                            <a:schemeClr val="dk1"/>
                          </a:solidFill>
                          <a:latin typeface="+mn-lt"/>
                          <a:ea typeface="+mn-ea"/>
                          <a:cs typeface="+mn-cs"/>
                        </a:rPr>
                        <a:t>Upgrade all nodes in all node pools</a:t>
                      </a:r>
                    </a:p>
                    <a:p>
                      <a:pPr lvl="1"/>
                      <a:r>
                        <a:rPr lang="en-US" sz="1400" kern="1200" dirty="0" err="1">
                          <a:solidFill>
                            <a:schemeClr val="dk1"/>
                          </a:solidFill>
                          <a:latin typeface="+mn-lt"/>
                          <a:ea typeface="+mn-ea"/>
                          <a:cs typeface="+mn-cs"/>
                        </a:rPr>
                        <a:t>az</a:t>
                      </a:r>
                      <a:r>
                        <a:rPr lang="en-US" sz="1400" kern="1200" dirty="0">
                          <a:solidFill>
                            <a:schemeClr val="dk1"/>
                          </a:solidFill>
                          <a:latin typeface="+mn-lt"/>
                          <a:ea typeface="+mn-ea"/>
                          <a:cs typeface="+mn-cs"/>
                        </a:rPr>
                        <a:t> </a:t>
                      </a:r>
                      <a:r>
                        <a:rPr lang="en-US" sz="1400" kern="1200" dirty="0" err="1">
                          <a:solidFill>
                            <a:schemeClr val="dk1"/>
                          </a:solidFill>
                          <a:latin typeface="+mn-lt"/>
                          <a:ea typeface="+mn-ea"/>
                          <a:cs typeface="+mn-cs"/>
                        </a:rPr>
                        <a:t>aks</a:t>
                      </a:r>
                      <a:r>
                        <a:rPr lang="en-US" sz="1400" kern="1200" dirty="0">
                          <a:solidFill>
                            <a:schemeClr val="dk1"/>
                          </a:solidFill>
                          <a:latin typeface="+mn-lt"/>
                          <a:ea typeface="+mn-ea"/>
                          <a:cs typeface="+mn-cs"/>
                        </a:rPr>
                        <a:t> upgrade --resource-group &lt;</a:t>
                      </a:r>
                      <a:r>
                        <a:rPr lang="en-US" sz="1400" kern="1200" dirty="0" err="1">
                          <a:solidFill>
                            <a:schemeClr val="dk1"/>
                          </a:solidFill>
                          <a:latin typeface="+mn-lt"/>
                          <a:ea typeface="+mn-ea"/>
                          <a:cs typeface="+mn-cs"/>
                        </a:rPr>
                        <a:t>rgname</a:t>
                      </a:r>
                      <a:r>
                        <a:rPr lang="en-US" sz="1400" kern="1200" dirty="0">
                          <a:solidFill>
                            <a:schemeClr val="dk1"/>
                          </a:solidFill>
                          <a:latin typeface="+mn-lt"/>
                          <a:ea typeface="+mn-ea"/>
                          <a:cs typeface="+mn-cs"/>
                        </a:rPr>
                        <a:t>&gt; --name &lt;</a:t>
                      </a:r>
                      <a:r>
                        <a:rPr lang="en-US" sz="1400" kern="1200" dirty="0" err="1">
                          <a:solidFill>
                            <a:schemeClr val="dk1"/>
                          </a:solidFill>
                          <a:latin typeface="+mn-lt"/>
                          <a:ea typeface="+mn-ea"/>
                          <a:cs typeface="+mn-cs"/>
                        </a:rPr>
                        <a:t>clustername</a:t>
                      </a:r>
                      <a:r>
                        <a:rPr lang="en-US" sz="1400" kern="1200" dirty="0">
                          <a:solidFill>
                            <a:schemeClr val="dk1"/>
                          </a:solidFill>
                          <a:latin typeface="+mn-lt"/>
                          <a:ea typeface="+mn-ea"/>
                          <a:cs typeface="+mn-cs"/>
                        </a:rPr>
                        <a:t>&gt; --node-image-only</a:t>
                      </a:r>
                      <a:endParaRPr lang="en-IN"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bl>
          </a:graphicData>
        </a:graphic>
      </p:graphicFrame>
    </p:spTree>
    <p:extLst>
      <p:ext uri="{BB962C8B-B14F-4D97-AF65-F5344CB8AC3E}">
        <p14:creationId xmlns:p14="http://schemas.microsoft.com/office/powerpoint/2010/main" val="337911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77</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a:t>
            </a:r>
            <a:r>
              <a:rPr lang="en-US" dirty="0" err="1"/>
              <a:t>IaC</a:t>
            </a:r>
            <a:r>
              <a:rPr lang="en-US" dirty="0"/>
              <a:t> – Repo &amp; Automation</a:t>
            </a:r>
          </a:p>
        </p:txBody>
      </p:sp>
    </p:spTree>
    <p:extLst>
      <p:ext uri="{BB962C8B-B14F-4D97-AF65-F5344CB8AC3E}">
        <p14:creationId xmlns:p14="http://schemas.microsoft.com/office/powerpoint/2010/main" val="32571857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319811DE-D299-4533-9F52-933B3E7F9787}"/>
              </a:ext>
            </a:extLst>
          </p:cNvPr>
          <p:cNvGraphicFramePr>
            <a:graphicFrameLocks noGrp="1"/>
          </p:cNvGraphicFramePr>
          <p:nvPr>
            <p:extLst>
              <p:ext uri="{D42A27DB-BD31-4B8C-83A1-F6EECF244321}">
                <p14:modId xmlns:p14="http://schemas.microsoft.com/office/powerpoint/2010/main" val="3842758538"/>
              </p:ext>
            </p:extLst>
          </p:nvPr>
        </p:nvGraphicFramePr>
        <p:xfrm>
          <a:off x="456690" y="785795"/>
          <a:ext cx="11259059" cy="5029200"/>
        </p:xfrm>
        <a:graphic>
          <a:graphicData uri="http://schemas.openxmlformats.org/drawingml/2006/table">
            <a:tbl>
              <a:tblPr firstRow="1" bandRow="1">
                <a:tableStyleId>{5C22544A-7EE6-4342-B048-85BDC9FD1C3A}</a:tableStyleId>
              </a:tblPr>
              <a:tblGrid>
                <a:gridCol w="2896110">
                  <a:extLst>
                    <a:ext uri="{9D8B030D-6E8A-4147-A177-3AD203B41FA5}">
                      <a16:colId xmlns:a16="http://schemas.microsoft.com/office/drawing/2014/main" val="2222984430"/>
                    </a:ext>
                  </a:extLst>
                </a:gridCol>
                <a:gridCol w="8362949">
                  <a:extLst>
                    <a:ext uri="{9D8B030D-6E8A-4147-A177-3AD203B41FA5}">
                      <a16:colId xmlns:a16="http://schemas.microsoft.com/office/drawing/2014/main" val="2251429142"/>
                    </a:ext>
                  </a:extLst>
                </a:gridCol>
              </a:tblGrid>
              <a:tr h="223414">
                <a:tc>
                  <a:txBody>
                    <a:bodyPr/>
                    <a:lstStyle/>
                    <a:p>
                      <a:r>
                        <a:rPr lang="en-US" sz="1200" dirty="0"/>
                        <a:t>Resources</a:t>
                      </a:r>
                    </a:p>
                  </a:txBody>
                  <a:tcPr/>
                </a:tc>
                <a:tc>
                  <a:txBody>
                    <a:bodyPr/>
                    <a:lstStyle/>
                    <a:p>
                      <a:r>
                        <a:rPr lang="en-US" sz="1200" dirty="0"/>
                        <a:t>Configurations</a:t>
                      </a:r>
                    </a:p>
                  </a:txBody>
                  <a:tcPr/>
                </a:tc>
                <a:extLst>
                  <a:ext uri="{0D108BD9-81ED-4DB2-BD59-A6C34878D82A}">
                    <a16:rowId xmlns:a16="http://schemas.microsoft.com/office/drawing/2014/main" val="3365356538"/>
                  </a:ext>
                </a:extLst>
              </a:tr>
              <a:tr h="390975">
                <a:tc>
                  <a:txBody>
                    <a:bodyPr/>
                    <a:lstStyle/>
                    <a:p>
                      <a:r>
                        <a:rPr lang="en-US" sz="1200" dirty="0"/>
                        <a:t>Azure </a:t>
                      </a:r>
                      <a:r>
                        <a:rPr lang="en-US" sz="1200" dirty="0" err="1"/>
                        <a:t>VNet</a:t>
                      </a:r>
                      <a:endParaRPr lang="en-US" sz="1200" dirty="0"/>
                    </a:p>
                  </a:txBody>
                  <a:tcPr/>
                </a:tc>
                <a:tc>
                  <a:txBody>
                    <a:bodyPr/>
                    <a:lstStyle/>
                    <a:p>
                      <a:pPr marL="171450" indent="-171450">
                        <a:buFont typeface="Arial" panose="020B0604020202020204" pitchFamily="34" charset="0"/>
                        <a:buChar char="•"/>
                      </a:pPr>
                      <a:r>
                        <a:rPr lang="en-US" sz="1200" dirty="0"/>
                        <a:t>One Subnet for AKS</a:t>
                      </a:r>
                    </a:p>
                    <a:p>
                      <a:pPr marL="171450" indent="-171450">
                        <a:buFont typeface="Arial" panose="020B0604020202020204" pitchFamily="34" charset="0"/>
                        <a:buChar char="•"/>
                      </a:pPr>
                      <a:r>
                        <a:rPr lang="en-US" sz="1200" dirty="0"/>
                        <a:t>One Subnet for Application Gateway</a:t>
                      </a:r>
                    </a:p>
                  </a:txBody>
                  <a:tcPr/>
                </a:tc>
                <a:extLst>
                  <a:ext uri="{0D108BD9-81ED-4DB2-BD59-A6C34878D82A}">
                    <a16:rowId xmlns:a16="http://schemas.microsoft.com/office/drawing/2014/main" val="3466725096"/>
                  </a:ext>
                </a:extLst>
              </a:tr>
              <a:tr h="226517">
                <a:tc>
                  <a:txBody>
                    <a:bodyPr/>
                    <a:lstStyle/>
                    <a:p>
                      <a:r>
                        <a:rPr lang="en-US" sz="1200" dirty="0"/>
                        <a:t>Azure Container Registry</a:t>
                      </a:r>
                    </a:p>
                  </a:txBody>
                  <a:tcPr/>
                </a:tc>
                <a:tc>
                  <a:txBody>
                    <a:bodyPr/>
                    <a:lstStyle/>
                    <a:p>
                      <a:r>
                        <a:rPr lang="en-US" sz="1200" dirty="0"/>
                        <a:t>Standard Tier for Hosting Container Images</a:t>
                      </a:r>
                    </a:p>
                  </a:txBody>
                  <a:tcPr/>
                </a:tc>
                <a:extLst>
                  <a:ext uri="{0D108BD9-81ED-4DB2-BD59-A6C34878D82A}">
                    <a16:rowId xmlns:a16="http://schemas.microsoft.com/office/drawing/2014/main" val="2937078649"/>
                  </a:ext>
                </a:extLst>
              </a:tr>
              <a:tr h="558536">
                <a:tc>
                  <a:txBody>
                    <a:bodyPr/>
                    <a:lstStyle/>
                    <a:p>
                      <a:r>
                        <a:rPr lang="en-US" sz="1200" dirty="0"/>
                        <a:t>Azure Application Gateway</a:t>
                      </a:r>
                    </a:p>
                  </a:txBody>
                  <a:tcPr/>
                </a:tc>
                <a:tc>
                  <a:txBody>
                    <a:bodyPr/>
                    <a:lstStyle/>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Standard_v2 tier </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Private frontend ip configured from  the deployed subnet above</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http listener configured with port 80</a:t>
                      </a:r>
                    </a:p>
                  </a:txBody>
                  <a:tcPr/>
                </a:tc>
                <a:extLst>
                  <a:ext uri="{0D108BD9-81ED-4DB2-BD59-A6C34878D82A}">
                    <a16:rowId xmlns:a16="http://schemas.microsoft.com/office/drawing/2014/main" val="3553317521"/>
                  </a:ext>
                </a:extLst>
              </a:tr>
              <a:tr h="223162">
                <a:tc>
                  <a:txBody>
                    <a:bodyPr/>
                    <a:lstStyle/>
                    <a:p>
                      <a:r>
                        <a:rPr lang="en-US" sz="1200" dirty="0"/>
                        <a:t>Azure </a:t>
                      </a:r>
                      <a:r>
                        <a:rPr lang="en-US" sz="1200" dirty="0" err="1"/>
                        <a:t>KeyVault</a:t>
                      </a:r>
                      <a:endParaRPr lang="en-US" sz="1200" dirty="0"/>
                    </a:p>
                  </a:txBody>
                  <a:tcPr/>
                </a:tc>
                <a:tc>
                  <a:txBody>
                    <a:bodyPr/>
                    <a:lstStyle/>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Acting as a Secret provider for AKS Cluster</a:t>
                      </a:r>
                    </a:p>
                  </a:txBody>
                  <a:tcPr/>
                </a:tc>
                <a:extLst>
                  <a:ext uri="{0D108BD9-81ED-4DB2-BD59-A6C34878D82A}">
                    <a16:rowId xmlns:a16="http://schemas.microsoft.com/office/drawing/2014/main" val="1423649046"/>
                  </a:ext>
                </a:extLst>
              </a:tr>
              <a:tr h="1710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AKS Cluster</a:t>
                      </a:r>
                    </a:p>
                  </a:txBody>
                  <a:tcPr/>
                </a:tc>
                <a:tc>
                  <a:txBody>
                    <a:bodyPr/>
                    <a:lstStyle/>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RBAC Authentication enabled</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Default Node pool with 2 Nodes</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Auto Scaling Disabled</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Nodes Deployed on Private Subnet deployed above</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Create User assigned identity and assign to AKS cluster</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Azure Key vault configured as secret provider</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Azure CNI Network Plugin </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Add AKS Cluster identity to Container Registry with </a:t>
                      </a:r>
                      <a:r>
                        <a:rPr lang="en-US" sz="1200" b="0" i="0" u="none" strike="noStrike" dirty="0" err="1">
                          <a:solidFill>
                            <a:srgbClr val="000000"/>
                          </a:solidFill>
                          <a:effectLst/>
                          <a:latin typeface="Calibri" panose="020F0502020204030204" pitchFamily="34" charset="0"/>
                        </a:rPr>
                        <a:t>AcrPull</a:t>
                      </a:r>
                      <a:r>
                        <a:rPr lang="en-US" sz="1200" b="0" i="0" u="none" strike="noStrike" dirty="0">
                          <a:solidFill>
                            <a:srgbClr val="000000"/>
                          </a:solidFill>
                          <a:effectLst/>
                          <a:latin typeface="Calibri" panose="020F0502020204030204" pitchFamily="34" charset="0"/>
                        </a:rPr>
                        <a:t> Permissions</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Integrate deployed Application Gateway as ingress controller for the AKS Cluster</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Add the Ingress Controller identity to the Application Gateway resource group with contributor permissions</a:t>
                      </a:r>
                    </a:p>
                  </a:txBody>
                  <a:tcPr/>
                </a:tc>
                <a:extLst>
                  <a:ext uri="{0D108BD9-81ED-4DB2-BD59-A6C34878D82A}">
                    <a16:rowId xmlns:a16="http://schemas.microsoft.com/office/drawing/2014/main" val="1476080190"/>
                  </a:ext>
                </a:extLst>
              </a:tr>
              <a:tr h="967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Azure SQL DB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Not part of AKS Infra , required for the Demo Application)</a:t>
                      </a:r>
                    </a:p>
                  </a:txBody>
                  <a:tcPr/>
                </a:tc>
                <a:tc>
                  <a:txBody>
                    <a:bodyPr/>
                    <a:lstStyle/>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For Hosting Data of the Deployed Application On AKS</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Deploy an Azure SQL Server</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Deploy an Azure SQL DB</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Add a Firewall rule for  the AKS Subnet on the SQL Server</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Add a Firewall rule for the machine which executes terraform script</a:t>
                      </a:r>
                    </a:p>
                    <a:p>
                      <a:pPr marL="171450" indent="-171450" algn="l"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Initialize SQL DB with a SQL query</a:t>
                      </a:r>
                    </a:p>
                  </a:txBody>
                  <a:tcPr/>
                </a:tc>
                <a:extLst>
                  <a:ext uri="{0D108BD9-81ED-4DB2-BD59-A6C34878D82A}">
                    <a16:rowId xmlns:a16="http://schemas.microsoft.com/office/drawing/2014/main" val="175290008"/>
                  </a:ext>
                </a:extLst>
              </a:tr>
            </a:tbl>
          </a:graphicData>
        </a:graphic>
      </p:graphicFrame>
      <p:sp>
        <p:nvSpPr>
          <p:cNvPr id="6" name="Title 1">
            <a:extLst>
              <a:ext uri="{FF2B5EF4-FFF2-40B4-BE49-F238E27FC236}">
                <a16:creationId xmlns:a16="http://schemas.microsoft.com/office/drawing/2014/main" id="{349153B3-799B-4C49-9F3E-A7917AE3A0A7}"/>
              </a:ext>
            </a:extLst>
          </p:cNvPr>
          <p:cNvSpPr txBox="1">
            <a:spLocks/>
          </p:cNvSpPr>
          <p:nvPr/>
        </p:nvSpPr>
        <p:spPr>
          <a:xfrm>
            <a:off x="456691" y="74713"/>
            <a:ext cx="10808209" cy="369332"/>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dirty="0"/>
              <a:t>AKS Infra Deployment Configuration Overview</a:t>
            </a:r>
          </a:p>
        </p:txBody>
      </p:sp>
      <p:cxnSp>
        <p:nvCxnSpPr>
          <p:cNvPr id="7" name="Straight Connector 6">
            <a:extLst>
              <a:ext uri="{FF2B5EF4-FFF2-40B4-BE49-F238E27FC236}">
                <a16:creationId xmlns:a16="http://schemas.microsoft.com/office/drawing/2014/main" id="{9F359A48-DFF5-4730-AA06-3A81F2271BF4}"/>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7295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200" y="695328"/>
            <a:ext cx="10807700" cy="4191000"/>
          </a:xfrm>
        </p:spPr>
        <p:txBody>
          <a:bodyPr/>
          <a:lstStyle/>
          <a:p>
            <a:r>
              <a:rPr lang="en-US" dirty="0"/>
              <a:t>Terraform Infra Deployment</a:t>
            </a:r>
          </a:p>
          <a:p>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Deployment Diagram Infra</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79</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169E3AA-D81B-4F03-BEF8-E0FCF4053E92}"/>
              </a:ext>
            </a:extLst>
          </p:cNvPr>
          <p:cNvSpPr/>
          <p:nvPr/>
        </p:nvSpPr>
        <p:spPr>
          <a:xfrm>
            <a:off x="3846385" y="1254967"/>
            <a:ext cx="5349884" cy="354031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8" name="Picture 8" descr="Azure Blob storage | Microsoft Azure">
            <a:extLst>
              <a:ext uri="{FF2B5EF4-FFF2-40B4-BE49-F238E27FC236}">
                <a16:creationId xmlns:a16="http://schemas.microsoft.com/office/drawing/2014/main" id="{23C3D430-85EE-44E4-BADC-A5CAAB47DC78}"/>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8733669" y="1041649"/>
            <a:ext cx="453318" cy="45331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C484EB-080A-4CB8-9411-691877F164D2}"/>
              </a:ext>
            </a:extLst>
          </p:cNvPr>
          <p:cNvSpPr/>
          <p:nvPr/>
        </p:nvSpPr>
        <p:spPr>
          <a:xfrm>
            <a:off x="4330585" y="1924050"/>
            <a:ext cx="1818035" cy="24384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3" name="Picture 2" descr="Azure Repos – Git Repositories | Microsoft Azure">
            <a:extLst>
              <a:ext uri="{FF2B5EF4-FFF2-40B4-BE49-F238E27FC236}">
                <a16:creationId xmlns:a16="http://schemas.microsoft.com/office/drawing/2014/main" id="{5062EFC4-9A76-4B0B-820F-CF1C681D050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330129" y="2856662"/>
            <a:ext cx="548243" cy="54824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zure DevOps Pipelines: Naming and Tagging | by Eric Anderson | ITNEXT">
            <a:extLst>
              <a:ext uri="{FF2B5EF4-FFF2-40B4-BE49-F238E27FC236}">
                <a16:creationId xmlns:a16="http://schemas.microsoft.com/office/drawing/2014/main" id="{20F4DD15-1395-4916-BC2D-26C5E769EDE1}"/>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2555905" y="2791479"/>
            <a:ext cx="678609" cy="6786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Azure Container Registry-icon | Brands AP - AZ">
            <a:extLst>
              <a:ext uri="{FF2B5EF4-FFF2-40B4-BE49-F238E27FC236}">
                <a16:creationId xmlns:a16="http://schemas.microsoft.com/office/drawing/2014/main" id="{15900218-7E57-4DD6-AAEC-6B3C14376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2042" y="5426722"/>
            <a:ext cx="762208" cy="67894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49CF8CB9-EBEF-4481-9C42-460B19D154BD}"/>
              </a:ext>
            </a:extLst>
          </p:cNvPr>
          <p:cNvCxnSpPr>
            <a:cxnSpLocks/>
            <a:stCxn id="14" idx="3"/>
          </p:cNvCxnSpPr>
          <p:nvPr/>
        </p:nvCxnSpPr>
        <p:spPr>
          <a:xfrm>
            <a:off x="3234514" y="3130784"/>
            <a:ext cx="1408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3DE46D5-DF91-4C65-A99A-BBD9E30A4E3E}"/>
              </a:ext>
            </a:extLst>
          </p:cNvPr>
          <p:cNvCxnSpPr>
            <a:stCxn id="13" idx="3"/>
            <a:endCxn id="14" idx="1"/>
          </p:cNvCxnSpPr>
          <p:nvPr/>
        </p:nvCxnSpPr>
        <p:spPr>
          <a:xfrm>
            <a:off x="1878372" y="3130784"/>
            <a:ext cx="6775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1A193C-CABC-4CDA-80B5-6C46F8C7DDC4}"/>
              </a:ext>
            </a:extLst>
          </p:cNvPr>
          <p:cNvSpPr txBox="1"/>
          <p:nvPr/>
        </p:nvSpPr>
        <p:spPr>
          <a:xfrm>
            <a:off x="1103067" y="2430136"/>
            <a:ext cx="914400" cy="300972"/>
          </a:xfrm>
          <a:prstGeom prst="rect">
            <a:avLst/>
          </a:prstGeom>
          <a:noFill/>
        </p:spPr>
        <p:txBody>
          <a:bodyPr wrap="none" lIns="0" tIns="0" rIns="0" bIns="0" rtlCol="0">
            <a:noAutofit/>
          </a:bodyPr>
          <a:lstStyle/>
          <a:p>
            <a:pPr algn="l"/>
            <a:r>
              <a:rPr lang="en-US" sz="1600" dirty="0">
                <a:solidFill>
                  <a:schemeClr val="tx2"/>
                </a:solidFill>
              </a:rPr>
              <a:t>Azure Repo</a:t>
            </a:r>
          </a:p>
        </p:txBody>
      </p:sp>
      <p:sp>
        <p:nvSpPr>
          <p:cNvPr id="19" name="TextBox 18">
            <a:extLst>
              <a:ext uri="{FF2B5EF4-FFF2-40B4-BE49-F238E27FC236}">
                <a16:creationId xmlns:a16="http://schemas.microsoft.com/office/drawing/2014/main" id="{899FFD12-5FB5-4561-B772-F7E059A54A4B}"/>
              </a:ext>
            </a:extLst>
          </p:cNvPr>
          <p:cNvSpPr txBox="1"/>
          <p:nvPr/>
        </p:nvSpPr>
        <p:spPr>
          <a:xfrm>
            <a:off x="2522361" y="2260788"/>
            <a:ext cx="914400" cy="300972"/>
          </a:xfrm>
          <a:prstGeom prst="rect">
            <a:avLst/>
          </a:prstGeom>
          <a:noFill/>
        </p:spPr>
        <p:txBody>
          <a:bodyPr wrap="none" lIns="0" tIns="0" rIns="0" bIns="0" rtlCol="0">
            <a:noAutofit/>
          </a:bodyPr>
          <a:lstStyle/>
          <a:p>
            <a:pPr algn="l"/>
            <a:r>
              <a:rPr lang="en-US" sz="1600" dirty="0">
                <a:solidFill>
                  <a:schemeClr val="tx2"/>
                </a:solidFill>
              </a:rPr>
              <a:t>DevOps </a:t>
            </a:r>
          </a:p>
          <a:p>
            <a:pPr algn="l"/>
            <a:r>
              <a:rPr lang="en-US" sz="1600" dirty="0">
                <a:solidFill>
                  <a:schemeClr val="tx2"/>
                </a:solidFill>
              </a:rPr>
              <a:t>Pipeline</a:t>
            </a:r>
          </a:p>
        </p:txBody>
      </p:sp>
      <p:sp>
        <p:nvSpPr>
          <p:cNvPr id="20" name="TextBox 19">
            <a:extLst>
              <a:ext uri="{FF2B5EF4-FFF2-40B4-BE49-F238E27FC236}">
                <a16:creationId xmlns:a16="http://schemas.microsoft.com/office/drawing/2014/main" id="{F6D117D9-0ECC-4903-8F38-9C391B18C4B3}"/>
              </a:ext>
            </a:extLst>
          </p:cNvPr>
          <p:cNvSpPr txBox="1"/>
          <p:nvPr/>
        </p:nvSpPr>
        <p:spPr>
          <a:xfrm>
            <a:off x="6655677" y="5527592"/>
            <a:ext cx="914400" cy="300972"/>
          </a:xfrm>
          <a:prstGeom prst="rect">
            <a:avLst/>
          </a:prstGeom>
          <a:noFill/>
        </p:spPr>
        <p:txBody>
          <a:bodyPr wrap="none" lIns="0" tIns="0" rIns="0" bIns="0" rtlCol="0">
            <a:noAutofit/>
          </a:bodyPr>
          <a:lstStyle/>
          <a:p>
            <a:pPr algn="l"/>
            <a:r>
              <a:rPr lang="en-US" sz="1600" dirty="0">
                <a:solidFill>
                  <a:schemeClr val="tx2"/>
                </a:solidFill>
              </a:rPr>
              <a:t>Azure </a:t>
            </a:r>
          </a:p>
          <a:p>
            <a:pPr algn="l"/>
            <a:r>
              <a:rPr lang="en-US" sz="1600" dirty="0">
                <a:solidFill>
                  <a:schemeClr val="tx2"/>
                </a:solidFill>
              </a:rPr>
              <a:t>Container Registry</a:t>
            </a:r>
          </a:p>
        </p:txBody>
      </p:sp>
      <p:sp>
        <p:nvSpPr>
          <p:cNvPr id="21" name="TextBox 20">
            <a:extLst>
              <a:ext uri="{FF2B5EF4-FFF2-40B4-BE49-F238E27FC236}">
                <a16:creationId xmlns:a16="http://schemas.microsoft.com/office/drawing/2014/main" id="{54BC57F0-83B3-408F-A452-F97D2616E65D}"/>
              </a:ext>
            </a:extLst>
          </p:cNvPr>
          <p:cNvSpPr txBox="1"/>
          <p:nvPr/>
        </p:nvSpPr>
        <p:spPr>
          <a:xfrm>
            <a:off x="7002558" y="1746107"/>
            <a:ext cx="1610513" cy="410045"/>
          </a:xfrm>
          <a:prstGeom prst="rect">
            <a:avLst/>
          </a:prstGeom>
          <a:noFill/>
        </p:spPr>
        <p:txBody>
          <a:bodyPr wrap="none" lIns="0" tIns="0" rIns="0" bIns="0" rtlCol="0">
            <a:noAutofit/>
          </a:bodyPr>
          <a:lstStyle/>
          <a:p>
            <a:pPr algn="l"/>
            <a:r>
              <a:rPr lang="en-US" sz="1200" dirty="0">
                <a:solidFill>
                  <a:schemeClr val="tx2"/>
                </a:solidFill>
              </a:rPr>
              <a:t>App Gateway Subnet</a:t>
            </a:r>
          </a:p>
        </p:txBody>
      </p:sp>
      <p:sp>
        <p:nvSpPr>
          <p:cNvPr id="22" name="TextBox 21">
            <a:extLst>
              <a:ext uri="{FF2B5EF4-FFF2-40B4-BE49-F238E27FC236}">
                <a16:creationId xmlns:a16="http://schemas.microsoft.com/office/drawing/2014/main" id="{288E78FB-1811-41AE-AD83-89915EB50A04}"/>
              </a:ext>
            </a:extLst>
          </p:cNvPr>
          <p:cNvSpPr txBox="1"/>
          <p:nvPr/>
        </p:nvSpPr>
        <p:spPr>
          <a:xfrm>
            <a:off x="7737389" y="1002367"/>
            <a:ext cx="914400" cy="252599"/>
          </a:xfrm>
          <a:prstGeom prst="rect">
            <a:avLst/>
          </a:prstGeom>
          <a:noFill/>
        </p:spPr>
        <p:txBody>
          <a:bodyPr wrap="none" lIns="0" tIns="0" rIns="0" bIns="0" rtlCol="0">
            <a:noAutofit/>
          </a:bodyPr>
          <a:lstStyle/>
          <a:p>
            <a:pPr algn="l"/>
            <a:r>
              <a:rPr lang="en-US" sz="1600" dirty="0">
                <a:solidFill>
                  <a:schemeClr val="tx2"/>
                </a:solidFill>
              </a:rPr>
              <a:t>AKS VNET</a:t>
            </a:r>
          </a:p>
        </p:txBody>
      </p:sp>
      <p:cxnSp>
        <p:nvCxnSpPr>
          <p:cNvPr id="23" name="Straight Arrow Connector 22">
            <a:extLst>
              <a:ext uri="{FF2B5EF4-FFF2-40B4-BE49-F238E27FC236}">
                <a16:creationId xmlns:a16="http://schemas.microsoft.com/office/drawing/2014/main" id="{D5CC407E-1355-4145-BC72-4E6AA0D41658}"/>
              </a:ext>
            </a:extLst>
          </p:cNvPr>
          <p:cNvCxnSpPr>
            <a:cxnSpLocks/>
            <a:stCxn id="13" idx="2"/>
            <a:endCxn id="24" idx="0"/>
          </p:cNvCxnSpPr>
          <p:nvPr/>
        </p:nvCxnSpPr>
        <p:spPr>
          <a:xfrm flipH="1">
            <a:off x="1589996" y="3404905"/>
            <a:ext cx="14255" cy="6529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93E51B0-6284-4F14-8958-294113F58C27}"/>
              </a:ext>
            </a:extLst>
          </p:cNvPr>
          <p:cNvPicPr>
            <a:picLocks noChangeAspect="1"/>
          </p:cNvPicPr>
          <p:nvPr/>
        </p:nvPicPr>
        <p:blipFill>
          <a:blip r:embed="rId6"/>
          <a:stretch>
            <a:fillRect/>
          </a:stretch>
        </p:blipFill>
        <p:spPr>
          <a:xfrm>
            <a:off x="1267536" y="4057811"/>
            <a:ext cx="644920" cy="722030"/>
          </a:xfrm>
          <a:prstGeom prst="rect">
            <a:avLst/>
          </a:prstGeom>
        </p:spPr>
      </p:pic>
      <p:pic>
        <p:nvPicPr>
          <p:cNvPr id="25" name="Picture 24">
            <a:extLst>
              <a:ext uri="{FF2B5EF4-FFF2-40B4-BE49-F238E27FC236}">
                <a16:creationId xmlns:a16="http://schemas.microsoft.com/office/drawing/2014/main" id="{EB3E8CE3-D851-4679-AC00-6964A5C86E0C}"/>
              </a:ext>
            </a:extLst>
          </p:cNvPr>
          <p:cNvPicPr>
            <a:picLocks noChangeAspect="1"/>
          </p:cNvPicPr>
          <p:nvPr/>
        </p:nvPicPr>
        <p:blipFill>
          <a:blip r:embed="rId6"/>
          <a:stretch>
            <a:fillRect/>
          </a:stretch>
        </p:blipFill>
        <p:spPr>
          <a:xfrm>
            <a:off x="2592140" y="4057811"/>
            <a:ext cx="606137" cy="678610"/>
          </a:xfrm>
          <a:prstGeom prst="rect">
            <a:avLst/>
          </a:prstGeom>
        </p:spPr>
      </p:pic>
      <p:cxnSp>
        <p:nvCxnSpPr>
          <p:cNvPr id="26" name="Straight Arrow Connector 25">
            <a:extLst>
              <a:ext uri="{FF2B5EF4-FFF2-40B4-BE49-F238E27FC236}">
                <a16:creationId xmlns:a16="http://schemas.microsoft.com/office/drawing/2014/main" id="{52F4F7FB-406B-41B8-B3CB-2C60585A0F67}"/>
              </a:ext>
            </a:extLst>
          </p:cNvPr>
          <p:cNvCxnSpPr>
            <a:stCxn id="14" idx="2"/>
            <a:endCxn id="25" idx="0"/>
          </p:cNvCxnSpPr>
          <p:nvPr/>
        </p:nvCxnSpPr>
        <p:spPr>
          <a:xfrm flipH="1">
            <a:off x="2895209" y="3470088"/>
            <a:ext cx="1" cy="5877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152D50E-57D4-41C3-97B9-2047F064AA08}"/>
              </a:ext>
            </a:extLst>
          </p:cNvPr>
          <p:cNvSpPr txBox="1"/>
          <p:nvPr/>
        </p:nvSpPr>
        <p:spPr>
          <a:xfrm>
            <a:off x="1187758" y="4779841"/>
            <a:ext cx="1028701" cy="460697"/>
          </a:xfrm>
          <a:prstGeom prst="rect">
            <a:avLst/>
          </a:prstGeom>
          <a:noFill/>
        </p:spPr>
        <p:txBody>
          <a:bodyPr wrap="square" lIns="0" tIns="0" rIns="0" bIns="0" rtlCol="0">
            <a:noAutofit/>
          </a:bodyPr>
          <a:lstStyle/>
          <a:p>
            <a:pPr algn="l"/>
            <a:r>
              <a:rPr lang="en-US" sz="1600" dirty="0">
                <a:solidFill>
                  <a:schemeClr val="tx2"/>
                </a:solidFill>
              </a:rPr>
              <a:t>Terraform modules</a:t>
            </a:r>
          </a:p>
        </p:txBody>
      </p:sp>
      <p:sp>
        <p:nvSpPr>
          <p:cNvPr id="28" name="TextBox 27">
            <a:extLst>
              <a:ext uri="{FF2B5EF4-FFF2-40B4-BE49-F238E27FC236}">
                <a16:creationId xmlns:a16="http://schemas.microsoft.com/office/drawing/2014/main" id="{4ED64BCA-2C79-4C78-9E0B-EACE2CB45293}"/>
              </a:ext>
            </a:extLst>
          </p:cNvPr>
          <p:cNvSpPr txBox="1"/>
          <p:nvPr/>
        </p:nvSpPr>
        <p:spPr>
          <a:xfrm>
            <a:off x="2564951" y="4842995"/>
            <a:ext cx="1028701" cy="460697"/>
          </a:xfrm>
          <a:prstGeom prst="rect">
            <a:avLst/>
          </a:prstGeom>
          <a:noFill/>
        </p:spPr>
        <p:txBody>
          <a:bodyPr wrap="square" lIns="0" tIns="0" rIns="0" bIns="0" rtlCol="0">
            <a:noAutofit/>
          </a:bodyPr>
          <a:lstStyle/>
          <a:p>
            <a:pPr algn="l"/>
            <a:r>
              <a:rPr lang="en-US" sz="1600" dirty="0">
                <a:solidFill>
                  <a:schemeClr val="tx2"/>
                </a:solidFill>
              </a:rPr>
              <a:t>Terraform Tasks</a:t>
            </a:r>
          </a:p>
        </p:txBody>
      </p:sp>
      <p:pic>
        <p:nvPicPr>
          <p:cNvPr id="29" name="Picture 28" descr="IPv6 in Azure">
            <a:extLst>
              <a:ext uri="{FF2B5EF4-FFF2-40B4-BE49-F238E27FC236}">
                <a16:creationId xmlns:a16="http://schemas.microsoft.com/office/drawing/2014/main" id="{4FA33159-8463-4EC3-80C7-0F6298A5B243}"/>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257473" y="1708147"/>
            <a:ext cx="394523" cy="39452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B3CBCBF6-C9CA-415B-9A6D-DB82646E8673}"/>
              </a:ext>
            </a:extLst>
          </p:cNvPr>
          <p:cNvSpPr/>
          <p:nvPr/>
        </p:nvSpPr>
        <p:spPr>
          <a:xfrm>
            <a:off x="6736971" y="1938885"/>
            <a:ext cx="1818035" cy="24384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2166B5F0-D571-4DE0-931C-A91B0378E4BC}"/>
              </a:ext>
            </a:extLst>
          </p:cNvPr>
          <p:cNvSpPr txBox="1"/>
          <p:nvPr/>
        </p:nvSpPr>
        <p:spPr>
          <a:xfrm>
            <a:off x="4615223" y="1720278"/>
            <a:ext cx="1517561" cy="451202"/>
          </a:xfrm>
          <a:prstGeom prst="rect">
            <a:avLst/>
          </a:prstGeom>
          <a:noFill/>
        </p:spPr>
        <p:txBody>
          <a:bodyPr wrap="none" lIns="0" tIns="0" rIns="0" bIns="0" rtlCol="0">
            <a:noAutofit/>
          </a:bodyPr>
          <a:lstStyle/>
          <a:p>
            <a:pPr algn="l"/>
            <a:r>
              <a:rPr lang="en-US" sz="1200" dirty="0">
                <a:solidFill>
                  <a:schemeClr val="tx2"/>
                </a:solidFill>
              </a:rPr>
              <a:t>AKS Node-Pod Subnet</a:t>
            </a:r>
          </a:p>
        </p:txBody>
      </p:sp>
      <p:grpSp>
        <p:nvGrpSpPr>
          <p:cNvPr id="33" name="Group 32">
            <a:extLst>
              <a:ext uri="{FF2B5EF4-FFF2-40B4-BE49-F238E27FC236}">
                <a16:creationId xmlns:a16="http://schemas.microsoft.com/office/drawing/2014/main" id="{F18E9AE0-EA50-46DA-BE63-45D72928677E}"/>
              </a:ext>
            </a:extLst>
          </p:cNvPr>
          <p:cNvGrpSpPr/>
          <p:nvPr/>
        </p:nvGrpSpPr>
        <p:grpSpPr>
          <a:xfrm>
            <a:off x="4643057" y="2126213"/>
            <a:ext cx="1230829" cy="1849723"/>
            <a:chOff x="4042338" y="1695021"/>
            <a:chExt cx="1230829" cy="1849723"/>
          </a:xfrm>
        </p:grpSpPr>
        <p:sp>
          <p:nvSpPr>
            <p:cNvPr id="34" name="Rectangle 33">
              <a:extLst>
                <a:ext uri="{FF2B5EF4-FFF2-40B4-BE49-F238E27FC236}">
                  <a16:creationId xmlns:a16="http://schemas.microsoft.com/office/drawing/2014/main" id="{57E642B1-5877-4C1E-B7D1-4816DAB1E98A}"/>
                </a:ext>
              </a:extLst>
            </p:cNvPr>
            <p:cNvSpPr/>
            <p:nvPr/>
          </p:nvSpPr>
          <p:spPr>
            <a:xfrm>
              <a:off x="4042338" y="2094340"/>
              <a:ext cx="1156631" cy="145040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5" name="Picture 34">
              <a:extLst>
                <a:ext uri="{FF2B5EF4-FFF2-40B4-BE49-F238E27FC236}">
                  <a16:creationId xmlns:a16="http://schemas.microsoft.com/office/drawing/2014/main" id="{60323084-0798-4CB4-A342-D7CDC6B457DC}"/>
                </a:ext>
              </a:extLst>
            </p:cNvPr>
            <p:cNvPicPr>
              <a:picLocks noChangeAspect="1"/>
            </p:cNvPicPr>
            <p:nvPr/>
          </p:nvPicPr>
          <p:blipFill>
            <a:blip r:embed="rId8"/>
            <a:stretch>
              <a:fillRect/>
            </a:stretch>
          </p:blipFill>
          <p:spPr>
            <a:xfrm>
              <a:off x="4342235" y="1853132"/>
              <a:ext cx="556838" cy="519715"/>
            </a:xfrm>
            <a:prstGeom prst="rect">
              <a:avLst/>
            </a:prstGeom>
          </p:spPr>
        </p:pic>
        <p:pic>
          <p:nvPicPr>
            <p:cNvPr id="36" name="Picture 12" descr="VM Scale Set | Microsoft Azure Mono">
              <a:extLst>
                <a:ext uri="{FF2B5EF4-FFF2-40B4-BE49-F238E27FC236}">
                  <a16:creationId xmlns:a16="http://schemas.microsoft.com/office/drawing/2014/main" id="{53593BE2-4234-435F-B82A-C52B91776B19}"/>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4459453" y="2682746"/>
              <a:ext cx="415853" cy="41585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8322CFDB-CD1C-47F9-A0DD-897A6AF50518}"/>
                </a:ext>
              </a:extLst>
            </p:cNvPr>
            <p:cNvSpPr txBox="1"/>
            <p:nvPr/>
          </p:nvSpPr>
          <p:spPr>
            <a:xfrm>
              <a:off x="4358767" y="1695021"/>
              <a:ext cx="914400" cy="300972"/>
            </a:xfrm>
            <a:prstGeom prst="rect">
              <a:avLst/>
            </a:prstGeom>
            <a:noFill/>
          </p:spPr>
          <p:txBody>
            <a:bodyPr wrap="none" lIns="0" tIns="0" rIns="0" bIns="0" rtlCol="0">
              <a:noAutofit/>
            </a:bodyPr>
            <a:lstStyle/>
            <a:p>
              <a:pPr algn="l"/>
              <a:r>
                <a:rPr lang="en-US" sz="1100" dirty="0">
                  <a:solidFill>
                    <a:schemeClr val="tx2"/>
                  </a:solidFill>
                </a:rPr>
                <a:t>AKS Cluster</a:t>
              </a:r>
            </a:p>
          </p:txBody>
        </p:sp>
        <p:sp>
          <p:nvSpPr>
            <p:cNvPr id="38" name="TextBox 37">
              <a:extLst>
                <a:ext uri="{FF2B5EF4-FFF2-40B4-BE49-F238E27FC236}">
                  <a16:creationId xmlns:a16="http://schemas.microsoft.com/office/drawing/2014/main" id="{4D4CAA2C-77F2-42E7-BDC7-4F56CB80C9FB}"/>
                </a:ext>
              </a:extLst>
            </p:cNvPr>
            <p:cNvSpPr txBox="1"/>
            <p:nvPr/>
          </p:nvSpPr>
          <p:spPr>
            <a:xfrm>
              <a:off x="4164487" y="2438210"/>
              <a:ext cx="914400" cy="300972"/>
            </a:xfrm>
            <a:prstGeom prst="rect">
              <a:avLst/>
            </a:prstGeom>
            <a:noFill/>
          </p:spPr>
          <p:txBody>
            <a:bodyPr wrap="none" lIns="0" tIns="0" rIns="0" bIns="0" rtlCol="0">
              <a:noAutofit/>
            </a:bodyPr>
            <a:lstStyle/>
            <a:p>
              <a:pPr algn="l"/>
              <a:r>
                <a:rPr lang="en-US" sz="1050" dirty="0">
                  <a:solidFill>
                    <a:schemeClr val="tx2"/>
                  </a:solidFill>
                </a:rPr>
                <a:t>AKS Node pool</a:t>
              </a:r>
            </a:p>
          </p:txBody>
        </p:sp>
      </p:grpSp>
      <p:pic>
        <p:nvPicPr>
          <p:cNvPr id="39" name="Picture 14" descr="Application Gateway | Microsoft Azure Color">
            <a:extLst>
              <a:ext uri="{FF2B5EF4-FFF2-40B4-BE49-F238E27FC236}">
                <a16:creationId xmlns:a16="http://schemas.microsoft.com/office/drawing/2014/main" id="{2C7A4F92-F889-413C-B836-362D6D273A6F}"/>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7250048" y="2878068"/>
            <a:ext cx="745332" cy="745332"/>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91EEC0C1-17F6-4A52-8952-21554FF5252C}"/>
              </a:ext>
            </a:extLst>
          </p:cNvPr>
          <p:cNvSpPr txBox="1"/>
          <p:nvPr/>
        </p:nvSpPr>
        <p:spPr>
          <a:xfrm>
            <a:off x="6969245" y="3615260"/>
            <a:ext cx="1594303" cy="315477"/>
          </a:xfrm>
          <a:prstGeom prst="rect">
            <a:avLst/>
          </a:prstGeom>
          <a:noFill/>
        </p:spPr>
        <p:txBody>
          <a:bodyPr wrap="none" lIns="0" tIns="0" rIns="0" bIns="0" rtlCol="0">
            <a:noAutofit/>
          </a:bodyPr>
          <a:lstStyle/>
          <a:p>
            <a:pPr algn="l"/>
            <a:r>
              <a:rPr lang="en-US" sz="1050" dirty="0">
                <a:solidFill>
                  <a:schemeClr val="tx2"/>
                </a:solidFill>
              </a:rPr>
              <a:t>Application Gateway</a:t>
            </a:r>
          </a:p>
        </p:txBody>
      </p:sp>
      <p:cxnSp>
        <p:nvCxnSpPr>
          <p:cNvPr id="41" name="Straight Arrow Connector 40">
            <a:extLst>
              <a:ext uri="{FF2B5EF4-FFF2-40B4-BE49-F238E27FC236}">
                <a16:creationId xmlns:a16="http://schemas.microsoft.com/office/drawing/2014/main" id="{5DE56F47-17F1-4E00-80C1-AB0C6DEB859F}"/>
              </a:ext>
            </a:extLst>
          </p:cNvPr>
          <p:cNvCxnSpPr>
            <a:cxnSpLocks/>
            <a:stCxn id="34" idx="3"/>
            <a:endCxn id="39" idx="1"/>
          </p:cNvCxnSpPr>
          <p:nvPr/>
        </p:nvCxnSpPr>
        <p:spPr>
          <a:xfrm>
            <a:off x="5799688" y="3250734"/>
            <a:ext cx="1450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8CD0844-7941-4F35-889A-4932CF9D0A09}"/>
              </a:ext>
            </a:extLst>
          </p:cNvPr>
          <p:cNvCxnSpPr>
            <a:cxnSpLocks/>
            <a:stCxn id="15" idx="0"/>
          </p:cNvCxnSpPr>
          <p:nvPr/>
        </p:nvCxnSpPr>
        <p:spPr>
          <a:xfrm flipV="1">
            <a:off x="6133146" y="4795277"/>
            <a:ext cx="0" cy="6314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2" descr="Static Public Source IP in Azure with Network Address Translation (NAT)  Gateway - ciraltos">
            <a:extLst>
              <a:ext uri="{FF2B5EF4-FFF2-40B4-BE49-F238E27FC236}">
                <a16:creationId xmlns:a16="http://schemas.microsoft.com/office/drawing/2014/main" id="{725F6844-7C2E-4658-90DA-1B73C3EF66D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5893" y="2912220"/>
            <a:ext cx="683867" cy="677028"/>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a:extLst>
              <a:ext uri="{FF2B5EF4-FFF2-40B4-BE49-F238E27FC236}">
                <a16:creationId xmlns:a16="http://schemas.microsoft.com/office/drawing/2014/main" id="{A237F427-3B1E-40E3-86A8-160855C62D90}"/>
              </a:ext>
            </a:extLst>
          </p:cNvPr>
          <p:cNvCxnSpPr>
            <a:cxnSpLocks/>
            <a:stCxn id="39" idx="3"/>
            <a:endCxn id="43" idx="1"/>
          </p:cNvCxnSpPr>
          <p:nvPr/>
        </p:nvCxnSpPr>
        <p:spPr>
          <a:xfrm>
            <a:off x="7995380" y="3250734"/>
            <a:ext cx="16105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9A1F784-8889-4DE2-9482-1797538C4FAC}"/>
              </a:ext>
            </a:extLst>
          </p:cNvPr>
          <p:cNvSpPr txBox="1"/>
          <p:nvPr/>
        </p:nvSpPr>
        <p:spPr>
          <a:xfrm>
            <a:off x="9605893" y="2354465"/>
            <a:ext cx="914400" cy="300972"/>
          </a:xfrm>
          <a:prstGeom prst="rect">
            <a:avLst/>
          </a:prstGeom>
          <a:noFill/>
        </p:spPr>
        <p:txBody>
          <a:bodyPr wrap="none" lIns="0" tIns="0" rIns="0" bIns="0" rtlCol="0">
            <a:noAutofit/>
          </a:bodyPr>
          <a:lstStyle/>
          <a:p>
            <a:pPr algn="l"/>
            <a:r>
              <a:rPr lang="en-US" sz="1600" dirty="0">
                <a:solidFill>
                  <a:schemeClr val="tx2"/>
                </a:solidFill>
              </a:rPr>
              <a:t>Public IP </a:t>
            </a:r>
          </a:p>
          <a:p>
            <a:pPr algn="l"/>
            <a:r>
              <a:rPr lang="en-US" sz="1600" dirty="0">
                <a:solidFill>
                  <a:schemeClr val="tx2"/>
                </a:solidFill>
              </a:rPr>
              <a:t>Frontend</a:t>
            </a:r>
          </a:p>
        </p:txBody>
      </p:sp>
      <p:pic>
        <p:nvPicPr>
          <p:cNvPr id="46" name="Picture 45" descr="IPv6 in Azure">
            <a:extLst>
              <a:ext uri="{FF2B5EF4-FFF2-40B4-BE49-F238E27FC236}">
                <a16:creationId xmlns:a16="http://schemas.microsoft.com/office/drawing/2014/main" id="{C5BAB227-8D2E-4B81-9E8B-A1A6912E9C12}"/>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6574722" y="1726788"/>
            <a:ext cx="394523" cy="394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430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ED8C5F-7CA1-4B2D-AAFA-C40A227A79F0}"/>
              </a:ext>
            </a:extLst>
          </p:cNvPr>
          <p:cNvSpPr>
            <a:spLocks noGrp="1"/>
          </p:cNvSpPr>
          <p:nvPr>
            <p:ph type="ftr" sz="quarter" idx="3"/>
          </p:nvPr>
        </p:nvSpPr>
        <p:spPr>
          <a:xfrm>
            <a:off x="1032891" y="6228798"/>
            <a:ext cx="1198179" cy="203703"/>
          </a:xfrm>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1CB3929C-381B-4724-AD74-AEC78B8AA418}"/>
              </a:ext>
            </a:extLst>
          </p:cNvPr>
          <p:cNvSpPr>
            <a:spLocks noGrp="1"/>
          </p:cNvSpPr>
          <p:nvPr>
            <p:ph type="sldNum" sz="quarter" idx="4"/>
          </p:nvPr>
        </p:nvSpPr>
        <p:spPr>
          <a:xfrm>
            <a:off x="447674" y="6229101"/>
            <a:ext cx="352097" cy="204057"/>
          </a:xfrm>
        </p:spPr>
        <p:txBody>
          <a:bodyPr/>
          <a:lstStyle/>
          <a:p>
            <a:fld id="{C53E075B-3175-45CF-B3C7-FEDF3F5961E3}" type="slidenum">
              <a:rPr lang="en-US" smtClean="0"/>
              <a:pPr/>
              <a:t>8</a:t>
            </a:fld>
            <a:endParaRPr lang="en-US" dirty="0"/>
          </a:p>
        </p:txBody>
      </p:sp>
      <p:cxnSp>
        <p:nvCxnSpPr>
          <p:cNvPr id="69" name="Straight Connector 68">
            <a:extLst>
              <a:ext uri="{FF2B5EF4-FFF2-40B4-BE49-F238E27FC236}">
                <a16:creationId xmlns:a16="http://schemas.microsoft.com/office/drawing/2014/main" id="{35F2A9F8-DF85-46EA-B038-BDCADFAE2953}"/>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6887ED07-ACD0-4F7A-B96C-2D9BEE1DB475}"/>
              </a:ext>
            </a:extLst>
          </p:cNvPr>
          <p:cNvSpPr>
            <a:spLocks noGrp="1"/>
          </p:cNvSpPr>
          <p:nvPr>
            <p:ph type="title"/>
          </p:nvPr>
        </p:nvSpPr>
        <p:spPr>
          <a:xfrm>
            <a:off x="456691" y="74713"/>
            <a:ext cx="10808209" cy="307777"/>
          </a:xfrm>
        </p:spPr>
        <p:txBody>
          <a:bodyPr/>
          <a:lstStyle/>
          <a:p>
            <a:r>
              <a:rPr lang="en-US" dirty="0"/>
              <a:t>AKS Private cluster</a:t>
            </a:r>
          </a:p>
        </p:txBody>
      </p:sp>
      <p:sp>
        <p:nvSpPr>
          <p:cNvPr id="3" name="Rectangle 2">
            <a:extLst>
              <a:ext uri="{FF2B5EF4-FFF2-40B4-BE49-F238E27FC236}">
                <a16:creationId xmlns:a16="http://schemas.microsoft.com/office/drawing/2014/main" id="{2EAE5AB5-495E-4CFA-8488-E6E9F8625774}"/>
              </a:ext>
            </a:extLst>
          </p:cNvPr>
          <p:cNvSpPr/>
          <p:nvPr/>
        </p:nvSpPr>
        <p:spPr>
          <a:xfrm>
            <a:off x="456691" y="774185"/>
            <a:ext cx="11020425" cy="5454613"/>
          </a:xfrm>
          <a:prstGeom prst="rect">
            <a:avLst/>
          </a:prstGeom>
          <a:solidFill>
            <a:schemeClr val="bg1"/>
          </a:solid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EBB53CA-4623-4955-88CC-F3BDF0F0C73E}"/>
              </a:ext>
            </a:extLst>
          </p:cNvPr>
          <p:cNvSpPr/>
          <p:nvPr/>
        </p:nvSpPr>
        <p:spPr>
          <a:xfrm>
            <a:off x="790754" y="940226"/>
            <a:ext cx="4195898" cy="3324022"/>
          </a:xfrm>
          <a:prstGeom prst="rect">
            <a:avLst/>
          </a:prstGeom>
          <a:solidFill>
            <a:schemeClr val="accent4">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80" name="Rectangle 79">
            <a:extLst>
              <a:ext uri="{FF2B5EF4-FFF2-40B4-BE49-F238E27FC236}">
                <a16:creationId xmlns:a16="http://schemas.microsoft.com/office/drawing/2014/main" id="{80B0D234-C26A-4A4B-B16B-FEBFC3EDA73C}"/>
              </a:ext>
            </a:extLst>
          </p:cNvPr>
          <p:cNvSpPr/>
          <p:nvPr/>
        </p:nvSpPr>
        <p:spPr>
          <a:xfrm>
            <a:off x="5423647" y="940225"/>
            <a:ext cx="4997017" cy="3324023"/>
          </a:xfrm>
          <a:prstGeom prst="rect">
            <a:avLst/>
          </a:prstGeom>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75197468-889C-4785-A53C-9CC83A1575DF}"/>
              </a:ext>
            </a:extLst>
          </p:cNvPr>
          <p:cNvSpPr/>
          <p:nvPr/>
        </p:nvSpPr>
        <p:spPr>
          <a:xfrm>
            <a:off x="7408522" y="1144226"/>
            <a:ext cx="2554941" cy="78889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Rounded Corners 81">
            <a:extLst>
              <a:ext uri="{FF2B5EF4-FFF2-40B4-BE49-F238E27FC236}">
                <a16:creationId xmlns:a16="http://schemas.microsoft.com/office/drawing/2014/main" id="{6DE50E3A-ACAE-474B-BD9A-3876C122D0F1}"/>
              </a:ext>
            </a:extLst>
          </p:cNvPr>
          <p:cNvSpPr/>
          <p:nvPr/>
        </p:nvSpPr>
        <p:spPr>
          <a:xfrm>
            <a:off x="7408521" y="2137120"/>
            <a:ext cx="2554941" cy="78889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AD110B49-C375-4C8E-9843-158F9DCC3FC4}"/>
              </a:ext>
            </a:extLst>
          </p:cNvPr>
          <p:cNvSpPr/>
          <p:nvPr/>
        </p:nvSpPr>
        <p:spPr>
          <a:xfrm>
            <a:off x="7408521" y="3130014"/>
            <a:ext cx="2554941" cy="788894"/>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BE2E7C48-771A-4875-A677-4EE8A17A0AA5}"/>
              </a:ext>
            </a:extLst>
          </p:cNvPr>
          <p:cNvSpPr/>
          <p:nvPr/>
        </p:nvSpPr>
        <p:spPr>
          <a:xfrm>
            <a:off x="958657" y="1621338"/>
            <a:ext cx="2762029" cy="192573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7E4C874A-D34D-40FA-838C-308CB5275584}"/>
              </a:ext>
            </a:extLst>
          </p:cNvPr>
          <p:cNvSpPr txBox="1"/>
          <p:nvPr/>
        </p:nvSpPr>
        <p:spPr>
          <a:xfrm>
            <a:off x="8631391" y="1186154"/>
            <a:ext cx="1139572" cy="163498"/>
          </a:xfrm>
          <a:prstGeom prst="rect">
            <a:avLst/>
          </a:prstGeom>
          <a:noFill/>
        </p:spPr>
        <p:txBody>
          <a:bodyPr wrap="square" lIns="0" tIns="0" rIns="0" bIns="0" rtlCol="0">
            <a:noAutofit/>
          </a:bodyPr>
          <a:lstStyle/>
          <a:p>
            <a:pPr algn="l"/>
            <a:r>
              <a:rPr lang="en-IN" sz="12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Worker Node 1</a:t>
            </a:r>
          </a:p>
        </p:txBody>
      </p:sp>
      <p:sp>
        <p:nvSpPr>
          <p:cNvPr id="84" name="TextBox 83">
            <a:extLst>
              <a:ext uri="{FF2B5EF4-FFF2-40B4-BE49-F238E27FC236}">
                <a16:creationId xmlns:a16="http://schemas.microsoft.com/office/drawing/2014/main" id="{34437E4C-0265-455E-8F2C-EB46464EEEC4}"/>
              </a:ext>
            </a:extLst>
          </p:cNvPr>
          <p:cNvSpPr txBox="1"/>
          <p:nvPr/>
        </p:nvSpPr>
        <p:spPr>
          <a:xfrm>
            <a:off x="8631391" y="2238790"/>
            <a:ext cx="1139572" cy="163498"/>
          </a:xfrm>
          <a:prstGeom prst="rect">
            <a:avLst/>
          </a:prstGeom>
          <a:noFill/>
        </p:spPr>
        <p:txBody>
          <a:bodyPr wrap="square" lIns="0" tIns="0" rIns="0" bIns="0" rtlCol="0">
            <a:noAutofit/>
          </a:bodyPr>
          <a:lstStyle/>
          <a:p>
            <a:pPr algn="l"/>
            <a:r>
              <a:rPr lang="en-IN" sz="12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Worker Node 2</a:t>
            </a:r>
          </a:p>
        </p:txBody>
      </p:sp>
      <p:sp>
        <p:nvSpPr>
          <p:cNvPr id="85" name="TextBox 84">
            <a:extLst>
              <a:ext uri="{FF2B5EF4-FFF2-40B4-BE49-F238E27FC236}">
                <a16:creationId xmlns:a16="http://schemas.microsoft.com/office/drawing/2014/main" id="{D15D7CA7-8C45-455D-A09B-CA894F337741}"/>
              </a:ext>
            </a:extLst>
          </p:cNvPr>
          <p:cNvSpPr txBox="1"/>
          <p:nvPr/>
        </p:nvSpPr>
        <p:spPr>
          <a:xfrm>
            <a:off x="8631391" y="3192158"/>
            <a:ext cx="1139572" cy="163498"/>
          </a:xfrm>
          <a:prstGeom prst="rect">
            <a:avLst/>
          </a:prstGeom>
          <a:noFill/>
        </p:spPr>
        <p:txBody>
          <a:bodyPr wrap="square" lIns="0" tIns="0" rIns="0" bIns="0" rtlCol="0">
            <a:noAutofit/>
          </a:bodyPr>
          <a:lstStyle/>
          <a:p>
            <a:pPr algn="l"/>
            <a:r>
              <a:rPr lang="en-IN" sz="12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Worker Node 3</a:t>
            </a:r>
          </a:p>
        </p:txBody>
      </p:sp>
      <p:sp>
        <p:nvSpPr>
          <p:cNvPr id="86" name="TextBox 85">
            <a:extLst>
              <a:ext uri="{FF2B5EF4-FFF2-40B4-BE49-F238E27FC236}">
                <a16:creationId xmlns:a16="http://schemas.microsoft.com/office/drawing/2014/main" id="{31EE9975-2631-4F26-9968-2CFDFF606B6E}"/>
              </a:ext>
            </a:extLst>
          </p:cNvPr>
          <p:cNvSpPr txBox="1"/>
          <p:nvPr/>
        </p:nvSpPr>
        <p:spPr>
          <a:xfrm>
            <a:off x="998954" y="2432927"/>
            <a:ext cx="1177912" cy="169689"/>
          </a:xfrm>
          <a:prstGeom prst="rect">
            <a:avLst/>
          </a:prstGeom>
          <a:noFill/>
        </p:spPr>
        <p:txBody>
          <a:bodyPr wrap="square" lIns="0" tIns="0" rIns="0" bIns="0" rtlCol="0">
            <a:noAutofit/>
          </a:bodyPr>
          <a:lstStyle/>
          <a:p>
            <a:pPr algn="l"/>
            <a:r>
              <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Control Plane</a:t>
            </a:r>
          </a:p>
        </p:txBody>
      </p:sp>
      <p:sp>
        <p:nvSpPr>
          <p:cNvPr id="23" name="Rectangle: Rounded Corners 22">
            <a:extLst>
              <a:ext uri="{FF2B5EF4-FFF2-40B4-BE49-F238E27FC236}">
                <a16:creationId xmlns:a16="http://schemas.microsoft.com/office/drawing/2014/main" id="{BFD263D1-3117-4E1C-89A8-9161480A01D9}"/>
              </a:ext>
            </a:extLst>
          </p:cNvPr>
          <p:cNvSpPr/>
          <p:nvPr/>
        </p:nvSpPr>
        <p:spPr>
          <a:xfrm>
            <a:off x="2331735" y="1911951"/>
            <a:ext cx="1022490" cy="3827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TextBox 86">
            <a:extLst>
              <a:ext uri="{FF2B5EF4-FFF2-40B4-BE49-F238E27FC236}">
                <a16:creationId xmlns:a16="http://schemas.microsoft.com/office/drawing/2014/main" id="{F41CEEBA-F483-4420-8DD8-B415AC7C1516}"/>
              </a:ext>
            </a:extLst>
          </p:cNvPr>
          <p:cNvSpPr txBox="1"/>
          <p:nvPr/>
        </p:nvSpPr>
        <p:spPr>
          <a:xfrm>
            <a:off x="2417232" y="1988268"/>
            <a:ext cx="448339" cy="204306"/>
          </a:xfrm>
          <a:prstGeom prst="rect">
            <a:avLst/>
          </a:prstGeom>
          <a:noFill/>
        </p:spPr>
        <p:txBody>
          <a:bodyPr wrap="square" lIns="0" tIns="0" rIns="0" bIns="0" rtlCol="0">
            <a:noAutofit/>
          </a:bodyPr>
          <a:lstStyle/>
          <a:p>
            <a:pPr algn="l"/>
            <a:r>
              <a:rPr lang="en-IN" sz="1400" dirty="0" err="1">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Etcd</a:t>
            </a:r>
            <a:endPar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sp>
        <p:nvSpPr>
          <p:cNvPr id="88" name="Rectangle: Rounded Corners 87">
            <a:extLst>
              <a:ext uri="{FF2B5EF4-FFF2-40B4-BE49-F238E27FC236}">
                <a16:creationId xmlns:a16="http://schemas.microsoft.com/office/drawing/2014/main" id="{1CA62367-4A11-41E9-AFC2-D2604DF14BF0}"/>
              </a:ext>
            </a:extLst>
          </p:cNvPr>
          <p:cNvSpPr/>
          <p:nvPr/>
        </p:nvSpPr>
        <p:spPr>
          <a:xfrm>
            <a:off x="2348663" y="2397378"/>
            <a:ext cx="1022490" cy="3827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011C80AD-0B06-47A2-BB84-5719F07182B2}"/>
              </a:ext>
            </a:extLst>
          </p:cNvPr>
          <p:cNvSpPr/>
          <p:nvPr/>
        </p:nvSpPr>
        <p:spPr>
          <a:xfrm>
            <a:off x="2348663" y="2866547"/>
            <a:ext cx="1022490" cy="3827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56DBB3F9-6342-4788-AD8A-2757E7317C29}"/>
              </a:ext>
            </a:extLst>
          </p:cNvPr>
          <p:cNvSpPr txBox="1"/>
          <p:nvPr/>
        </p:nvSpPr>
        <p:spPr>
          <a:xfrm>
            <a:off x="2404452" y="2484947"/>
            <a:ext cx="891566" cy="128845"/>
          </a:xfrm>
          <a:prstGeom prst="rect">
            <a:avLst/>
          </a:prstGeom>
          <a:noFill/>
        </p:spPr>
        <p:txBody>
          <a:bodyPr wrap="square" lIns="0" tIns="0" rIns="0" bIns="0" rtlCol="0">
            <a:noAutofit/>
          </a:bodyPr>
          <a:lstStyle/>
          <a:p>
            <a:r>
              <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Scheduler</a:t>
            </a:r>
          </a:p>
        </p:txBody>
      </p:sp>
      <p:sp>
        <p:nvSpPr>
          <p:cNvPr id="91" name="TextBox 90">
            <a:extLst>
              <a:ext uri="{FF2B5EF4-FFF2-40B4-BE49-F238E27FC236}">
                <a16:creationId xmlns:a16="http://schemas.microsoft.com/office/drawing/2014/main" id="{14863791-DECB-4C10-A879-3FEDF43923C8}"/>
              </a:ext>
            </a:extLst>
          </p:cNvPr>
          <p:cNvSpPr txBox="1"/>
          <p:nvPr/>
        </p:nvSpPr>
        <p:spPr>
          <a:xfrm>
            <a:off x="2389376" y="2949418"/>
            <a:ext cx="891566" cy="128845"/>
          </a:xfrm>
          <a:prstGeom prst="rect">
            <a:avLst/>
          </a:prstGeom>
          <a:noFill/>
        </p:spPr>
        <p:txBody>
          <a:bodyPr wrap="square" lIns="0" tIns="0" rIns="0" bIns="0" rtlCol="0">
            <a:noAutofit/>
          </a:bodyPr>
          <a:lstStyle/>
          <a:p>
            <a:pPr algn="l"/>
            <a:r>
              <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API</a:t>
            </a:r>
            <a:r>
              <a:rPr lang="en-IN" sz="1400" b="1"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a:t>
            </a:r>
            <a:r>
              <a:rPr lang="en-IN" sz="14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Server</a:t>
            </a:r>
          </a:p>
        </p:txBody>
      </p:sp>
      <p:sp>
        <p:nvSpPr>
          <p:cNvPr id="111" name="Rectangle: Rounded Corners 110">
            <a:extLst>
              <a:ext uri="{FF2B5EF4-FFF2-40B4-BE49-F238E27FC236}">
                <a16:creationId xmlns:a16="http://schemas.microsoft.com/office/drawing/2014/main" id="{3BE9E8D9-C175-437F-8975-23E96790731A}"/>
              </a:ext>
            </a:extLst>
          </p:cNvPr>
          <p:cNvSpPr/>
          <p:nvPr/>
        </p:nvSpPr>
        <p:spPr>
          <a:xfrm>
            <a:off x="7771591" y="1536525"/>
            <a:ext cx="829990" cy="2928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solidFill>
                  <a:schemeClr val="tx1"/>
                </a:solidFill>
              </a:rPr>
              <a:t>kubectl</a:t>
            </a:r>
            <a:endParaRPr lang="en-IN" sz="1100" b="1" dirty="0">
              <a:solidFill>
                <a:schemeClr val="tx1"/>
              </a:solidFill>
            </a:endParaRPr>
          </a:p>
        </p:txBody>
      </p:sp>
      <p:sp>
        <p:nvSpPr>
          <p:cNvPr id="118" name="Rectangle: Rounded Corners 117">
            <a:extLst>
              <a:ext uri="{FF2B5EF4-FFF2-40B4-BE49-F238E27FC236}">
                <a16:creationId xmlns:a16="http://schemas.microsoft.com/office/drawing/2014/main" id="{806BF6C9-62C1-4F94-BDE7-3799095E613E}"/>
              </a:ext>
            </a:extLst>
          </p:cNvPr>
          <p:cNvSpPr/>
          <p:nvPr/>
        </p:nvSpPr>
        <p:spPr>
          <a:xfrm>
            <a:off x="7771591" y="2516392"/>
            <a:ext cx="829990" cy="2928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solidFill>
                  <a:schemeClr val="tx1"/>
                </a:solidFill>
              </a:rPr>
              <a:t>kubectl</a:t>
            </a:r>
            <a:endParaRPr lang="en-IN" sz="1100" b="1" dirty="0">
              <a:solidFill>
                <a:schemeClr val="tx1"/>
              </a:solidFill>
            </a:endParaRPr>
          </a:p>
        </p:txBody>
      </p:sp>
      <p:sp>
        <p:nvSpPr>
          <p:cNvPr id="120" name="Rectangle: Rounded Corners 119">
            <a:extLst>
              <a:ext uri="{FF2B5EF4-FFF2-40B4-BE49-F238E27FC236}">
                <a16:creationId xmlns:a16="http://schemas.microsoft.com/office/drawing/2014/main" id="{046545AA-EB6D-40A7-8519-E7CAA719D913}"/>
              </a:ext>
            </a:extLst>
          </p:cNvPr>
          <p:cNvSpPr/>
          <p:nvPr/>
        </p:nvSpPr>
        <p:spPr>
          <a:xfrm>
            <a:off x="7771591" y="3497850"/>
            <a:ext cx="829990" cy="2928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dirty="0" err="1">
                <a:solidFill>
                  <a:schemeClr val="tx1"/>
                </a:solidFill>
              </a:rPr>
              <a:t>kubectl</a:t>
            </a:r>
            <a:endParaRPr lang="en-IN" sz="1100" b="1" dirty="0">
              <a:solidFill>
                <a:schemeClr val="tx1"/>
              </a:solidFill>
            </a:endParaRPr>
          </a:p>
        </p:txBody>
      </p:sp>
      <p:pic>
        <p:nvPicPr>
          <p:cNvPr id="25" name="Graphic 24" descr="Cloud outline">
            <a:extLst>
              <a:ext uri="{FF2B5EF4-FFF2-40B4-BE49-F238E27FC236}">
                <a16:creationId xmlns:a16="http://schemas.microsoft.com/office/drawing/2014/main" id="{93DA6DC5-6C66-413F-B71C-A38D891924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96878" y="4582924"/>
            <a:ext cx="1241100" cy="1241100"/>
          </a:xfrm>
          <a:prstGeom prst="rect">
            <a:avLst/>
          </a:prstGeom>
        </p:spPr>
      </p:pic>
      <p:sp>
        <p:nvSpPr>
          <p:cNvPr id="26" name="TextBox 25">
            <a:extLst>
              <a:ext uri="{FF2B5EF4-FFF2-40B4-BE49-F238E27FC236}">
                <a16:creationId xmlns:a16="http://schemas.microsoft.com/office/drawing/2014/main" id="{BCA53818-F5F2-4402-B123-CDFCFC90C6D3}"/>
              </a:ext>
            </a:extLst>
          </p:cNvPr>
          <p:cNvSpPr txBox="1"/>
          <p:nvPr/>
        </p:nvSpPr>
        <p:spPr>
          <a:xfrm>
            <a:off x="4233617" y="5172805"/>
            <a:ext cx="753035" cy="143436"/>
          </a:xfrm>
          <a:prstGeom prst="rect">
            <a:avLst/>
          </a:prstGeom>
          <a:noFill/>
        </p:spPr>
        <p:txBody>
          <a:bodyPr wrap="square" lIns="0" tIns="0" rIns="0" bIns="0" rtlCol="0">
            <a:noAutofit/>
          </a:bodyPr>
          <a:lstStyle/>
          <a:p>
            <a:pPr algn="l"/>
            <a:r>
              <a:rPr lang="en-IN" sz="1200" dirty="0">
                <a:solidFill>
                  <a:schemeClr val="tx2"/>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Internet</a:t>
            </a:r>
          </a:p>
        </p:txBody>
      </p:sp>
      <p:sp>
        <p:nvSpPr>
          <p:cNvPr id="125" name="TextBox 124">
            <a:extLst>
              <a:ext uri="{FF2B5EF4-FFF2-40B4-BE49-F238E27FC236}">
                <a16:creationId xmlns:a16="http://schemas.microsoft.com/office/drawing/2014/main" id="{AC73CF70-BD02-42FD-9F27-246B5440632D}"/>
              </a:ext>
            </a:extLst>
          </p:cNvPr>
          <p:cNvSpPr txBox="1"/>
          <p:nvPr/>
        </p:nvSpPr>
        <p:spPr>
          <a:xfrm>
            <a:off x="958657" y="4016189"/>
            <a:ext cx="1218210" cy="125506"/>
          </a:xfrm>
          <a:prstGeom prst="rect">
            <a:avLst/>
          </a:prstGeom>
          <a:noFill/>
        </p:spPr>
        <p:txBody>
          <a:bodyPr wrap="square" lIns="0" tIns="0" rIns="0" bIns="0" rtlCol="0">
            <a:noAutofit/>
          </a:bodyPr>
          <a:lstStyle/>
          <a:p>
            <a:pPr algn="l"/>
            <a:r>
              <a:rPr lang="en-IN" sz="1200" b="1" dirty="0">
                <a:solidFill>
                  <a:schemeClr val="tx2"/>
                </a:solidFill>
                <a:latin typeface="Segoe UI" panose="020B0502040204020203" pitchFamily="34" charset="0"/>
                <a:cs typeface="Segoe UI" panose="020B0502040204020203" pitchFamily="34" charset="0"/>
              </a:rPr>
              <a:t>Azure Managed</a:t>
            </a:r>
          </a:p>
        </p:txBody>
      </p:sp>
      <p:sp>
        <p:nvSpPr>
          <p:cNvPr id="126" name="TextBox 125">
            <a:extLst>
              <a:ext uri="{FF2B5EF4-FFF2-40B4-BE49-F238E27FC236}">
                <a16:creationId xmlns:a16="http://schemas.microsoft.com/office/drawing/2014/main" id="{7B639159-56B0-498A-B9DA-DC504A96BC96}"/>
              </a:ext>
            </a:extLst>
          </p:cNvPr>
          <p:cNvSpPr txBox="1"/>
          <p:nvPr/>
        </p:nvSpPr>
        <p:spPr>
          <a:xfrm>
            <a:off x="8896773" y="4043483"/>
            <a:ext cx="1443012" cy="79425"/>
          </a:xfrm>
          <a:prstGeom prst="rect">
            <a:avLst/>
          </a:prstGeom>
          <a:noFill/>
        </p:spPr>
        <p:txBody>
          <a:bodyPr wrap="square" lIns="0" tIns="0" rIns="0" bIns="0" rtlCol="0">
            <a:noAutofit/>
          </a:bodyPr>
          <a:lstStyle/>
          <a:p>
            <a:pPr algn="l"/>
            <a:r>
              <a:rPr lang="en-IN" sz="1200" b="1" dirty="0">
                <a:solidFill>
                  <a:schemeClr val="tx2"/>
                </a:solidFill>
                <a:latin typeface="Segoe UI" panose="020B0502040204020203" pitchFamily="34" charset="0"/>
                <a:cs typeface="Segoe UI" panose="020B0502040204020203" pitchFamily="34" charset="0"/>
              </a:rPr>
              <a:t>Customer Managed</a:t>
            </a:r>
          </a:p>
        </p:txBody>
      </p:sp>
      <p:sp>
        <p:nvSpPr>
          <p:cNvPr id="130" name="TextBox 129">
            <a:extLst>
              <a:ext uri="{FF2B5EF4-FFF2-40B4-BE49-F238E27FC236}">
                <a16:creationId xmlns:a16="http://schemas.microsoft.com/office/drawing/2014/main" id="{B5068D85-9FDB-4DF1-BFAF-94DC6BBF3CAE}"/>
              </a:ext>
            </a:extLst>
          </p:cNvPr>
          <p:cNvSpPr txBox="1"/>
          <p:nvPr/>
        </p:nvSpPr>
        <p:spPr>
          <a:xfrm>
            <a:off x="7867312" y="4471530"/>
            <a:ext cx="1218210" cy="125506"/>
          </a:xfrm>
          <a:prstGeom prst="rect">
            <a:avLst/>
          </a:prstGeom>
          <a:noFill/>
        </p:spPr>
        <p:txBody>
          <a:bodyPr wrap="square" lIns="0" tIns="0" rIns="0" bIns="0" rtlCol="0">
            <a:noAutofit/>
          </a:bodyPr>
          <a:lstStyle/>
          <a:p>
            <a:pPr algn="l"/>
            <a:r>
              <a:rPr lang="en-IN" sz="1200" b="1" dirty="0">
                <a:solidFill>
                  <a:schemeClr val="tx2"/>
                </a:solidFill>
                <a:latin typeface="Segoe UI" panose="020B0502040204020203" pitchFamily="34" charset="0"/>
                <a:cs typeface="Segoe UI" panose="020B0502040204020203" pitchFamily="34" charset="0"/>
              </a:rPr>
              <a:t>Cluster Admins</a:t>
            </a:r>
          </a:p>
        </p:txBody>
      </p:sp>
      <p:pic>
        <p:nvPicPr>
          <p:cNvPr id="132" name="Graphic 131" descr="Programmer male with solid fill">
            <a:extLst>
              <a:ext uri="{FF2B5EF4-FFF2-40B4-BE49-F238E27FC236}">
                <a16:creationId xmlns:a16="http://schemas.microsoft.com/office/drawing/2014/main" id="{5AD424C3-CB9D-4E34-961B-CF339CD737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65269" y="4764410"/>
            <a:ext cx="637156" cy="637156"/>
          </a:xfrm>
          <a:prstGeom prst="rect">
            <a:avLst/>
          </a:prstGeom>
        </p:spPr>
      </p:pic>
      <p:pic>
        <p:nvPicPr>
          <p:cNvPr id="134" name="Graphic 133" descr="Programmer female with solid fill">
            <a:extLst>
              <a:ext uri="{FF2B5EF4-FFF2-40B4-BE49-F238E27FC236}">
                <a16:creationId xmlns:a16="http://schemas.microsoft.com/office/drawing/2014/main" id="{0E47D9D3-9711-4751-AB87-AC1E57BA0E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7250" y="5315604"/>
            <a:ext cx="637156" cy="637156"/>
          </a:xfrm>
          <a:prstGeom prst="rect">
            <a:avLst/>
          </a:prstGeom>
        </p:spPr>
      </p:pic>
      <p:pic>
        <p:nvPicPr>
          <p:cNvPr id="135" name="Graphic 134" descr="Programmer male with solid fill">
            <a:extLst>
              <a:ext uri="{FF2B5EF4-FFF2-40B4-BE49-F238E27FC236}">
                <a16:creationId xmlns:a16="http://schemas.microsoft.com/office/drawing/2014/main" id="{C2B2337B-D4A8-482C-AA6C-4D1A7241CC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3048" y="4764410"/>
            <a:ext cx="637156" cy="637156"/>
          </a:xfrm>
          <a:prstGeom prst="rect">
            <a:avLst/>
          </a:prstGeom>
        </p:spPr>
      </p:pic>
      <p:sp>
        <p:nvSpPr>
          <p:cNvPr id="136" name="TextBox 135">
            <a:extLst>
              <a:ext uri="{FF2B5EF4-FFF2-40B4-BE49-F238E27FC236}">
                <a16:creationId xmlns:a16="http://schemas.microsoft.com/office/drawing/2014/main" id="{495FC0CC-AB79-4642-B270-50ACE697575B}"/>
              </a:ext>
            </a:extLst>
          </p:cNvPr>
          <p:cNvSpPr txBox="1"/>
          <p:nvPr/>
        </p:nvSpPr>
        <p:spPr>
          <a:xfrm>
            <a:off x="7530353" y="1197894"/>
            <a:ext cx="972072" cy="151758"/>
          </a:xfrm>
          <a:prstGeom prst="rect">
            <a:avLst/>
          </a:prstGeom>
          <a:noFill/>
        </p:spPr>
        <p:txBody>
          <a:bodyPr wrap="square" lIns="0" tIns="0" rIns="0" bIns="0" rtlCol="0">
            <a:noAutofit/>
          </a:bodyPr>
          <a:lstStyle/>
          <a:p>
            <a:pPr algn="l"/>
            <a:r>
              <a:rPr lang="en-IN" sz="1200" b="1" dirty="0">
                <a:latin typeface="Segoe UI" panose="020B0502040204020203" pitchFamily="34" charset="0"/>
                <a:cs typeface="Segoe UI" panose="020B0502040204020203" pitchFamily="34" charset="0"/>
              </a:rPr>
              <a:t>IP :10.0.0.1</a:t>
            </a:r>
          </a:p>
        </p:txBody>
      </p:sp>
      <p:sp>
        <p:nvSpPr>
          <p:cNvPr id="137" name="TextBox 136">
            <a:extLst>
              <a:ext uri="{FF2B5EF4-FFF2-40B4-BE49-F238E27FC236}">
                <a16:creationId xmlns:a16="http://schemas.microsoft.com/office/drawing/2014/main" id="{C4B56F7C-0F0E-408D-A27A-1A0A5F64829F}"/>
              </a:ext>
            </a:extLst>
          </p:cNvPr>
          <p:cNvSpPr txBox="1"/>
          <p:nvPr/>
        </p:nvSpPr>
        <p:spPr>
          <a:xfrm>
            <a:off x="7543202" y="2218847"/>
            <a:ext cx="972072" cy="151758"/>
          </a:xfrm>
          <a:prstGeom prst="rect">
            <a:avLst/>
          </a:prstGeom>
          <a:noFill/>
        </p:spPr>
        <p:txBody>
          <a:bodyPr wrap="square" lIns="0" tIns="0" rIns="0" bIns="0" rtlCol="0">
            <a:noAutofit/>
          </a:bodyPr>
          <a:lstStyle/>
          <a:p>
            <a:pPr algn="l"/>
            <a:r>
              <a:rPr lang="en-IN" sz="1200" b="1" dirty="0">
                <a:latin typeface="Segoe UI" panose="020B0502040204020203" pitchFamily="34" charset="0"/>
                <a:cs typeface="Segoe UI" panose="020B0502040204020203" pitchFamily="34" charset="0"/>
              </a:rPr>
              <a:t>IP :10.0.0.2</a:t>
            </a:r>
          </a:p>
        </p:txBody>
      </p:sp>
      <p:sp>
        <p:nvSpPr>
          <p:cNvPr id="138" name="TextBox 137">
            <a:extLst>
              <a:ext uri="{FF2B5EF4-FFF2-40B4-BE49-F238E27FC236}">
                <a16:creationId xmlns:a16="http://schemas.microsoft.com/office/drawing/2014/main" id="{63E4A1E9-B145-4DA3-906F-35B70379E510}"/>
              </a:ext>
            </a:extLst>
          </p:cNvPr>
          <p:cNvSpPr txBox="1"/>
          <p:nvPr/>
        </p:nvSpPr>
        <p:spPr>
          <a:xfrm>
            <a:off x="7543202" y="3187172"/>
            <a:ext cx="972072" cy="151758"/>
          </a:xfrm>
          <a:prstGeom prst="rect">
            <a:avLst/>
          </a:prstGeom>
          <a:noFill/>
        </p:spPr>
        <p:txBody>
          <a:bodyPr wrap="square" lIns="0" tIns="0" rIns="0" bIns="0" rtlCol="0">
            <a:noAutofit/>
          </a:bodyPr>
          <a:lstStyle/>
          <a:p>
            <a:pPr algn="l"/>
            <a:r>
              <a:rPr lang="en-IN" sz="1200" b="1" dirty="0">
                <a:latin typeface="Segoe UI" panose="020B0502040204020203" pitchFamily="34" charset="0"/>
                <a:cs typeface="Segoe UI" panose="020B0502040204020203" pitchFamily="34" charset="0"/>
              </a:rPr>
              <a:t>IP :10.0.0.3</a:t>
            </a:r>
          </a:p>
        </p:txBody>
      </p:sp>
      <p:sp>
        <p:nvSpPr>
          <p:cNvPr id="51" name="Rectangle: Rounded Corners 50">
            <a:extLst>
              <a:ext uri="{FF2B5EF4-FFF2-40B4-BE49-F238E27FC236}">
                <a16:creationId xmlns:a16="http://schemas.microsoft.com/office/drawing/2014/main" id="{9ADF09CD-325F-42A2-8B3E-208C0C4E9B37}"/>
              </a:ext>
            </a:extLst>
          </p:cNvPr>
          <p:cNvSpPr/>
          <p:nvPr/>
        </p:nvSpPr>
        <p:spPr>
          <a:xfrm>
            <a:off x="5528502" y="2088521"/>
            <a:ext cx="1422288" cy="688812"/>
          </a:xfrm>
          <a:prstGeom prst="round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2" name="TextBox 51">
            <a:extLst>
              <a:ext uri="{FF2B5EF4-FFF2-40B4-BE49-F238E27FC236}">
                <a16:creationId xmlns:a16="http://schemas.microsoft.com/office/drawing/2014/main" id="{9870ED8E-09E7-4B81-85E5-0531827DBE34}"/>
              </a:ext>
            </a:extLst>
          </p:cNvPr>
          <p:cNvSpPr txBox="1"/>
          <p:nvPr/>
        </p:nvSpPr>
        <p:spPr>
          <a:xfrm>
            <a:off x="5716299" y="2230280"/>
            <a:ext cx="1241100" cy="102889"/>
          </a:xfrm>
          <a:prstGeom prst="rect">
            <a:avLst/>
          </a:prstGeom>
          <a:noFill/>
        </p:spPr>
        <p:txBody>
          <a:bodyPr wrap="square" lIns="0" tIns="0" rIns="0" bIns="0" rtlCol="0">
            <a:noAutofit/>
          </a:bodyPr>
          <a:lstStyle/>
          <a:p>
            <a:pPr algn="l"/>
            <a:r>
              <a:rPr lang="en-IN" sz="12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Private Endpoint</a:t>
            </a:r>
          </a:p>
          <a:p>
            <a:pPr algn="l"/>
            <a:r>
              <a:rPr lang="en-IN" sz="1200" dirty="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   10.0.0.10</a:t>
            </a:r>
          </a:p>
        </p:txBody>
      </p:sp>
      <p:pic>
        <p:nvPicPr>
          <p:cNvPr id="7" name="Graphic 6">
            <a:extLst>
              <a:ext uri="{FF2B5EF4-FFF2-40B4-BE49-F238E27FC236}">
                <a16:creationId xmlns:a16="http://schemas.microsoft.com/office/drawing/2014/main" id="{9FB66DF6-3C39-40D3-A76D-EEF62809FF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35915" y="3394078"/>
            <a:ext cx="447471" cy="447471"/>
          </a:xfrm>
          <a:prstGeom prst="rect">
            <a:avLst/>
          </a:prstGeom>
        </p:spPr>
      </p:pic>
      <p:sp>
        <p:nvSpPr>
          <p:cNvPr id="9" name="TextBox 8">
            <a:extLst>
              <a:ext uri="{FF2B5EF4-FFF2-40B4-BE49-F238E27FC236}">
                <a16:creationId xmlns:a16="http://schemas.microsoft.com/office/drawing/2014/main" id="{9959FF81-EA29-4512-8E2D-0EEB18F09BE0}"/>
              </a:ext>
            </a:extLst>
          </p:cNvPr>
          <p:cNvSpPr txBox="1"/>
          <p:nvPr/>
        </p:nvSpPr>
        <p:spPr>
          <a:xfrm>
            <a:off x="5882228" y="3852274"/>
            <a:ext cx="925487" cy="129348"/>
          </a:xfrm>
          <a:prstGeom prst="rect">
            <a:avLst/>
          </a:prstGeom>
          <a:noFill/>
        </p:spPr>
        <p:txBody>
          <a:bodyPr wrap="square" lIns="0" tIns="0" rIns="0" bIns="0" rtlCol="0">
            <a:noAutofit/>
          </a:bodyPr>
          <a:lstStyle/>
          <a:p>
            <a:pPr algn="l"/>
            <a:r>
              <a:rPr lang="en-IN" sz="1200" b="1" dirty="0">
                <a:solidFill>
                  <a:schemeClr val="tx2"/>
                </a:solidFill>
                <a:latin typeface="Segoe UI" panose="020B0502040204020203" pitchFamily="34" charset="0"/>
                <a:cs typeface="Segoe UI" panose="020B0502040204020203" pitchFamily="34" charset="0"/>
              </a:rPr>
              <a:t>Jump Server</a:t>
            </a:r>
          </a:p>
        </p:txBody>
      </p:sp>
      <p:cxnSp>
        <p:nvCxnSpPr>
          <p:cNvPr id="13" name="Straight Arrow Connector 12">
            <a:extLst>
              <a:ext uri="{FF2B5EF4-FFF2-40B4-BE49-F238E27FC236}">
                <a16:creationId xmlns:a16="http://schemas.microsoft.com/office/drawing/2014/main" id="{DA595310-84E1-47ED-AC59-095299B38D16}"/>
              </a:ext>
            </a:extLst>
          </p:cNvPr>
          <p:cNvCxnSpPr/>
          <p:nvPr/>
        </p:nvCxnSpPr>
        <p:spPr>
          <a:xfrm>
            <a:off x="6259651" y="2814343"/>
            <a:ext cx="0" cy="5615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552857DC-24F3-435F-A41C-0785DBFC44B9}"/>
              </a:ext>
            </a:extLst>
          </p:cNvPr>
          <p:cNvCxnSpPr>
            <a:cxnSpLocks/>
          </p:cNvCxnSpPr>
          <p:nvPr/>
        </p:nvCxnSpPr>
        <p:spPr>
          <a:xfrm rot="16200000" flipH="1">
            <a:off x="6460423" y="3836887"/>
            <a:ext cx="1124289" cy="152029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9DC1EBC1-A210-45C2-8E77-E7109614FC43}"/>
              </a:ext>
            </a:extLst>
          </p:cNvPr>
          <p:cNvSpPr txBox="1"/>
          <p:nvPr/>
        </p:nvSpPr>
        <p:spPr>
          <a:xfrm>
            <a:off x="6661980" y="4929111"/>
            <a:ext cx="914400" cy="123998"/>
          </a:xfrm>
          <a:prstGeom prst="rect">
            <a:avLst/>
          </a:prstGeom>
          <a:noFill/>
        </p:spPr>
        <p:txBody>
          <a:bodyPr wrap="square" lIns="0" tIns="0" rIns="0" bIns="0" rtlCol="0">
            <a:noAutofit/>
          </a:bodyPr>
          <a:lstStyle/>
          <a:p>
            <a:pPr algn="l"/>
            <a:r>
              <a:rPr lang="en-IN" sz="1200" b="1" dirty="0" err="1">
                <a:solidFill>
                  <a:schemeClr val="tx2"/>
                </a:solidFill>
                <a:latin typeface="Segoe UI" panose="020B0502040204020203" pitchFamily="34" charset="0"/>
                <a:cs typeface="Segoe UI" panose="020B0502040204020203" pitchFamily="34" charset="0"/>
              </a:rPr>
              <a:t>kubectl</a:t>
            </a:r>
            <a:endParaRPr lang="en-IN" sz="1200" b="1" dirty="0">
              <a:solidFill>
                <a:schemeClr val="tx2"/>
              </a:solidFill>
              <a:latin typeface="Segoe UI" panose="020B0502040204020203" pitchFamily="34" charset="0"/>
              <a:cs typeface="Segoe UI" panose="020B0502040204020203" pitchFamily="34" charset="0"/>
            </a:endParaRPr>
          </a:p>
        </p:txBody>
      </p:sp>
      <p:cxnSp>
        <p:nvCxnSpPr>
          <p:cNvPr id="19" name="Straight Arrow Connector 18">
            <a:extLst>
              <a:ext uri="{FF2B5EF4-FFF2-40B4-BE49-F238E27FC236}">
                <a16:creationId xmlns:a16="http://schemas.microsoft.com/office/drawing/2014/main" id="{A03A7082-C021-4424-9A62-757568178081}"/>
              </a:ext>
            </a:extLst>
          </p:cNvPr>
          <p:cNvCxnSpPr/>
          <p:nvPr/>
        </p:nvCxnSpPr>
        <p:spPr>
          <a:xfrm>
            <a:off x="3768925" y="2459651"/>
            <a:ext cx="175957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2" name="TextBox 71">
            <a:extLst>
              <a:ext uri="{FF2B5EF4-FFF2-40B4-BE49-F238E27FC236}">
                <a16:creationId xmlns:a16="http://schemas.microsoft.com/office/drawing/2014/main" id="{1BF7ACB5-8AAA-45B6-BA4D-E41FC1E416AD}"/>
              </a:ext>
            </a:extLst>
          </p:cNvPr>
          <p:cNvSpPr txBox="1"/>
          <p:nvPr/>
        </p:nvSpPr>
        <p:spPr>
          <a:xfrm>
            <a:off x="3975459" y="2272940"/>
            <a:ext cx="925487" cy="129348"/>
          </a:xfrm>
          <a:prstGeom prst="rect">
            <a:avLst/>
          </a:prstGeom>
          <a:noFill/>
        </p:spPr>
        <p:txBody>
          <a:bodyPr wrap="square" lIns="0" tIns="0" rIns="0" bIns="0" rtlCol="0">
            <a:noAutofit/>
          </a:bodyPr>
          <a:lstStyle/>
          <a:p>
            <a:pPr algn="l"/>
            <a:r>
              <a:rPr lang="en-IN" sz="1200" dirty="0">
                <a:solidFill>
                  <a:schemeClr val="tx2"/>
                </a:solidFill>
                <a:latin typeface="Segoe UI" panose="020B0502040204020203" pitchFamily="34" charset="0"/>
                <a:cs typeface="Segoe UI" panose="020B0502040204020203" pitchFamily="34" charset="0"/>
              </a:rPr>
              <a:t>Private Link</a:t>
            </a:r>
          </a:p>
        </p:txBody>
      </p:sp>
      <p:cxnSp>
        <p:nvCxnSpPr>
          <p:cNvPr id="27" name="Straight Arrow Connector 26">
            <a:extLst>
              <a:ext uri="{FF2B5EF4-FFF2-40B4-BE49-F238E27FC236}">
                <a16:creationId xmlns:a16="http://schemas.microsoft.com/office/drawing/2014/main" id="{60401191-6960-4A86-AA11-FED8A68379C3}"/>
              </a:ext>
            </a:extLst>
          </p:cNvPr>
          <p:cNvCxnSpPr/>
          <p:nvPr/>
        </p:nvCxnSpPr>
        <p:spPr>
          <a:xfrm flipH="1">
            <a:off x="6950790" y="1682973"/>
            <a:ext cx="820801" cy="5358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57220346-756A-4BEA-B91F-4DBC46182581}"/>
              </a:ext>
            </a:extLst>
          </p:cNvPr>
          <p:cNvCxnSpPr/>
          <p:nvPr/>
        </p:nvCxnSpPr>
        <p:spPr>
          <a:xfrm flipH="1" flipV="1">
            <a:off x="6946281" y="2554058"/>
            <a:ext cx="820801" cy="98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C81FAAFA-35E1-4FA4-8F55-84F284E22B6B}"/>
              </a:ext>
            </a:extLst>
          </p:cNvPr>
          <p:cNvCxnSpPr/>
          <p:nvPr/>
        </p:nvCxnSpPr>
        <p:spPr>
          <a:xfrm flipH="1" flipV="1">
            <a:off x="6950790" y="2804512"/>
            <a:ext cx="820801" cy="8600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4AC9D3FC-9E41-4818-A03B-4BEB04040861}"/>
              </a:ext>
            </a:extLst>
          </p:cNvPr>
          <p:cNvCxnSpPr>
            <a:cxnSpLocks/>
          </p:cNvCxnSpPr>
          <p:nvPr/>
        </p:nvCxnSpPr>
        <p:spPr>
          <a:xfrm flipH="1">
            <a:off x="4576473" y="2738536"/>
            <a:ext cx="969526" cy="2115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5" name="Graphic 34" descr="Close with solid fill">
            <a:extLst>
              <a:ext uri="{FF2B5EF4-FFF2-40B4-BE49-F238E27FC236}">
                <a16:creationId xmlns:a16="http://schemas.microsoft.com/office/drawing/2014/main" id="{4D460BF3-836A-4EA6-A48A-FE5397AC63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84417" y="3761863"/>
            <a:ext cx="404470" cy="404470"/>
          </a:xfrm>
          <a:prstGeom prst="rect">
            <a:avLst/>
          </a:prstGeom>
        </p:spPr>
      </p:pic>
    </p:spTree>
    <p:extLst>
      <p:ext uri="{BB962C8B-B14F-4D97-AF65-F5344CB8AC3E}">
        <p14:creationId xmlns:p14="http://schemas.microsoft.com/office/powerpoint/2010/main" val="31733323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7AF97E-4EE3-41AE-8D57-C3ADE01C6221}"/>
              </a:ext>
            </a:extLst>
          </p:cNvPr>
          <p:cNvSpPr txBox="1"/>
          <p:nvPr/>
        </p:nvSpPr>
        <p:spPr>
          <a:xfrm>
            <a:off x="682625" y="405109"/>
            <a:ext cx="11290300" cy="5293757"/>
          </a:xfrm>
          <a:prstGeom prst="rect">
            <a:avLst/>
          </a:prstGeom>
          <a:noFill/>
        </p:spPr>
        <p:txBody>
          <a:bodyPr wrap="square">
            <a:spAutoFit/>
          </a:bodyPr>
          <a:lstStyle/>
          <a:p>
            <a:endParaRPr lang="en-US" sz="1600" b="0" i="0" u="none" strike="noStrike" dirty="0">
              <a:solidFill>
                <a:srgbClr val="000000"/>
              </a:solidFill>
              <a:effectLst/>
              <a:latin typeface="Calibri" panose="020F0502020204030204" pitchFamily="34" charset="0"/>
            </a:endParaRPr>
          </a:p>
          <a:p>
            <a:r>
              <a:rPr lang="en-US" sz="1600" b="1" i="0" u="none" strike="noStrike" dirty="0">
                <a:solidFill>
                  <a:srgbClr val="000000"/>
                </a:solidFill>
                <a:effectLst/>
                <a:latin typeface="Calibri" panose="020F0502020204030204" pitchFamily="34" charset="0"/>
              </a:rPr>
              <a:t>Employee Applicatio</a:t>
            </a:r>
            <a:r>
              <a:rPr lang="en-US" sz="1600" b="1" dirty="0">
                <a:solidFill>
                  <a:srgbClr val="000000"/>
                </a:solidFill>
                <a:latin typeface="Calibri" panose="020F0502020204030204" pitchFamily="34" charset="0"/>
              </a:rPr>
              <a:t>n Overview</a:t>
            </a:r>
          </a:p>
          <a:p>
            <a:pPr marL="285750" indent="-285750">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3 tier application consists of Web, API &amp; Database Layer</a:t>
            </a:r>
            <a:endParaRPr lang="en-US" sz="1600" dirty="0">
              <a:solidFill>
                <a:srgbClr val="000000"/>
              </a:solidFill>
              <a:latin typeface="Calibri" panose="020F0502020204030204" pitchFamily="34" charset="0"/>
            </a:endParaRPr>
          </a:p>
          <a:p>
            <a:pPr marL="285750" indent="-285750">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Web &amp; API Applications are built on Dotnet, </a:t>
            </a:r>
          </a:p>
          <a:p>
            <a:pPr marL="285750" indent="-285750">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Application &amp; Docker files are hosted on Azure Repo</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Azure SQL is used as Database for the application</a:t>
            </a:r>
            <a:endParaRPr lang="en-US" sz="1600" b="0" i="0" u="none" strike="noStrike" dirty="0">
              <a:solidFill>
                <a:srgbClr val="000000"/>
              </a:solidFill>
              <a:effectLst/>
              <a:latin typeface="Calibri" panose="020F0502020204030204" pitchFamily="34" charset="0"/>
            </a:endParaRPr>
          </a:p>
          <a:p>
            <a:endParaRPr lang="en-US" sz="1600" b="1" dirty="0">
              <a:solidFill>
                <a:srgbClr val="000000"/>
              </a:solidFill>
              <a:latin typeface="Calibri" panose="020F0502020204030204" pitchFamily="34" charset="0"/>
            </a:endParaRPr>
          </a:p>
          <a:p>
            <a:r>
              <a:rPr lang="en-US" sz="1600" b="1" i="0" u="none" strike="noStrike" dirty="0">
                <a:solidFill>
                  <a:srgbClr val="000000"/>
                </a:solidFill>
                <a:effectLst/>
                <a:latin typeface="Calibri" panose="020F0502020204030204" pitchFamily="34" charset="0"/>
              </a:rPr>
              <a:t>Employee Applicatio</a:t>
            </a:r>
            <a:r>
              <a:rPr lang="en-US" sz="1600" b="1" dirty="0">
                <a:solidFill>
                  <a:srgbClr val="000000"/>
                </a:solidFill>
                <a:latin typeface="Calibri" panose="020F0502020204030204" pitchFamily="34" charset="0"/>
              </a:rPr>
              <a:t>n</a:t>
            </a:r>
            <a:r>
              <a:rPr lang="en-US" sz="1600" b="1" i="0" u="none" strike="noStrike" dirty="0">
                <a:solidFill>
                  <a:srgbClr val="000000"/>
                </a:solidFill>
                <a:effectLst/>
                <a:latin typeface="Calibri" panose="020F0502020204030204" pitchFamily="34" charset="0"/>
              </a:rPr>
              <a:t> CI/CD pipeline overview</a:t>
            </a:r>
          </a:p>
          <a:p>
            <a:endParaRPr lang="en-US" sz="1600" dirty="0">
              <a:solidFill>
                <a:srgbClr val="000000"/>
              </a:solidFill>
              <a:latin typeface="Calibri" panose="020F0502020204030204" pitchFamily="34" charset="0"/>
            </a:endParaRPr>
          </a:p>
          <a:p>
            <a:pPr marL="285750" indent="-285750">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Service Connection for AKS Cluster &amp; Container Registries are created on DevOps as a one-time task</a:t>
            </a:r>
          </a:p>
          <a:p>
            <a:pPr marL="285750" indent="-285750">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Docker Tasks are used to Create docker images for Web &amp; API apps separately and push the image to Azure Container registry</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Azure Build Number variable is used as an image tag</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Kubectl task to Create a Config map for the </a:t>
            </a:r>
            <a:r>
              <a:rPr lang="en-US" sz="1600" dirty="0" err="1">
                <a:solidFill>
                  <a:srgbClr val="000000"/>
                </a:solidFill>
                <a:latin typeface="Calibri" panose="020F0502020204030204" pitchFamily="34" charset="0"/>
              </a:rPr>
              <a:t>Api</a:t>
            </a:r>
            <a:r>
              <a:rPr lang="en-US" sz="1600" dirty="0">
                <a:solidFill>
                  <a:srgbClr val="000000"/>
                </a:solidFill>
                <a:latin typeface="Calibri" panose="020F0502020204030204" pitchFamily="34" charset="0"/>
              </a:rPr>
              <a:t> application to configure the Azure SQL Database connection string</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Kubectl task to Create a deployment for the API Application Pods referencing the Config Map and the image built on ACR</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Kubectl task to Create a Service for the API Application</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Kubectl task to Create a Config map for the Web application which contains the Service URL for the API Application</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Kubectl task to Create a deployment for the Web Application Pods referencing the Config Map and the image built on ACR</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Kubectl task to Create a Service for the Web Application</a:t>
            </a:r>
          </a:p>
          <a:p>
            <a:pPr marL="285750" indent="-285750">
              <a:buFont typeface="Arial" panose="020B0604020202020204" pitchFamily="34" charset="0"/>
              <a:buChar char="•"/>
            </a:pPr>
            <a:r>
              <a:rPr lang="en-US" sz="1600" dirty="0">
                <a:solidFill>
                  <a:srgbClr val="000000"/>
                </a:solidFill>
                <a:latin typeface="Calibri" panose="020F0502020204030204" pitchFamily="34" charset="0"/>
              </a:rPr>
              <a:t>Kubectl task to create an Ingress Controller configuration to map the Web Application Service to Application Gateway Ingress Controller;</a:t>
            </a:r>
          </a:p>
          <a:p>
            <a:endParaRPr lang="en-US" dirty="0">
              <a:solidFill>
                <a:srgbClr val="000000"/>
              </a:solidFill>
              <a:latin typeface="Calibri" panose="020F0502020204030204" pitchFamily="34" charset="0"/>
            </a:endParaRPr>
          </a:p>
        </p:txBody>
      </p:sp>
      <p:sp>
        <p:nvSpPr>
          <p:cNvPr id="3" name="Title 1">
            <a:extLst>
              <a:ext uri="{FF2B5EF4-FFF2-40B4-BE49-F238E27FC236}">
                <a16:creationId xmlns:a16="http://schemas.microsoft.com/office/drawing/2014/main" id="{A0F5B56B-3E31-4848-BEF9-EB46F5FE9094}"/>
              </a:ext>
            </a:extLst>
          </p:cNvPr>
          <p:cNvSpPr txBox="1">
            <a:spLocks/>
          </p:cNvSpPr>
          <p:nvPr/>
        </p:nvSpPr>
        <p:spPr>
          <a:xfrm>
            <a:off x="456691" y="74713"/>
            <a:ext cx="10808209" cy="369332"/>
          </a:xfrm>
          <a:prstGeom prst="rect">
            <a:avLst/>
          </a:prstGeom>
        </p:spPr>
        <p:txBody>
          <a:bodyPr vert="horz" wrap="square" lIns="0" tIns="0" rIns="0" bIns="0" rtlCol="0" anchor="t" anchorCtr="0">
            <a:sp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dirty="0"/>
              <a:t>AKS Infra Deployment Configuration Overview</a:t>
            </a:r>
          </a:p>
        </p:txBody>
      </p:sp>
      <p:cxnSp>
        <p:nvCxnSpPr>
          <p:cNvPr id="4" name="Straight Connector 3">
            <a:extLst>
              <a:ext uri="{FF2B5EF4-FFF2-40B4-BE49-F238E27FC236}">
                <a16:creationId xmlns:a16="http://schemas.microsoft.com/office/drawing/2014/main" id="{A0EFB69B-F06D-4583-9B3A-33702F5DBD57}"/>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822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Deployment Diagram Apps</a:t>
            </a:r>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5" name="Picture 14" descr="Application Gateway | Microsoft Azure Color">
            <a:extLst>
              <a:ext uri="{FF2B5EF4-FFF2-40B4-BE49-F238E27FC236}">
                <a16:creationId xmlns:a16="http://schemas.microsoft.com/office/drawing/2014/main" id="{27371783-90F9-4844-8E66-159530C455D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273937" y="3312564"/>
            <a:ext cx="407360" cy="407360"/>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A5BDD6D0-8176-47E9-989B-36BA8C9AFFC0}"/>
              </a:ext>
            </a:extLst>
          </p:cNvPr>
          <p:cNvSpPr txBox="1"/>
          <p:nvPr/>
        </p:nvSpPr>
        <p:spPr>
          <a:xfrm>
            <a:off x="6949923" y="1023171"/>
            <a:ext cx="914400" cy="300972"/>
          </a:xfrm>
          <a:prstGeom prst="rect">
            <a:avLst/>
          </a:prstGeom>
          <a:noFill/>
        </p:spPr>
        <p:txBody>
          <a:bodyPr wrap="none" lIns="0" tIns="0" rIns="0" bIns="0" rtlCol="0">
            <a:noAutofit/>
          </a:bodyPr>
          <a:lstStyle/>
          <a:p>
            <a:pPr algn="l"/>
            <a:r>
              <a:rPr lang="en-US" sz="1100" b="1" dirty="0">
                <a:solidFill>
                  <a:schemeClr val="tx2"/>
                </a:solidFill>
              </a:rPr>
              <a:t>AKS Cluster</a:t>
            </a:r>
          </a:p>
        </p:txBody>
      </p:sp>
      <p:pic>
        <p:nvPicPr>
          <p:cNvPr id="97" name="Picture 2" descr="How to set up a serious Kubernetes terminal">
            <a:extLst>
              <a:ext uri="{FF2B5EF4-FFF2-40B4-BE49-F238E27FC236}">
                <a16:creationId xmlns:a16="http://schemas.microsoft.com/office/drawing/2014/main" id="{D993C897-8BD1-4E95-AF88-F84892D2799F}"/>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451616" y="3049844"/>
            <a:ext cx="402390" cy="40239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6" descr="Azure Container Registry-icon | Brands AP - AZ">
            <a:extLst>
              <a:ext uri="{FF2B5EF4-FFF2-40B4-BE49-F238E27FC236}">
                <a16:creationId xmlns:a16="http://schemas.microsoft.com/office/drawing/2014/main" id="{CCFCE987-E677-4E79-BD11-545FCC1B252C}"/>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278083" y="1860738"/>
            <a:ext cx="497207" cy="44289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A7A86E82-EF2A-4156-A373-BF76A0BDDBC4}"/>
              </a:ext>
            </a:extLst>
          </p:cNvPr>
          <p:cNvPicPr>
            <a:picLocks noChangeAspect="1"/>
          </p:cNvPicPr>
          <p:nvPr/>
        </p:nvPicPr>
        <p:blipFill>
          <a:blip r:embed="rId5"/>
          <a:stretch>
            <a:fillRect/>
          </a:stretch>
        </p:blipFill>
        <p:spPr>
          <a:xfrm>
            <a:off x="3160296" y="3298485"/>
            <a:ext cx="399724" cy="428051"/>
          </a:xfrm>
          <a:prstGeom prst="rect">
            <a:avLst/>
          </a:prstGeom>
        </p:spPr>
      </p:pic>
      <p:pic>
        <p:nvPicPr>
          <p:cNvPr id="107" name="Picture 106">
            <a:extLst>
              <a:ext uri="{FF2B5EF4-FFF2-40B4-BE49-F238E27FC236}">
                <a16:creationId xmlns:a16="http://schemas.microsoft.com/office/drawing/2014/main" id="{E69C5118-C460-41DA-848D-42C1C94CA28F}"/>
              </a:ext>
            </a:extLst>
          </p:cNvPr>
          <p:cNvPicPr>
            <a:picLocks noChangeAspect="1"/>
          </p:cNvPicPr>
          <p:nvPr/>
        </p:nvPicPr>
        <p:blipFill>
          <a:blip r:embed="rId6"/>
          <a:stretch>
            <a:fillRect/>
          </a:stretch>
        </p:blipFill>
        <p:spPr>
          <a:xfrm>
            <a:off x="2276835" y="3308010"/>
            <a:ext cx="399724" cy="402389"/>
          </a:xfrm>
          <a:prstGeom prst="rect">
            <a:avLst/>
          </a:prstGeom>
        </p:spPr>
      </p:pic>
      <p:sp>
        <p:nvSpPr>
          <p:cNvPr id="11" name="Rectangle 10">
            <a:extLst>
              <a:ext uri="{FF2B5EF4-FFF2-40B4-BE49-F238E27FC236}">
                <a16:creationId xmlns:a16="http://schemas.microsoft.com/office/drawing/2014/main" id="{373A9652-B425-41BD-892F-84242B631AE1}"/>
              </a:ext>
            </a:extLst>
          </p:cNvPr>
          <p:cNvSpPr/>
          <p:nvPr/>
        </p:nvSpPr>
        <p:spPr>
          <a:xfrm>
            <a:off x="1857868" y="1180769"/>
            <a:ext cx="6190547" cy="444937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054B520B-AA7D-4A49-9F12-E7072C78C2B5}"/>
              </a:ext>
            </a:extLst>
          </p:cNvPr>
          <p:cNvPicPr>
            <a:picLocks noChangeAspect="1"/>
          </p:cNvPicPr>
          <p:nvPr/>
        </p:nvPicPr>
        <p:blipFill>
          <a:blip r:embed="rId7"/>
          <a:stretch>
            <a:fillRect/>
          </a:stretch>
        </p:blipFill>
        <p:spPr>
          <a:xfrm>
            <a:off x="7816698" y="1016602"/>
            <a:ext cx="353184" cy="329638"/>
          </a:xfrm>
          <a:prstGeom prst="rect">
            <a:avLst/>
          </a:prstGeom>
        </p:spPr>
      </p:pic>
      <p:sp>
        <p:nvSpPr>
          <p:cNvPr id="52" name="Rectangle 51">
            <a:extLst>
              <a:ext uri="{FF2B5EF4-FFF2-40B4-BE49-F238E27FC236}">
                <a16:creationId xmlns:a16="http://schemas.microsoft.com/office/drawing/2014/main" id="{26C24448-A554-4985-8218-7820A8A10727}"/>
              </a:ext>
            </a:extLst>
          </p:cNvPr>
          <p:cNvSpPr/>
          <p:nvPr/>
        </p:nvSpPr>
        <p:spPr>
          <a:xfrm>
            <a:off x="2020250" y="1398227"/>
            <a:ext cx="5796448" cy="404276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2A8AA7B-12FB-4821-BE42-6644735E732F}"/>
              </a:ext>
            </a:extLst>
          </p:cNvPr>
          <p:cNvSpPr txBox="1"/>
          <p:nvPr/>
        </p:nvSpPr>
        <p:spPr>
          <a:xfrm>
            <a:off x="6783319" y="1251296"/>
            <a:ext cx="914400" cy="300972"/>
          </a:xfrm>
          <a:prstGeom prst="rect">
            <a:avLst/>
          </a:prstGeom>
          <a:noFill/>
        </p:spPr>
        <p:txBody>
          <a:bodyPr wrap="none" lIns="0" tIns="0" rIns="0" bIns="0" rtlCol="0">
            <a:noAutofit/>
          </a:bodyPr>
          <a:lstStyle/>
          <a:p>
            <a:pPr algn="l"/>
            <a:r>
              <a:rPr lang="en-US" sz="1100" b="1" dirty="0">
                <a:solidFill>
                  <a:schemeClr val="tx2"/>
                </a:solidFill>
              </a:rPr>
              <a:t>Node Pool</a:t>
            </a:r>
            <a:endParaRPr lang="en-US" sz="1200" b="1" dirty="0">
              <a:solidFill>
                <a:schemeClr val="tx2"/>
              </a:solidFill>
            </a:endParaRPr>
          </a:p>
        </p:txBody>
      </p:sp>
      <p:pic>
        <p:nvPicPr>
          <p:cNvPr id="1026" name="Picture 2" descr="VM Scale Set | Microsoft Azure Mono">
            <a:extLst>
              <a:ext uri="{FF2B5EF4-FFF2-40B4-BE49-F238E27FC236}">
                <a16:creationId xmlns:a16="http://schemas.microsoft.com/office/drawing/2014/main" id="{F1A40837-B216-4CDB-B541-3D67A66E1B5F}"/>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535794" y="1232756"/>
            <a:ext cx="280903" cy="2809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28851AB-C014-402B-81DC-C724CD56BF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1616" y="1749214"/>
            <a:ext cx="415367" cy="402387"/>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80A20E79-58B6-4F67-A50F-268ADFF3F7DB}"/>
              </a:ext>
            </a:extLst>
          </p:cNvPr>
          <p:cNvSpPr/>
          <p:nvPr/>
        </p:nvSpPr>
        <p:spPr>
          <a:xfrm>
            <a:off x="4259138" y="2867026"/>
            <a:ext cx="798089" cy="1297913"/>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2" descr="How to set up a serious Kubernetes terminal">
            <a:extLst>
              <a:ext uri="{FF2B5EF4-FFF2-40B4-BE49-F238E27FC236}">
                <a16:creationId xmlns:a16="http://schemas.microsoft.com/office/drawing/2014/main" id="{490EB583-4B94-4A3F-9F95-032AB2713784}"/>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451616" y="3588987"/>
            <a:ext cx="402390" cy="4023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DCDFB79-8DE0-4100-BD08-302F0E88EA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0038" y="2687174"/>
            <a:ext cx="415367" cy="40238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25D9B8C6-B169-4DFB-B90B-EF7AF8EADE19}"/>
              </a:ext>
            </a:extLst>
          </p:cNvPr>
          <p:cNvCxnSpPr>
            <a:stCxn id="106" idx="3"/>
            <a:endCxn id="97" idx="1"/>
          </p:cNvCxnSpPr>
          <p:nvPr/>
        </p:nvCxnSpPr>
        <p:spPr>
          <a:xfrm flipV="1">
            <a:off x="3560020" y="3251039"/>
            <a:ext cx="891596" cy="261472"/>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824E5-5B21-42A5-9CC1-6B4004158AA4}"/>
              </a:ext>
            </a:extLst>
          </p:cNvPr>
          <p:cNvCxnSpPr>
            <a:stCxn id="106" idx="3"/>
            <a:endCxn id="65" idx="1"/>
          </p:cNvCxnSpPr>
          <p:nvPr/>
        </p:nvCxnSpPr>
        <p:spPr>
          <a:xfrm>
            <a:off x="3560020" y="3512511"/>
            <a:ext cx="891596" cy="277671"/>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E37216-F9A4-4FEF-9BFD-0EC2292605F7}"/>
              </a:ext>
            </a:extLst>
          </p:cNvPr>
          <p:cNvCxnSpPr>
            <a:cxnSpLocks/>
            <a:stCxn id="1030" idx="2"/>
            <a:endCxn id="64" idx="0"/>
          </p:cNvCxnSpPr>
          <p:nvPr/>
        </p:nvCxnSpPr>
        <p:spPr>
          <a:xfrm flipH="1">
            <a:off x="4658183" y="2151601"/>
            <a:ext cx="1117" cy="71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2" descr="How to set up a serious Kubernetes terminal">
            <a:extLst>
              <a:ext uri="{FF2B5EF4-FFF2-40B4-BE49-F238E27FC236}">
                <a16:creationId xmlns:a16="http://schemas.microsoft.com/office/drawing/2014/main" id="{B3BF0E80-7A34-4EF9-95F3-E8601DB398E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889852" y="3046372"/>
            <a:ext cx="402390" cy="40239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A38F61A-0916-44AA-9292-B39DED64F9B3}"/>
              </a:ext>
            </a:extLst>
          </p:cNvPr>
          <p:cNvPicPr>
            <a:picLocks noChangeAspect="1"/>
          </p:cNvPicPr>
          <p:nvPr/>
        </p:nvPicPr>
        <p:blipFill>
          <a:blip r:embed="rId5"/>
          <a:stretch>
            <a:fillRect/>
          </a:stretch>
        </p:blipFill>
        <p:spPr>
          <a:xfrm>
            <a:off x="5598532" y="3295013"/>
            <a:ext cx="399724" cy="428051"/>
          </a:xfrm>
          <a:prstGeom prst="rect">
            <a:avLst/>
          </a:prstGeom>
        </p:spPr>
      </p:pic>
      <p:pic>
        <p:nvPicPr>
          <p:cNvPr id="74" name="Picture 6">
            <a:extLst>
              <a:ext uri="{FF2B5EF4-FFF2-40B4-BE49-F238E27FC236}">
                <a16:creationId xmlns:a16="http://schemas.microsoft.com/office/drawing/2014/main" id="{38279997-B8C9-4E9D-912A-A7C175763D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4507" y="1754590"/>
            <a:ext cx="415367" cy="402387"/>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AD6CD00A-5B9F-48CB-917B-1CFA0E98516B}"/>
              </a:ext>
            </a:extLst>
          </p:cNvPr>
          <p:cNvSpPr/>
          <p:nvPr/>
        </p:nvSpPr>
        <p:spPr>
          <a:xfrm>
            <a:off x="6697374" y="2863554"/>
            <a:ext cx="798089" cy="1297913"/>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descr="How to set up a serious Kubernetes terminal">
            <a:extLst>
              <a:ext uri="{FF2B5EF4-FFF2-40B4-BE49-F238E27FC236}">
                <a16:creationId xmlns:a16="http://schemas.microsoft.com/office/drawing/2014/main" id="{8D2B996E-C1F0-4A21-9174-508EE952DBCE}"/>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889852" y="3585515"/>
            <a:ext cx="402390" cy="40239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354ED6C6-AD00-41AF-A677-F86DFF9855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8274" y="2683702"/>
            <a:ext cx="415367" cy="402387"/>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a:extLst>
              <a:ext uri="{FF2B5EF4-FFF2-40B4-BE49-F238E27FC236}">
                <a16:creationId xmlns:a16="http://schemas.microsoft.com/office/drawing/2014/main" id="{7930D960-9B5D-4677-98DC-2C1F0C0BD3FE}"/>
              </a:ext>
            </a:extLst>
          </p:cNvPr>
          <p:cNvCxnSpPr>
            <a:stCxn id="73" idx="3"/>
            <a:endCxn id="72" idx="1"/>
          </p:cNvCxnSpPr>
          <p:nvPr/>
        </p:nvCxnSpPr>
        <p:spPr>
          <a:xfrm flipV="1">
            <a:off x="5998256" y="3247567"/>
            <a:ext cx="891596" cy="261472"/>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F08C8E2-B700-4C74-8614-9DF3673CFE29}"/>
              </a:ext>
            </a:extLst>
          </p:cNvPr>
          <p:cNvCxnSpPr>
            <a:stCxn id="73" idx="3"/>
            <a:endCxn id="76" idx="1"/>
          </p:cNvCxnSpPr>
          <p:nvPr/>
        </p:nvCxnSpPr>
        <p:spPr>
          <a:xfrm>
            <a:off x="5998256" y="3509039"/>
            <a:ext cx="891596" cy="277671"/>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B1F16F1-6BDC-476F-9CE0-620DC2EA2FD1}"/>
              </a:ext>
            </a:extLst>
          </p:cNvPr>
          <p:cNvCxnSpPr>
            <a:cxnSpLocks/>
            <a:stCxn id="74" idx="2"/>
            <a:endCxn id="75" idx="0"/>
          </p:cNvCxnSpPr>
          <p:nvPr/>
        </p:nvCxnSpPr>
        <p:spPr>
          <a:xfrm flipH="1">
            <a:off x="7096419" y="2156977"/>
            <a:ext cx="5772" cy="706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49BC26A3-21BB-4AF0-BB9D-E24FDE399F91}"/>
              </a:ext>
            </a:extLst>
          </p:cNvPr>
          <p:cNvSpPr txBox="1"/>
          <p:nvPr/>
        </p:nvSpPr>
        <p:spPr>
          <a:xfrm>
            <a:off x="775354" y="3749345"/>
            <a:ext cx="1429163" cy="407359"/>
          </a:xfrm>
          <a:prstGeom prst="rect">
            <a:avLst/>
          </a:prstGeom>
          <a:noFill/>
        </p:spPr>
        <p:txBody>
          <a:bodyPr wrap="none" lIns="0" tIns="0" rIns="0" bIns="0" rtlCol="0">
            <a:noAutofit/>
          </a:bodyPr>
          <a:lstStyle/>
          <a:p>
            <a:pPr algn="ctr"/>
            <a:r>
              <a:rPr lang="en-US" sz="900" b="1" dirty="0">
                <a:solidFill>
                  <a:schemeClr val="tx2"/>
                </a:solidFill>
              </a:rPr>
              <a:t>Application </a:t>
            </a:r>
          </a:p>
          <a:p>
            <a:pPr algn="ctr"/>
            <a:r>
              <a:rPr lang="en-US" sz="900" b="1" dirty="0">
                <a:solidFill>
                  <a:schemeClr val="tx2"/>
                </a:solidFill>
              </a:rPr>
              <a:t>Gateway</a:t>
            </a:r>
          </a:p>
        </p:txBody>
      </p:sp>
      <p:sp>
        <p:nvSpPr>
          <p:cNvPr id="120" name="Rectangle 119">
            <a:extLst>
              <a:ext uri="{FF2B5EF4-FFF2-40B4-BE49-F238E27FC236}">
                <a16:creationId xmlns:a16="http://schemas.microsoft.com/office/drawing/2014/main" id="{6B4E58DD-0D00-488E-ACBC-CE9C51A696C9}"/>
              </a:ext>
            </a:extLst>
          </p:cNvPr>
          <p:cNvSpPr/>
          <p:nvPr/>
        </p:nvSpPr>
        <p:spPr>
          <a:xfrm>
            <a:off x="1003701" y="877806"/>
            <a:ext cx="8113305" cy="4904737"/>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Image result for Azure Icon">
            <a:extLst>
              <a:ext uri="{FF2B5EF4-FFF2-40B4-BE49-F238E27FC236}">
                <a16:creationId xmlns:a16="http://schemas.microsoft.com/office/drawing/2014/main" id="{7D090F0D-9875-46D5-9BB5-3AF1D4CD09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74921" y="805563"/>
            <a:ext cx="484172" cy="1508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Logo&#10;&#10;Description automatically generated">
            <a:extLst>
              <a:ext uri="{FF2B5EF4-FFF2-40B4-BE49-F238E27FC236}">
                <a16:creationId xmlns:a16="http://schemas.microsoft.com/office/drawing/2014/main" id="{B8906D19-D1E5-498D-A58F-4D37BCFCC967}"/>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325209" y="3298812"/>
            <a:ext cx="497206" cy="497206"/>
          </a:xfrm>
          <a:prstGeom prst="rect">
            <a:avLst/>
          </a:prstGeom>
        </p:spPr>
      </p:pic>
      <p:cxnSp>
        <p:nvCxnSpPr>
          <p:cNvPr id="36" name="Straight Arrow Connector 35">
            <a:extLst>
              <a:ext uri="{FF2B5EF4-FFF2-40B4-BE49-F238E27FC236}">
                <a16:creationId xmlns:a16="http://schemas.microsoft.com/office/drawing/2014/main" id="{8970510B-1196-43C5-BCD7-BA4CF0C991EB}"/>
              </a:ext>
            </a:extLst>
          </p:cNvPr>
          <p:cNvCxnSpPr>
            <a:stCxn id="72" idx="3"/>
            <a:endCxn id="34" idx="1"/>
          </p:cNvCxnSpPr>
          <p:nvPr/>
        </p:nvCxnSpPr>
        <p:spPr>
          <a:xfrm>
            <a:off x="7292242" y="3247567"/>
            <a:ext cx="1032967" cy="299848"/>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AABC30A-566E-4199-9EFB-A413A69C2B86}"/>
              </a:ext>
            </a:extLst>
          </p:cNvPr>
          <p:cNvCxnSpPr>
            <a:stCxn id="76" idx="3"/>
            <a:endCxn id="34" idx="1"/>
          </p:cNvCxnSpPr>
          <p:nvPr/>
        </p:nvCxnSpPr>
        <p:spPr>
          <a:xfrm flipV="1">
            <a:off x="7292242" y="3547415"/>
            <a:ext cx="1032967" cy="239295"/>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92D9B62-8443-4A0C-A541-7B443BE6EDB2}"/>
              </a:ext>
            </a:extLst>
          </p:cNvPr>
          <p:cNvCxnSpPr>
            <a:stCxn id="97" idx="3"/>
            <a:endCxn id="73" idx="1"/>
          </p:cNvCxnSpPr>
          <p:nvPr/>
        </p:nvCxnSpPr>
        <p:spPr>
          <a:xfrm>
            <a:off x="4854006" y="3251039"/>
            <a:ext cx="744526" cy="258000"/>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7172990-B542-4B66-AB31-D2F6E8C17827}"/>
              </a:ext>
            </a:extLst>
          </p:cNvPr>
          <p:cNvCxnSpPr>
            <a:stCxn id="65" idx="3"/>
            <a:endCxn id="73" idx="1"/>
          </p:cNvCxnSpPr>
          <p:nvPr/>
        </p:nvCxnSpPr>
        <p:spPr>
          <a:xfrm flipV="1">
            <a:off x="4854006" y="3509039"/>
            <a:ext cx="744526" cy="281143"/>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51C024ED-4115-427D-A1B8-E86194289508}"/>
              </a:ext>
            </a:extLst>
          </p:cNvPr>
          <p:cNvSpPr txBox="1"/>
          <p:nvPr/>
        </p:nvSpPr>
        <p:spPr>
          <a:xfrm>
            <a:off x="1785416" y="3720770"/>
            <a:ext cx="1429163" cy="407359"/>
          </a:xfrm>
          <a:prstGeom prst="rect">
            <a:avLst/>
          </a:prstGeom>
          <a:noFill/>
        </p:spPr>
        <p:txBody>
          <a:bodyPr wrap="none" lIns="0" tIns="0" rIns="0" bIns="0" rtlCol="0">
            <a:noAutofit/>
          </a:bodyPr>
          <a:lstStyle/>
          <a:p>
            <a:pPr algn="ctr"/>
            <a:r>
              <a:rPr lang="en-US" sz="900" b="1" dirty="0">
                <a:solidFill>
                  <a:schemeClr val="tx2"/>
                </a:solidFill>
              </a:rPr>
              <a:t>Ingress</a:t>
            </a:r>
          </a:p>
          <a:p>
            <a:pPr algn="ctr"/>
            <a:r>
              <a:rPr lang="en-US" sz="900" b="1" dirty="0">
                <a:solidFill>
                  <a:schemeClr val="tx2"/>
                </a:solidFill>
              </a:rPr>
              <a:t>Controller</a:t>
            </a:r>
          </a:p>
        </p:txBody>
      </p:sp>
      <p:sp>
        <p:nvSpPr>
          <p:cNvPr id="122" name="TextBox 121">
            <a:extLst>
              <a:ext uri="{FF2B5EF4-FFF2-40B4-BE49-F238E27FC236}">
                <a16:creationId xmlns:a16="http://schemas.microsoft.com/office/drawing/2014/main" id="{6958B2D1-2DC5-4AA5-8C48-59EF0C2C2AEB}"/>
              </a:ext>
            </a:extLst>
          </p:cNvPr>
          <p:cNvSpPr txBox="1"/>
          <p:nvPr/>
        </p:nvSpPr>
        <p:spPr>
          <a:xfrm>
            <a:off x="2975421" y="3720770"/>
            <a:ext cx="863272" cy="407359"/>
          </a:xfrm>
          <a:prstGeom prst="rect">
            <a:avLst/>
          </a:prstGeom>
          <a:noFill/>
        </p:spPr>
        <p:txBody>
          <a:bodyPr wrap="none" lIns="0" tIns="0" rIns="0" bIns="0" rtlCol="0">
            <a:noAutofit/>
          </a:bodyPr>
          <a:lstStyle/>
          <a:p>
            <a:pPr algn="ctr"/>
            <a:r>
              <a:rPr lang="en-US" sz="900" b="1" dirty="0">
                <a:solidFill>
                  <a:schemeClr val="tx2"/>
                </a:solidFill>
              </a:rPr>
              <a:t>Cluster IP</a:t>
            </a:r>
          </a:p>
          <a:p>
            <a:pPr algn="ctr"/>
            <a:r>
              <a:rPr lang="en-US" sz="900" b="1" dirty="0">
                <a:solidFill>
                  <a:schemeClr val="tx2"/>
                </a:solidFill>
              </a:rPr>
              <a:t>Emp </a:t>
            </a:r>
          </a:p>
          <a:p>
            <a:pPr algn="ctr"/>
            <a:r>
              <a:rPr lang="en-US" sz="900" b="1" dirty="0">
                <a:solidFill>
                  <a:schemeClr val="tx2"/>
                </a:solidFill>
              </a:rPr>
              <a:t>Web Tier</a:t>
            </a:r>
          </a:p>
        </p:txBody>
      </p:sp>
      <p:sp>
        <p:nvSpPr>
          <p:cNvPr id="123" name="TextBox 122">
            <a:extLst>
              <a:ext uri="{FF2B5EF4-FFF2-40B4-BE49-F238E27FC236}">
                <a16:creationId xmlns:a16="http://schemas.microsoft.com/office/drawing/2014/main" id="{D44AB2D8-111B-41B6-ABDB-CC60FABC26CD}"/>
              </a:ext>
            </a:extLst>
          </p:cNvPr>
          <p:cNvSpPr txBox="1"/>
          <p:nvPr/>
        </p:nvSpPr>
        <p:spPr>
          <a:xfrm>
            <a:off x="3944717" y="4282544"/>
            <a:ext cx="1429163" cy="407359"/>
          </a:xfrm>
          <a:prstGeom prst="rect">
            <a:avLst/>
          </a:prstGeom>
          <a:noFill/>
        </p:spPr>
        <p:txBody>
          <a:bodyPr wrap="none" lIns="0" tIns="0" rIns="0" bIns="0" rtlCol="0">
            <a:noAutofit/>
          </a:bodyPr>
          <a:lstStyle/>
          <a:p>
            <a:pPr algn="ctr"/>
            <a:r>
              <a:rPr lang="en-US" sz="900" b="1" dirty="0">
                <a:solidFill>
                  <a:schemeClr val="tx2"/>
                </a:solidFill>
              </a:rPr>
              <a:t>Emp Deployment</a:t>
            </a:r>
          </a:p>
          <a:p>
            <a:pPr algn="ctr"/>
            <a:r>
              <a:rPr lang="en-US" sz="900" b="1" dirty="0">
                <a:solidFill>
                  <a:schemeClr val="tx2"/>
                </a:solidFill>
              </a:rPr>
              <a:t>Web Tier</a:t>
            </a:r>
          </a:p>
        </p:txBody>
      </p:sp>
      <p:sp>
        <p:nvSpPr>
          <p:cNvPr id="124" name="TextBox 123">
            <a:extLst>
              <a:ext uri="{FF2B5EF4-FFF2-40B4-BE49-F238E27FC236}">
                <a16:creationId xmlns:a16="http://schemas.microsoft.com/office/drawing/2014/main" id="{76D897B3-5B60-4BD0-9D03-CE677CC29C17}"/>
              </a:ext>
            </a:extLst>
          </p:cNvPr>
          <p:cNvSpPr txBox="1"/>
          <p:nvPr/>
        </p:nvSpPr>
        <p:spPr>
          <a:xfrm>
            <a:off x="6417683" y="4282544"/>
            <a:ext cx="1429163" cy="407359"/>
          </a:xfrm>
          <a:prstGeom prst="rect">
            <a:avLst/>
          </a:prstGeom>
          <a:noFill/>
        </p:spPr>
        <p:txBody>
          <a:bodyPr wrap="none" lIns="0" tIns="0" rIns="0" bIns="0" rtlCol="0">
            <a:noAutofit/>
          </a:bodyPr>
          <a:lstStyle/>
          <a:p>
            <a:pPr algn="ctr"/>
            <a:r>
              <a:rPr lang="en-US" sz="900" b="1" dirty="0">
                <a:solidFill>
                  <a:schemeClr val="tx2"/>
                </a:solidFill>
              </a:rPr>
              <a:t>Emp Deployment</a:t>
            </a:r>
          </a:p>
          <a:p>
            <a:pPr algn="ctr"/>
            <a:r>
              <a:rPr lang="en-US" sz="900" b="1" dirty="0">
                <a:solidFill>
                  <a:schemeClr val="tx2"/>
                </a:solidFill>
              </a:rPr>
              <a:t>API Tier</a:t>
            </a:r>
          </a:p>
        </p:txBody>
      </p:sp>
      <p:sp>
        <p:nvSpPr>
          <p:cNvPr id="125" name="TextBox 124">
            <a:extLst>
              <a:ext uri="{FF2B5EF4-FFF2-40B4-BE49-F238E27FC236}">
                <a16:creationId xmlns:a16="http://schemas.microsoft.com/office/drawing/2014/main" id="{D0B01FFC-5049-495F-B4AD-ACFDD84A7713}"/>
              </a:ext>
            </a:extLst>
          </p:cNvPr>
          <p:cNvSpPr txBox="1"/>
          <p:nvPr/>
        </p:nvSpPr>
        <p:spPr>
          <a:xfrm>
            <a:off x="8242873" y="3859848"/>
            <a:ext cx="647478" cy="236018"/>
          </a:xfrm>
          <a:prstGeom prst="rect">
            <a:avLst/>
          </a:prstGeom>
          <a:noFill/>
        </p:spPr>
        <p:txBody>
          <a:bodyPr wrap="none" lIns="0" tIns="0" rIns="0" bIns="0" rtlCol="0">
            <a:noAutofit/>
          </a:bodyPr>
          <a:lstStyle/>
          <a:p>
            <a:pPr algn="ctr"/>
            <a:r>
              <a:rPr lang="en-US" sz="900" b="1" dirty="0">
                <a:solidFill>
                  <a:schemeClr val="tx2"/>
                </a:solidFill>
              </a:rPr>
              <a:t>Emp DB</a:t>
            </a:r>
          </a:p>
        </p:txBody>
      </p:sp>
      <p:sp>
        <p:nvSpPr>
          <p:cNvPr id="126" name="TextBox 125">
            <a:extLst>
              <a:ext uri="{FF2B5EF4-FFF2-40B4-BE49-F238E27FC236}">
                <a16:creationId xmlns:a16="http://schemas.microsoft.com/office/drawing/2014/main" id="{CF0220FC-9EAB-4826-9427-390B0F1E5FD1}"/>
              </a:ext>
            </a:extLst>
          </p:cNvPr>
          <p:cNvSpPr txBox="1"/>
          <p:nvPr/>
        </p:nvSpPr>
        <p:spPr>
          <a:xfrm>
            <a:off x="8183844" y="2375872"/>
            <a:ext cx="647478" cy="236018"/>
          </a:xfrm>
          <a:prstGeom prst="rect">
            <a:avLst/>
          </a:prstGeom>
          <a:noFill/>
        </p:spPr>
        <p:txBody>
          <a:bodyPr wrap="none" lIns="0" tIns="0" rIns="0" bIns="0" rtlCol="0">
            <a:noAutofit/>
          </a:bodyPr>
          <a:lstStyle/>
          <a:p>
            <a:pPr algn="ctr"/>
            <a:r>
              <a:rPr lang="en-US" sz="900" b="1" dirty="0">
                <a:solidFill>
                  <a:schemeClr val="tx2"/>
                </a:solidFill>
              </a:rPr>
              <a:t>ACR</a:t>
            </a:r>
          </a:p>
          <a:p>
            <a:pPr algn="ctr"/>
            <a:r>
              <a:rPr lang="en-US" sz="900" b="1" dirty="0">
                <a:solidFill>
                  <a:schemeClr val="tx2"/>
                </a:solidFill>
              </a:rPr>
              <a:t>EMP App </a:t>
            </a:r>
          </a:p>
          <a:p>
            <a:pPr algn="ctr"/>
            <a:r>
              <a:rPr lang="en-US" sz="900" b="1" dirty="0">
                <a:solidFill>
                  <a:schemeClr val="tx2"/>
                </a:solidFill>
              </a:rPr>
              <a:t>Images</a:t>
            </a:r>
          </a:p>
        </p:txBody>
      </p:sp>
      <p:sp>
        <p:nvSpPr>
          <p:cNvPr id="128" name="TextBox 127">
            <a:extLst>
              <a:ext uri="{FF2B5EF4-FFF2-40B4-BE49-F238E27FC236}">
                <a16:creationId xmlns:a16="http://schemas.microsoft.com/office/drawing/2014/main" id="{8334CC8B-3FD4-4D64-93E8-B10622A500D3}"/>
              </a:ext>
            </a:extLst>
          </p:cNvPr>
          <p:cNvSpPr txBox="1"/>
          <p:nvPr/>
        </p:nvSpPr>
        <p:spPr>
          <a:xfrm>
            <a:off x="3784345" y="1816435"/>
            <a:ext cx="647478" cy="236018"/>
          </a:xfrm>
          <a:prstGeom prst="rect">
            <a:avLst/>
          </a:prstGeom>
          <a:noFill/>
        </p:spPr>
        <p:txBody>
          <a:bodyPr wrap="none" lIns="0" tIns="0" rIns="0" bIns="0" rtlCol="0">
            <a:noAutofit/>
          </a:bodyPr>
          <a:lstStyle/>
          <a:p>
            <a:pPr algn="ctr"/>
            <a:r>
              <a:rPr lang="en-US" sz="900" b="1" dirty="0">
                <a:solidFill>
                  <a:schemeClr val="tx2"/>
                </a:solidFill>
              </a:rPr>
              <a:t>Emp Web </a:t>
            </a:r>
          </a:p>
          <a:p>
            <a:pPr algn="ctr"/>
            <a:r>
              <a:rPr lang="en-US" sz="900" b="1" dirty="0">
                <a:solidFill>
                  <a:schemeClr val="tx2"/>
                </a:solidFill>
              </a:rPr>
              <a:t>App Setting</a:t>
            </a:r>
          </a:p>
        </p:txBody>
      </p:sp>
      <p:sp>
        <p:nvSpPr>
          <p:cNvPr id="129" name="TextBox 128">
            <a:extLst>
              <a:ext uri="{FF2B5EF4-FFF2-40B4-BE49-F238E27FC236}">
                <a16:creationId xmlns:a16="http://schemas.microsoft.com/office/drawing/2014/main" id="{DCBEE5DD-E16D-41EE-99F8-AFFA41AE3870}"/>
              </a:ext>
            </a:extLst>
          </p:cNvPr>
          <p:cNvSpPr txBox="1"/>
          <p:nvPr/>
        </p:nvSpPr>
        <p:spPr>
          <a:xfrm>
            <a:off x="6239842" y="1813892"/>
            <a:ext cx="647478" cy="236018"/>
          </a:xfrm>
          <a:prstGeom prst="rect">
            <a:avLst/>
          </a:prstGeom>
          <a:noFill/>
        </p:spPr>
        <p:txBody>
          <a:bodyPr wrap="none" lIns="0" tIns="0" rIns="0" bIns="0" rtlCol="0">
            <a:noAutofit/>
          </a:bodyPr>
          <a:lstStyle/>
          <a:p>
            <a:pPr algn="ctr"/>
            <a:r>
              <a:rPr lang="en-US" sz="900" b="1" dirty="0">
                <a:solidFill>
                  <a:schemeClr val="tx2"/>
                </a:solidFill>
              </a:rPr>
              <a:t>Emp API </a:t>
            </a:r>
          </a:p>
          <a:p>
            <a:pPr algn="ctr"/>
            <a:r>
              <a:rPr lang="en-US" sz="900" b="1" dirty="0">
                <a:solidFill>
                  <a:schemeClr val="tx2"/>
                </a:solidFill>
              </a:rPr>
              <a:t>App Setting</a:t>
            </a:r>
          </a:p>
        </p:txBody>
      </p:sp>
      <p:sp>
        <p:nvSpPr>
          <p:cNvPr id="130" name="TextBox 129">
            <a:extLst>
              <a:ext uri="{FF2B5EF4-FFF2-40B4-BE49-F238E27FC236}">
                <a16:creationId xmlns:a16="http://schemas.microsoft.com/office/drawing/2014/main" id="{235C11BF-D713-4626-B5F1-87DDC2B83ED1}"/>
              </a:ext>
            </a:extLst>
          </p:cNvPr>
          <p:cNvSpPr txBox="1"/>
          <p:nvPr/>
        </p:nvSpPr>
        <p:spPr>
          <a:xfrm>
            <a:off x="5400775" y="3700874"/>
            <a:ext cx="863272" cy="407359"/>
          </a:xfrm>
          <a:prstGeom prst="rect">
            <a:avLst/>
          </a:prstGeom>
          <a:noFill/>
        </p:spPr>
        <p:txBody>
          <a:bodyPr wrap="none" lIns="0" tIns="0" rIns="0" bIns="0" rtlCol="0">
            <a:noAutofit/>
          </a:bodyPr>
          <a:lstStyle/>
          <a:p>
            <a:pPr algn="ctr"/>
            <a:r>
              <a:rPr lang="en-US" sz="900" b="1" dirty="0">
                <a:solidFill>
                  <a:schemeClr val="tx2"/>
                </a:solidFill>
              </a:rPr>
              <a:t>Cluster IP</a:t>
            </a:r>
          </a:p>
          <a:p>
            <a:pPr algn="ctr"/>
            <a:r>
              <a:rPr lang="en-US" sz="900" b="1" dirty="0">
                <a:solidFill>
                  <a:schemeClr val="tx2"/>
                </a:solidFill>
              </a:rPr>
              <a:t>Emp </a:t>
            </a:r>
          </a:p>
          <a:p>
            <a:pPr algn="ctr"/>
            <a:r>
              <a:rPr lang="en-US" sz="900" b="1" dirty="0">
                <a:solidFill>
                  <a:schemeClr val="tx2"/>
                </a:solidFill>
              </a:rPr>
              <a:t>API Tier</a:t>
            </a:r>
          </a:p>
        </p:txBody>
      </p:sp>
      <p:cxnSp>
        <p:nvCxnSpPr>
          <p:cNvPr id="131" name="Straight Arrow Connector 130">
            <a:extLst>
              <a:ext uri="{FF2B5EF4-FFF2-40B4-BE49-F238E27FC236}">
                <a16:creationId xmlns:a16="http://schemas.microsoft.com/office/drawing/2014/main" id="{CAE741D4-F79D-4772-B587-CD8BE3E5602F}"/>
              </a:ext>
            </a:extLst>
          </p:cNvPr>
          <p:cNvCxnSpPr>
            <a:cxnSpLocks/>
            <a:stCxn id="85" idx="3"/>
          </p:cNvCxnSpPr>
          <p:nvPr/>
        </p:nvCxnSpPr>
        <p:spPr>
          <a:xfrm flipV="1">
            <a:off x="1681297" y="3509205"/>
            <a:ext cx="509813" cy="7039"/>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6EF3576-142F-4C49-AF0D-F77D7AD960D1}"/>
              </a:ext>
            </a:extLst>
          </p:cNvPr>
          <p:cNvCxnSpPr>
            <a:cxnSpLocks/>
            <a:stCxn id="107" idx="3"/>
            <a:endCxn id="106" idx="1"/>
          </p:cNvCxnSpPr>
          <p:nvPr/>
        </p:nvCxnSpPr>
        <p:spPr>
          <a:xfrm>
            <a:off x="2676559" y="3509205"/>
            <a:ext cx="483737" cy="3306"/>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038" name="Picture 14" descr="People Vector Icon . Group of People Symbol Illustration. Businessman Group  Logo. Multiple Users Silhouette Icon. Stock Illustration - Illustration of  people, design: 153483842">
            <a:extLst>
              <a:ext uri="{FF2B5EF4-FFF2-40B4-BE49-F238E27FC236}">
                <a16:creationId xmlns:a16="http://schemas.microsoft.com/office/drawing/2014/main" id="{F2899307-10A7-4008-8B24-95F44DE014E1}"/>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323983" y="3301533"/>
            <a:ext cx="434614" cy="434614"/>
          </a:xfrm>
          <a:prstGeom prst="rect">
            <a:avLst/>
          </a:prstGeom>
          <a:noFill/>
          <a:extLst>
            <a:ext uri="{909E8E84-426E-40DD-AFC4-6F175D3DCCD1}">
              <a14:hiddenFill xmlns:a14="http://schemas.microsoft.com/office/drawing/2010/main">
                <a:solidFill>
                  <a:srgbClr val="FFFFFF"/>
                </a:solidFill>
              </a14:hiddenFill>
            </a:ext>
          </a:extLst>
        </p:spPr>
      </p:pic>
      <p:sp>
        <p:nvSpPr>
          <p:cNvPr id="133" name="TextBox 132">
            <a:extLst>
              <a:ext uri="{FF2B5EF4-FFF2-40B4-BE49-F238E27FC236}">
                <a16:creationId xmlns:a16="http://schemas.microsoft.com/office/drawing/2014/main" id="{05F8354C-18AC-45A6-B505-5568C155B45D}"/>
              </a:ext>
            </a:extLst>
          </p:cNvPr>
          <p:cNvSpPr txBox="1"/>
          <p:nvPr/>
        </p:nvSpPr>
        <p:spPr>
          <a:xfrm>
            <a:off x="265965" y="3720770"/>
            <a:ext cx="444598" cy="277506"/>
          </a:xfrm>
          <a:prstGeom prst="rect">
            <a:avLst/>
          </a:prstGeom>
          <a:noFill/>
        </p:spPr>
        <p:txBody>
          <a:bodyPr wrap="none" lIns="0" tIns="0" rIns="0" bIns="0" rtlCol="0">
            <a:noAutofit/>
          </a:bodyPr>
          <a:lstStyle/>
          <a:p>
            <a:pPr algn="ctr"/>
            <a:r>
              <a:rPr lang="en-US" sz="900" b="1" dirty="0">
                <a:solidFill>
                  <a:schemeClr val="tx2"/>
                </a:solidFill>
              </a:rPr>
              <a:t>Users</a:t>
            </a:r>
          </a:p>
        </p:txBody>
      </p:sp>
      <p:cxnSp>
        <p:nvCxnSpPr>
          <p:cNvPr id="134" name="Straight Arrow Connector 133">
            <a:extLst>
              <a:ext uri="{FF2B5EF4-FFF2-40B4-BE49-F238E27FC236}">
                <a16:creationId xmlns:a16="http://schemas.microsoft.com/office/drawing/2014/main" id="{39A6FD14-D0B0-4532-9981-ADAE2E1491EF}"/>
              </a:ext>
            </a:extLst>
          </p:cNvPr>
          <p:cNvCxnSpPr>
            <a:cxnSpLocks/>
            <a:stCxn id="1038" idx="3"/>
            <a:endCxn id="85" idx="1"/>
          </p:cNvCxnSpPr>
          <p:nvPr/>
        </p:nvCxnSpPr>
        <p:spPr>
          <a:xfrm flipV="1">
            <a:off x="758597" y="3516244"/>
            <a:ext cx="515340" cy="2596"/>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35" name="Picture 134" descr="Logo&#10;&#10;Description automatically generated">
            <a:extLst>
              <a:ext uri="{FF2B5EF4-FFF2-40B4-BE49-F238E27FC236}">
                <a16:creationId xmlns:a16="http://schemas.microsoft.com/office/drawing/2014/main" id="{FB986B73-6560-4EE7-B083-1056CC98C90E}"/>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281027" y="4594932"/>
            <a:ext cx="497206" cy="497206"/>
          </a:xfrm>
          <a:prstGeom prst="rect">
            <a:avLst/>
          </a:prstGeom>
        </p:spPr>
      </p:pic>
      <p:sp>
        <p:nvSpPr>
          <p:cNvPr id="136" name="TextBox 135">
            <a:extLst>
              <a:ext uri="{FF2B5EF4-FFF2-40B4-BE49-F238E27FC236}">
                <a16:creationId xmlns:a16="http://schemas.microsoft.com/office/drawing/2014/main" id="{E328C20A-B0EA-4DAD-B3C4-6EC2C7D11491}"/>
              </a:ext>
            </a:extLst>
          </p:cNvPr>
          <p:cNvSpPr txBox="1"/>
          <p:nvPr/>
        </p:nvSpPr>
        <p:spPr>
          <a:xfrm>
            <a:off x="8174899" y="5099051"/>
            <a:ext cx="647478" cy="236018"/>
          </a:xfrm>
          <a:prstGeom prst="rect">
            <a:avLst/>
          </a:prstGeom>
          <a:noFill/>
        </p:spPr>
        <p:txBody>
          <a:bodyPr wrap="none" lIns="0" tIns="0" rIns="0" bIns="0" rtlCol="0">
            <a:noAutofit/>
          </a:bodyPr>
          <a:lstStyle/>
          <a:p>
            <a:pPr algn="ctr"/>
            <a:r>
              <a:rPr lang="en-US" sz="900" b="1" dirty="0">
                <a:solidFill>
                  <a:schemeClr val="tx2"/>
                </a:solidFill>
              </a:rPr>
              <a:t>Key Vault</a:t>
            </a:r>
          </a:p>
          <a:p>
            <a:pPr algn="ctr"/>
            <a:r>
              <a:rPr lang="en-US" sz="900" b="1" dirty="0">
                <a:solidFill>
                  <a:schemeClr val="tx2"/>
                </a:solidFill>
              </a:rPr>
              <a:t>Secrets</a:t>
            </a:r>
          </a:p>
        </p:txBody>
      </p:sp>
      <p:cxnSp>
        <p:nvCxnSpPr>
          <p:cNvPr id="55" name="Connector: Elbow 54">
            <a:extLst>
              <a:ext uri="{FF2B5EF4-FFF2-40B4-BE49-F238E27FC236}">
                <a16:creationId xmlns:a16="http://schemas.microsoft.com/office/drawing/2014/main" id="{9837CC03-4EE4-4972-A13A-FC3F91DC26FB}"/>
              </a:ext>
            </a:extLst>
          </p:cNvPr>
          <p:cNvCxnSpPr>
            <a:cxnSpLocks/>
            <a:stCxn id="99" idx="0"/>
            <a:endCxn id="1028" idx="0"/>
          </p:cNvCxnSpPr>
          <p:nvPr/>
        </p:nvCxnSpPr>
        <p:spPr>
          <a:xfrm rot="16200000" flipH="1" flipV="1">
            <a:off x="6333987" y="494473"/>
            <a:ext cx="826436" cy="3558965"/>
          </a:xfrm>
          <a:prstGeom prst="bentConnector3">
            <a:avLst>
              <a:gd name="adj1" fmla="val -2766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29F48620-2E78-46BC-8191-9ECA28FFF8F3}"/>
              </a:ext>
            </a:extLst>
          </p:cNvPr>
          <p:cNvCxnSpPr>
            <a:stCxn id="99" idx="0"/>
            <a:endCxn id="77" idx="0"/>
          </p:cNvCxnSpPr>
          <p:nvPr/>
        </p:nvCxnSpPr>
        <p:spPr>
          <a:xfrm rot="16200000" flipH="1" flipV="1">
            <a:off x="7554841" y="1711855"/>
            <a:ext cx="822964" cy="1120729"/>
          </a:xfrm>
          <a:prstGeom prst="bentConnector3">
            <a:avLst>
              <a:gd name="adj1" fmla="val -27778"/>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0" name="Picture 2" descr="Azure Repos – Git Repositories | Microsoft Azure">
            <a:extLst>
              <a:ext uri="{FF2B5EF4-FFF2-40B4-BE49-F238E27FC236}">
                <a16:creationId xmlns:a16="http://schemas.microsoft.com/office/drawing/2014/main" id="{DA867D96-B0F0-4858-B7C4-22F50EF7FC97}"/>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11325557" y="1874247"/>
            <a:ext cx="429382" cy="42938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Azure DevOps Pipelines: Naming and Tagging | by Eric Anderson | ITNEXT">
            <a:extLst>
              <a:ext uri="{FF2B5EF4-FFF2-40B4-BE49-F238E27FC236}">
                <a16:creationId xmlns:a16="http://schemas.microsoft.com/office/drawing/2014/main" id="{4B57A7B8-A0BE-4F55-B75F-73C6F01B0E3F}"/>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10036739" y="1854148"/>
            <a:ext cx="453126" cy="453126"/>
          </a:xfrm>
          <a:prstGeom prst="rect">
            <a:avLst/>
          </a:prstGeom>
          <a:noFill/>
          <a:extLst>
            <a:ext uri="{909E8E84-426E-40DD-AFC4-6F175D3DCCD1}">
              <a14:hiddenFill xmlns:a14="http://schemas.microsoft.com/office/drawing/2010/main">
                <a:solidFill>
                  <a:srgbClr val="FFFFFF"/>
                </a:solidFill>
              </a14:hiddenFill>
            </a:ext>
          </a:extLst>
        </p:spPr>
      </p:pic>
      <p:cxnSp>
        <p:nvCxnSpPr>
          <p:cNvPr id="142" name="Straight Arrow Connector 141">
            <a:extLst>
              <a:ext uri="{FF2B5EF4-FFF2-40B4-BE49-F238E27FC236}">
                <a16:creationId xmlns:a16="http://schemas.microsoft.com/office/drawing/2014/main" id="{83D3AA16-C403-4801-A8E8-FDC1E89821C8}"/>
              </a:ext>
            </a:extLst>
          </p:cNvPr>
          <p:cNvCxnSpPr>
            <a:cxnSpLocks/>
            <a:stCxn id="140" idx="1"/>
            <a:endCxn id="141" idx="3"/>
          </p:cNvCxnSpPr>
          <p:nvPr/>
        </p:nvCxnSpPr>
        <p:spPr>
          <a:xfrm flipH="1" flipV="1">
            <a:off x="10489865" y="2080711"/>
            <a:ext cx="835692" cy="8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7EC26D8-F7B4-4515-A2C9-D2C5E225CF84}"/>
              </a:ext>
            </a:extLst>
          </p:cNvPr>
          <p:cNvCxnSpPr>
            <a:cxnSpLocks/>
            <a:stCxn id="141" idx="1"/>
            <a:endCxn id="99" idx="3"/>
          </p:cNvCxnSpPr>
          <p:nvPr/>
        </p:nvCxnSpPr>
        <p:spPr>
          <a:xfrm flipH="1">
            <a:off x="8775290" y="2080711"/>
            <a:ext cx="1261449" cy="1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461DF79A-736D-4AB7-BFEC-4EF212369D4D}"/>
              </a:ext>
            </a:extLst>
          </p:cNvPr>
          <p:cNvSpPr txBox="1"/>
          <p:nvPr/>
        </p:nvSpPr>
        <p:spPr>
          <a:xfrm>
            <a:off x="11188700" y="2376550"/>
            <a:ext cx="650875" cy="307142"/>
          </a:xfrm>
          <a:prstGeom prst="rect">
            <a:avLst/>
          </a:prstGeom>
          <a:noFill/>
        </p:spPr>
        <p:txBody>
          <a:bodyPr wrap="none" lIns="0" tIns="0" rIns="0" bIns="0" rtlCol="0">
            <a:noAutofit/>
          </a:bodyPr>
          <a:lstStyle/>
          <a:p>
            <a:pPr algn="ctr"/>
            <a:r>
              <a:rPr lang="en-US" sz="900" b="1" dirty="0">
                <a:solidFill>
                  <a:schemeClr val="tx2"/>
                </a:solidFill>
              </a:rPr>
              <a:t>Emp App</a:t>
            </a:r>
          </a:p>
          <a:p>
            <a:pPr algn="ctr"/>
            <a:r>
              <a:rPr lang="en-US" sz="900" b="1" dirty="0">
                <a:solidFill>
                  <a:schemeClr val="tx2"/>
                </a:solidFill>
              </a:rPr>
              <a:t>Repo</a:t>
            </a:r>
          </a:p>
        </p:txBody>
      </p:sp>
      <p:sp>
        <p:nvSpPr>
          <p:cNvPr id="149" name="TextBox 148">
            <a:extLst>
              <a:ext uri="{FF2B5EF4-FFF2-40B4-BE49-F238E27FC236}">
                <a16:creationId xmlns:a16="http://schemas.microsoft.com/office/drawing/2014/main" id="{CABB9771-AA18-440C-A9D0-7575E7BC0436}"/>
              </a:ext>
            </a:extLst>
          </p:cNvPr>
          <p:cNvSpPr txBox="1"/>
          <p:nvPr/>
        </p:nvSpPr>
        <p:spPr>
          <a:xfrm>
            <a:off x="9937864" y="2373676"/>
            <a:ext cx="650875" cy="307142"/>
          </a:xfrm>
          <a:prstGeom prst="rect">
            <a:avLst/>
          </a:prstGeom>
          <a:noFill/>
        </p:spPr>
        <p:txBody>
          <a:bodyPr wrap="none" lIns="0" tIns="0" rIns="0" bIns="0" rtlCol="0">
            <a:noAutofit/>
          </a:bodyPr>
          <a:lstStyle/>
          <a:p>
            <a:pPr algn="ctr"/>
            <a:r>
              <a:rPr lang="en-US" sz="900" b="1" dirty="0">
                <a:solidFill>
                  <a:schemeClr val="tx2"/>
                </a:solidFill>
              </a:rPr>
              <a:t>CI/CD</a:t>
            </a:r>
          </a:p>
          <a:p>
            <a:pPr algn="ctr"/>
            <a:r>
              <a:rPr lang="en-US" sz="900" b="1" dirty="0">
                <a:solidFill>
                  <a:schemeClr val="tx2"/>
                </a:solidFill>
              </a:rPr>
              <a:t>Pipeline</a:t>
            </a:r>
          </a:p>
        </p:txBody>
      </p:sp>
      <p:sp>
        <p:nvSpPr>
          <p:cNvPr id="150" name="TextBox 149">
            <a:extLst>
              <a:ext uri="{FF2B5EF4-FFF2-40B4-BE49-F238E27FC236}">
                <a16:creationId xmlns:a16="http://schemas.microsoft.com/office/drawing/2014/main" id="{E77FB92F-A513-424A-8463-67CBBE57526C}"/>
              </a:ext>
            </a:extLst>
          </p:cNvPr>
          <p:cNvSpPr txBox="1"/>
          <p:nvPr/>
        </p:nvSpPr>
        <p:spPr>
          <a:xfrm>
            <a:off x="9188203" y="1927140"/>
            <a:ext cx="650875" cy="307142"/>
          </a:xfrm>
          <a:prstGeom prst="rect">
            <a:avLst/>
          </a:prstGeom>
          <a:noFill/>
        </p:spPr>
        <p:txBody>
          <a:bodyPr wrap="none" lIns="0" tIns="0" rIns="0" bIns="0" rtlCol="0">
            <a:noAutofit/>
          </a:bodyPr>
          <a:lstStyle/>
          <a:p>
            <a:pPr algn="ctr"/>
            <a:r>
              <a:rPr lang="en-US" sz="900" b="1" dirty="0">
                <a:solidFill>
                  <a:schemeClr val="tx2"/>
                </a:solidFill>
              </a:rPr>
              <a:t>Docker Push</a:t>
            </a:r>
          </a:p>
        </p:txBody>
      </p:sp>
    </p:spTree>
    <p:extLst>
      <p:ext uri="{BB962C8B-B14F-4D97-AF65-F5344CB8AC3E}">
        <p14:creationId xmlns:p14="http://schemas.microsoft.com/office/powerpoint/2010/main" val="2154340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0BA5E0C8-73AF-408C-827E-19CECA5CF45F}"/>
              </a:ext>
            </a:extLst>
          </p:cNvPr>
          <p:cNvSpPr>
            <a:spLocks noGrp="1"/>
          </p:cNvSpPr>
          <p:nvPr>
            <p:ph type="title"/>
          </p:nvPr>
        </p:nvSpPr>
        <p:spPr>
          <a:xfrm>
            <a:off x="456691" y="74713"/>
            <a:ext cx="10808209" cy="307777"/>
          </a:xfrm>
        </p:spPr>
        <p:txBody>
          <a:bodyPr/>
          <a:lstStyle/>
          <a:p>
            <a:r>
              <a:rPr lang="en-US" dirty="0"/>
              <a:t>Infra </a:t>
            </a:r>
            <a:r>
              <a:rPr lang="en-US" dirty="0" err="1"/>
              <a:t>IaC</a:t>
            </a:r>
            <a:r>
              <a:rPr lang="en-US" dirty="0"/>
              <a:t> Steps</a:t>
            </a:r>
          </a:p>
        </p:txBody>
      </p:sp>
      <p:cxnSp>
        <p:nvCxnSpPr>
          <p:cNvPr id="46" name="Straight Connector 45">
            <a:extLst>
              <a:ext uri="{FF2B5EF4-FFF2-40B4-BE49-F238E27FC236}">
                <a16:creationId xmlns:a16="http://schemas.microsoft.com/office/drawing/2014/main" id="{4419D657-9030-48EB-969C-3757C9FD99E0}"/>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1310E9B0-8286-4E04-9BF8-971BECA9A5E5}"/>
              </a:ext>
            </a:extLst>
          </p:cNvPr>
          <p:cNvSpPr/>
          <p:nvPr/>
        </p:nvSpPr>
        <p:spPr>
          <a:xfrm>
            <a:off x="5659580" y="2301241"/>
            <a:ext cx="2471043" cy="4570140"/>
          </a:xfrm>
          <a:prstGeom prst="roundRect">
            <a:avLst/>
          </a:prstGeom>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48" name="Picture 2" descr="Azure Repos – Git Repositories | Microsoft Azure">
            <a:extLst>
              <a:ext uri="{FF2B5EF4-FFF2-40B4-BE49-F238E27FC236}">
                <a16:creationId xmlns:a16="http://schemas.microsoft.com/office/drawing/2014/main" id="{8230C278-2F5F-4A52-8786-3D2E9D9F0FF5}"/>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513328" y="4063815"/>
            <a:ext cx="548243" cy="54824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Azure DevOps Pipelines: Naming and Tagging | by Eric Anderson | ITNEXT">
            <a:extLst>
              <a:ext uri="{FF2B5EF4-FFF2-40B4-BE49-F238E27FC236}">
                <a16:creationId xmlns:a16="http://schemas.microsoft.com/office/drawing/2014/main" id="{8F739165-B398-442E-848A-EE18631EC83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750445" y="3998632"/>
            <a:ext cx="678609" cy="67860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16483BC0-69CA-4250-803B-3CE39D21B37B}"/>
              </a:ext>
            </a:extLst>
          </p:cNvPr>
          <p:cNvPicPr>
            <a:picLocks noChangeAspect="1"/>
          </p:cNvPicPr>
          <p:nvPr/>
        </p:nvPicPr>
        <p:blipFill>
          <a:blip r:embed="rId4"/>
          <a:stretch>
            <a:fillRect/>
          </a:stretch>
        </p:blipFill>
        <p:spPr>
          <a:xfrm>
            <a:off x="5799205" y="1961770"/>
            <a:ext cx="727438" cy="678942"/>
          </a:xfrm>
          <a:prstGeom prst="rect">
            <a:avLst/>
          </a:prstGeom>
        </p:spPr>
      </p:pic>
      <p:pic>
        <p:nvPicPr>
          <p:cNvPr id="51" name="Picture 14" descr="Application Gateway | Microsoft Azure Color">
            <a:extLst>
              <a:ext uri="{FF2B5EF4-FFF2-40B4-BE49-F238E27FC236}">
                <a16:creationId xmlns:a16="http://schemas.microsoft.com/office/drawing/2014/main" id="{06CF38B8-BAA1-493A-8D84-0D8D20AE7CB2}"/>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434729" y="3179700"/>
            <a:ext cx="798088" cy="798088"/>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A76230A2-C090-4061-8053-60EDE84912B7}"/>
              </a:ext>
            </a:extLst>
          </p:cNvPr>
          <p:cNvCxnSpPr>
            <a:stCxn id="48" idx="3"/>
            <a:endCxn id="49" idx="1"/>
          </p:cNvCxnSpPr>
          <p:nvPr/>
        </p:nvCxnSpPr>
        <p:spPr>
          <a:xfrm>
            <a:off x="1061571" y="4337937"/>
            <a:ext cx="6888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034A24D0-538D-4261-97F0-155BD57EEF6D}"/>
              </a:ext>
            </a:extLst>
          </p:cNvPr>
          <p:cNvSpPr txBox="1"/>
          <p:nvPr/>
        </p:nvSpPr>
        <p:spPr>
          <a:xfrm>
            <a:off x="363791" y="3706751"/>
            <a:ext cx="914400" cy="300972"/>
          </a:xfrm>
          <a:prstGeom prst="rect">
            <a:avLst/>
          </a:prstGeom>
          <a:noFill/>
        </p:spPr>
        <p:txBody>
          <a:bodyPr wrap="none" lIns="0" tIns="0" rIns="0" bIns="0" rtlCol="0">
            <a:noAutofit/>
          </a:bodyPr>
          <a:lstStyle/>
          <a:p>
            <a:pPr algn="l"/>
            <a:r>
              <a:rPr lang="en-US" sz="1600" dirty="0">
                <a:solidFill>
                  <a:schemeClr val="tx2"/>
                </a:solidFill>
              </a:rPr>
              <a:t>Azure Repo</a:t>
            </a:r>
          </a:p>
        </p:txBody>
      </p:sp>
      <p:sp>
        <p:nvSpPr>
          <p:cNvPr id="54" name="TextBox 53">
            <a:extLst>
              <a:ext uri="{FF2B5EF4-FFF2-40B4-BE49-F238E27FC236}">
                <a16:creationId xmlns:a16="http://schemas.microsoft.com/office/drawing/2014/main" id="{30044724-09E9-444D-AD7C-AA837EBBF476}"/>
              </a:ext>
            </a:extLst>
          </p:cNvPr>
          <p:cNvSpPr txBox="1"/>
          <p:nvPr/>
        </p:nvSpPr>
        <p:spPr>
          <a:xfrm>
            <a:off x="1750445" y="3469060"/>
            <a:ext cx="914400" cy="300972"/>
          </a:xfrm>
          <a:prstGeom prst="rect">
            <a:avLst/>
          </a:prstGeom>
          <a:noFill/>
        </p:spPr>
        <p:txBody>
          <a:bodyPr wrap="none" lIns="0" tIns="0" rIns="0" bIns="0" rtlCol="0">
            <a:noAutofit/>
          </a:bodyPr>
          <a:lstStyle/>
          <a:p>
            <a:pPr algn="l"/>
            <a:r>
              <a:rPr lang="en-US" sz="1600" dirty="0">
                <a:solidFill>
                  <a:schemeClr val="tx2"/>
                </a:solidFill>
              </a:rPr>
              <a:t>DevOps </a:t>
            </a:r>
          </a:p>
          <a:p>
            <a:pPr algn="l"/>
            <a:r>
              <a:rPr lang="en-US" sz="1600" dirty="0">
                <a:solidFill>
                  <a:schemeClr val="tx2"/>
                </a:solidFill>
              </a:rPr>
              <a:t>Pipeline</a:t>
            </a:r>
          </a:p>
        </p:txBody>
      </p:sp>
      <p:sp>
        <p:nvSpPr>
          <p:cNvPr id="55" name="TextBox 54">
            <a:extLst>
              <a:ext uri="{FF2B5EF4-FFF2-40B4-BE49-F238E27FC236}">
                <a16:creationId xmlns:a16="http://schemas.microsoft.com/office/drawing/2014/main" id="{41468E99-9339-46FE-B802-E981B0D86DA3}"/>
              </a:ext>
            </a:extLst>
          </p:cNvPr>
          <p:cNvSpPr txBox="1"/>
          <p:nvPr/>
        </p:nvSpPr>
        <p:spPr>
          <a:xfrm>
            <a:off x="5681662" y="1648456"/>
            <a:ext cx="914400" cy="300972"/>
          </a:xfrm>
          <a:prstGeom prst="rect">
            <a:avLst/>
          </a:prstGeom>
          <a:noFill/>
        </p:spPr>
        <p:txBody>
          <a:bodyPr wrap="none" lIns="0" tIns="0" rIns="0" bIns="0" rtlCol="0">
            <a:noAutofit/>
          </a:bodyPr>
          <a:lstStyle/>
          <a:p>
            <a:pPr algn="l"/>
            <a:r>
              <a:rPr lang="en-US" sz="1600" dirty="0">
                <a:solidFill>
                  <a:schemeClr val="tx2"/>
                </a:solidFill>
              </a:rPr>
              <a:t>AKS Cluster</a:t>
            </a:r>
          </a:p>
        </p:txBody>
      </p:sp>
      <p:sp>
        <p:nvSpPr>
          <p:cNvPr id="56" name="TextBox 55">
            <a:extLst>
              <a:ext uri="{FF2B5EF4-FFF2-40B4-BE49-F238E27FC236}">
                <a16:creationId xmlns:a16="http://schemas.microsoft.com/office/drawing/2014/main" id="{97DD27A3-2899-4509-A8FF-1133F74E39FF}"/>
              </a:ext>
            </a:extLst>
          </p:cNvPr>
          <p:cNvSpPr txBox="1"/>
          <p:nvPr/>
        </p:nvSpPr>
        <p:spPr>
          <a:xfrm>
            <a:off x="9434729" y="2646391"/>
            <a:ext cx="914400" cy="300972"/>
          </a:xfrm>
          <a:prstGeom prst="rect">
            <a:avLst/>
          </a:prstGeom>
          <a:noFill/>
        </p:spPr>
        <p:txBody>
          <a:bodyPr wrap="none" lIns="0" tIns="0" rIns="0" bIns="0" rtlCol="0">
            <a:noAutofit/>
          </a:bodyPr>
          <a:lstStyle/>
          <a:p>
            <a:pPr algn="l"/>
            <a:r>
              <a:rPr lang="en-US" sz="1600" dirty="0">
                <a:solidFill>
                  <a:schemeClr val="tx2"/>
                </a:solidFill>
              </a:rPr>
              <a:t>Application</a:t>
            </a:r>
          </a:p>
          <a:p>
            <a:pPr algn="l"/>
            <a:r>
              <a:rPr lang="en-US" sz="1600" dirty="0">
                <a:solidFill>
                  <a:schemeClr val="tx2"/>
                </a:solidFill>
              </a:rPr>
              <a:t>Gateway</a:t>
            </a:r>
          </a:p>
        </p:txBody>
      </p:sp>
      <p:sp>
        <p:nvSpPr>
          <p:cNvPr id="57" name="TextBox 56">
            <a:extLst>
              <a:ext uri="{FF2B5EF4-FFF2-40B4-BE49-F238E27FC236}">
                <a16:creationId xmlns:a16="http://schemas.microsoft.com/office/drawing/2014/main" id="{CA4FE544-E21A-4172-9D70-EB6996608756}"/>
              </a:ext>
            </a:extLst>
          </p:cNvPr>
          <p:cNvSpPr txBox="1"/>
          <p:nvPr/>
        </p:nvSpPr>
        <p:spPr>
          <a:xfrm>
            <a:off x="7512639" y="837542"/>
            <a:ext cx="1796526" cy="541397"/>
          </a:xfrm>
          <a:prstGeom prst="rect">
            <a:avLst/>
          </a:prstGeom>
          <a:noFill/>
        </p:spPr>
        <p:txBody>
          <a:bodyPr wrap="none" lIns="0" tIns="0" rIns="0" bIns="0" rtlCol="0">
            <a:noAutofit/>
          </a:bodyPr>
          <a:lstStyle/>
          <a:p>
            <a:pPr algn="l"/>
            <a:r>
              <a:rPr lang="en-US" sz="1600" dirty="0">
                <a:solidFill>
                  <a:schemeClr val="tx2"/>
                </a:solidFill>
              </a:rPr>
              <a:t>Azure </a:t>
            </a:r>
          </a:p>
          <a:p>
            <a:pPr algn="l"/>
            <a:r>
              <a:rPr lang="en-US" sz="1600" dirty="0">
                <a:solidFill>
                  <a:schemeClr val="tx2"/>
                </a:solidFill>
              </a:rPr>
              <a:t>Container Registry</a:t>
            </a:r>
          </a:p>
        </p:txBody>
      </p:sp>
      <p:cxnSp>
        <p:nvCxnSpPr>
          <p:cNvPr id="58" name="Connector: Elbow 57">
            <a:extLst>
              <a:ext uri="{FF2B5EF4-FFF2-40B4-BE49-F238E27FC236}">
                <a16:creationId xmlns:a16="http://schemas.microsoft.com/office/drawing/2014/main" id="{DD30DA38-E8CA-4220-81E1-904952AB47E5}"/>
              </a:ext>
            </a:extLst>
          </p:cNvPr>
          <p:cNvCxnSpPr>
            <a:cxnSpLocks/>
            <a:stCxn id="73" idx="2"/>
            <a:endCxn id="51" idx="2"/>
          </p:cNvCxnSpPr>
          <p:nvPr/>
        </p:nvCxnSpPr>
        <p:spPr>
          <a:xfrm rot="5400000" flipH="1" flipV="1">
            <a:off x="7121476" y="3710621"/>
            <a:ext cx="2445130" cy="2979463"/>
          </a:xfrm>
          <a:prstGeom prst="bentConnector3">
            <a:avLst>
              <a:gd name="adj1" fmla="val -93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8BCA6FC-70B2-49FC-A563-7BDC716A6243}"/>
              </a:ext>
            </a:extLst>
          </p:cNvPr>
          <p:cNvCxnSpPr>
            <a:cxnSpLocks/>
            <a:stCxn id="49" idx="3"/>
            <a:endCxn id="66" idx="1"/>
          </p:cNvCxnSpPr>
          <p:nvPr/>
        </p:nvCxnSpPr>
        <p:spPr>
          <a:xfrm>
            <a:off x="2429054" y="4337937"/>
            <a:ext cx="1108604" cy="1627781"/>
          </a:xfrm>
          <a:prstGeom prst="bentConnector3">
            <a:avLst>
              <a:gd name="adj1" fmla="val 551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7CE349B-7A20-4E7F-A749-84EE7DC3407E}"/>
              </a:ext>
            </a:extLst>
          </p:cNvPr>
          <p:cNvCxnSpPr>
            <a:cxnSpLocks/>
            <a:stCxn id="49" idx="3"/>
            <a:endCxn id="67" idx="1"/>
          </p:cNvCxnSpPr>
          <p:nvPr/>
        </p:nvCxnSpPr>
        <p:spPr>
          <a:xfrm flipV="1">
            <a:off x="2429054" y="1079818"/>
            <a:ext cx="1128332" cy="3258119"/>
          </a:xfrm>
          <a:prstGeom prst="bentConnector3">
            <a:avLst>
              <a:gd name="adj1" fmla="val 5253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D5B44BA-58D0-47B3-9737-E18BCC92862C}"/>
              </a:ext>
            </a:extLst>
          </p:cNvPr>
          <p:cNvGrpSpPr/>
          <p:nvPr/>
        </p:nvGrpSpPr>
        <p:grpSpPr>
          <a:xfrm>
            <a:off x="6043402" y="2880213"/>
            <a:ext cx="1615607" cy="932635"/>
            <a:chOff x="3484253" y="2731108"/>
            <a:chExt cx="1615607" cy="932635"/>
          </a:xfrm>
        </p:grpSpPr>
        <p:sp>
          <p:nvSpPr>
            <p:cNvPr id="62" name="Rectangle 61">
              <a:extLst>
                <a:ext uri="{FF2B5EF4-FFF2-40B4-BE49-F238E27FC236}">
                  <a16:creationId xmlns:a16="http://schemas.microsoft.com/office/drawing/2014/main" id="{BC7757DD-5862-4969-A4A4-93CE2D6B1B36}"/>
                </a:ext>
              </a:extLst>
            </p:cNvPr>
            <p:cNvSpPr/>
            <p:nvPr/>
          </p:nvSpPr>
          <p:spPr>
            <a:xfrm flipH="1">
              <a:off x="3484253" y="2731108"/>
              <a:ext cx="1615607" cy="932635"/>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63" name="Picture 2" descr="How to set up a serious Kubernetes terminal">
              <a:extLst>
                <a:ext uri="{FF2B5EF4-FFF2-40B4-BE49-F238E27FC236}">
                  <a16:creationId xmlns:a16="http://schemas.microsoft.com/office/drawing/2014/main" id="{13BD7D3B-3770-4E75-90D9-98B065BCA1EC}"/>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627527" y="2882445"/>
              <a:ext cx="585329" cy="58532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ow to set up a serious Kubernetes terminal">
              <a:extLst>
                <a:ext uri="{FF2B5EF4-FFF2-40B4-BE49-F238E27FC236}">
                  <a16:creationId xmlns:a16="http://schemas.microsoft.com/office/drawing/2014/main" id="{FFBB27BB-9A02-4674-9131-7A9FF96FC769}"/>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4356129" y="2892064"/>
              <a:ext cx="576005" cy="576005"/>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16" descr="Azure Container Registry-icon | Brands AP - AZ">
            <a:extLst>
              <a:ext uri="{FF2B5EF4-FFF2-40B4-BE49-F238E27FC236}">
                <a16:creationId xmlns:a16="http://schemas.microsoft.com/office/drawing/2014/main" id="{B6246AB7-0D0F-487A-841F-CF3CFEB2EC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1938" y="740066"/>
            <a:ext cx="762208" cy="678942"/>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99FDD405-3BD5-46B3-8ED1-EAB4794F2186}"/>
              </a:ext>
            </a:extLst>
          </p:cNvPr>
          <p:cNvSpPr/>
          <p:nvPr/>
        </p:nvSpPr>
        <p:spPr>
          <a:xfrm>
            <a:off x="3537658" y="5508518"/>
            <a:ext cx="1458453"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Ingress</a:t>
            </a:r>
          </a:p>
          <a:p>
            <a:pPr algn="ctr"/>
            <a:r>
              <a:rPr lang="en-US" sz="1400" dirty="0" err="1"/>
              <a:t>Kubectl</a:t>
            </a:r>
            <a:r>
              <a:rPr lang="en-US" sz="1400" dirty="0"/>
              <a:t> task</a:t>
            </a:r>
          </a:p>
        </p:txBody>
      </p:sp>
      <p:sp>
        <p:nvSpPr>
          <p:cNvPr id="67" name="Rectangle 66">
            <a:extLst>
              <a:ext uri="{FF2B5EF4-FFF2-40B4-BE49-F238E27FC236}">
                <a16:creationId xmlns:a16="http://schemas.microsoft.com/office/drawing/2014/main" id="{E85E1CD3-1DF4-47B1-BB78-B7E6A98F9FBB}"/>
              </a:ext>
            </a:extLst>
          </p:cNvPr>
          <p:cNvSpPr/>
          <p:nvPr/>
        </p:nvSpPr>
        <p:spPr>
          <a:xfrm>
            <a:off x="3557386" y="740346"/>
            <a:ext cx="1418996" cy="6789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Docker Task</a:t>
            </a:r>
          </a:p>
        </p:txBody>
      </p:sp>
      <p:sp>
        <p:nvSpPr>
          <p:cNvPr id="68" name="Rectangle 67">
            <a:extLst>
              <a:ext uri="{FF2B5EF4-FFF2-40B4-BE49-F238E27FC236}">
                <a16:creationId xmlns:a16="http://schemas.microsoft.com/office/drawing/2014/main" id="{DA942961-59EF-4190-9FE7-A9EDFA1143DE}"/>
              </a:ext>
            </a:extLst>
          </p:cNvPr>
          <p:cNvSpPr/>
          <p:nvPr/>
        </p:nvSpPr>
        <p:spPr>
          <a:xfrm>
            <a:off x="3557386" y="2880830"/>
            <a:ext cx="141899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POD /Deployment</a:t>
            </a:r>
          </a:p>
          <a:p>
            <a:pPr algn="ctr"/>
            <a:r>
              <a:rPr lang="en-US" sz="1400" dirty="0" err="1"/>
              <a:t>Kubectl</a:t>
            </a:r>
            <a:r>
              <a:rPr lang="en-US" sz="1400" dirty="0"/>
              <a:t> task</a:t>
            </a:r>
          </a:p>
        </p:txBody>
      </p:sp>
      <p:sp>
        <p:nvSpPr>
          <p:cNvPr id="69" name="Rectangle 68">
            <a:extLst>
              <a:ext uri="{FF2B5EF4-FFF2-40B4-BE49-F238E27FC236}">
                <a16:creationId xmlns:a16="http://schemas.microsoft.com/office/drawing/2014/main" id="{A95F22BE-0DC7-4B09-8BCE-44F899116C7C}"/>
              </a:ext>
            </a:extLst>
          </p:cNvPr>
          <p:cNvSpPr/>
          <p:nvPr/>
        </p:nvSpPr>
        <p:spPr>
          <a:xfrm>
            <a:off x="3540894" y="4228549"/>
            <a:ext cx="141899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Service</a:t>
            </a:r>
          </a:p>
          <a:p>
            <a:pPr algn="ctr"/>
            <a:r>
              <a:rPr lang="en-US" sz="1400" dirty="0"/>
              <a:t>(</a:t>
            </a:r>
            <a:r>
              <a:rPr lang="en-US" sz="1400" dirty="0" err="1"/>
              <a:t>ClusterIP</a:t>
            </a:r>
            <a:r>
              <a:rPr lang="en-US" sz="1400" dirty="0"/>
              <a:t>)</a:t>
            </a:r>
          </a:p>
          <a:p>
            <a:pPr algn="ctr"/>
            <a:r>
              <a:rPr lang="en-US" sz="1400" dirty="0" err="1"/>
              <a:t>Kubectl</a:t>
            </a:r>
            <a:r>
              <a:rPr lang="en-US" sz="1400" dirty="0"/>
              <a:t> task</a:t>
            </a:r>
          </a:p>
        </p:txBody>
      </p:sp>
      <p:cxnSp>
        <p:nvCxnSpPr>
          <p:cNvPr id="70" name="Connector: Elbow 69">
            <a:extLst>
              <a:ext uri="{FF2B5EF4-FFF2-40B4-BE49-F238E27FC236}">
                <a16:creationId xmlns:a16="http://schemas.microsoft.com/office/drawing/2014/main" id="{DF8AA890-18BD-4BFA-8F6F-6F52AB091E51}"/>
              </a:ext>
            </a:extLst>
          </p:cNvPr>
          <p:cNvCxnSpPr>
            <a:cxnSpLocks/>
            <a:stCxn id="49" idx="3"/>
          </p:cNvCxnSpPr>
          <p:nvPr/>
        </p:nvCxnSpPr>
        <p:spPr>
          <a:xfrm>
            <a:off x="2429054" y="4337937"/>
            <a:ext cx="1110222" cy="321195"/>
          </a:xfrm>
          <a:prstGeom prst="bentConnector3">
            <a:avLst>
              <a:gd name="adj1" fmla="val 5514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AB3EE69-C6BF-4B60-A3FF-7007391B03C9}"/>
              </a:ext>
            </a:extLst>
          </p:cNvPr>
          <p:cNvCxnSpPr>
            <a:stCxn id="49" idx="3"/>
            <a:endCxn id="68" idx="1"/>
          </p:cNvCxnSpPr>
          <p:nvPr/>
        </p:nvCxnSpPr>
        <p:spPr>
          <a:xfrm flipV="1">
            <a:off x="2429054" y="3338030"/>
            <a:ext cx="1128332" cy="999907"/>
          </a:xfrm>
          <a:prstGeom prst="bentConnector3">
            <a:avLst>
              <a:gd name="adj1" fmla="val 53377"/>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83835077-DB6F-4D08-8E23-2DBF5A281677}"/>
              </a:ext>
            </a:extLst>
          </p:cNvPr>
          <p:cNvPicPr>
            <a:picLocks noChangeAspect="1"/>
          </p:cNvPicPr>
          <p:nvPr/>
        </p:nvPicPr>
        <p:blipFill>
          <a:blip r:embed="rId9"/>
          <a:stretch>
            <a:fillRect/>
          </a:stretch>
        </p:blipFill>
        <p:spPr>
          <a:xfrm>
            <a:off x="6443712" y="4234694"/>
            <a:ext cx="814988" cy="872743"/>
          </a:xfrm>
          <a:prstGeom prst="rect">
            <a:avLst/>
          </a:prstGeom>
        </p:spPr>
      </p:pic>
      <p:pic>
        <p:nvPicPr>
          <p:cNvPr id="73" name="Picture 72">
            <a:extLst>
              <a:ext uri="{FF2B5EF4-FFF2-40B4-BE49-F238E27FC236}">
                <a16:creationId xmlns:a16="http://schemas.microsoft.com/office/drawing/2014/main" id="{74157A71-9018-4AC6-88E3-1CDBC02B1340}"/>
              </a:ext>
            </a:extLst>
          </p:cNvPr>
          <p:cNvPicPr>
            <a:picLocks noChangeAspect="1"/>
          </p:cNvPicPr>
          <p:nvPr/>
        </p:nvPicPr>
        <p:blipFill>
          <a:blip r:embed="rId10"/>
          <a:stretch>
            <a:fillRect/>
          </a:stretch>
        </p:blipFill>
        <p:spPr>
          <a:xfrm>
            <a:off x="6446816" y="5602497"/>
            <a:ext cx="814988" cy="820421"/>
          </a:xfrm>
          <a:prstGeom prst="rect">
            <a:avLst/>
          </a:prstGeom>
        </p:spPr>
      </p:pic>
      <p:cxnSp>
        <p:nvCxnSpPr>
          <p:cNvPr id="74" name="Straight Arrow Connector 73">
            <a:extLst>
              <a:ext uri="{FF2B5EF4-FFF2-40B4-BE49-F238E27FC236}">
                <a16:creationId xmlns:a16="http://schemas.microsoft.com/office/drawing/2014/main" id="{4A1542B3-5F60-4C53-BEBD-585F28C60128}"/>
              </a:ext>
            </a:extLst>
          </p:cNvPr>
          <p:cNvCxnSpPr>
            <a:cxnSpLocks/>
            <a:endCxn id="73" idx="1"/>
          </p:cNvCxnSpPr>
          <p:nvPr/>
        </p:nvCxnSpPr>
        <p:spPr>
          <a:xfrm>
            <a:off x="5231844" y="6012707"/>
            <a:ext cx="12149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397E9-7C6F-40FD-A441-A77EEE950633}"/>
              </a:ext>
            </a:extLst>
          </p:cNvPr>
          <p:cNvCxnSpPr>
            <a:stCxn id="69" idx="3"/>
            <a:endCxn id="72" idx="1"/>
          </p:cNvCxnSpPr>
          <p:nvPr/>
        </p:nvCxnSpPr>
        <p:spPr>
          <a:xfrm flipV="1">
            <a:off x="4959890" y="4671066"/>
            <a:ext cx="1483822" cy="1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D3C01E3-AC9F-40CB-A0B7-48198F1DE607}"/>
              </a:ext>
            </a:extLst>
          </p:cNvPr>
          <p:cNvCxnSpPr>
            <a:cxnSpLocks/>
            <a:stCxn id="68" idx="3"/>
            <a:endCxn id="62" idx="3"/>
          </p:cNvCxnSpPr>
          <p:nvPr/>
        </p:nvCxnSpPr>
        <p:spPr>
          <a:xfrm>
            <a:off x="4976382" y="3338030"/>
            <a:ext cx="1067020" cy="8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6156183-472D-42F5-ABFC-97011D7191FA}"/>
              </a:ext>
            </a:extLst>
          </p:cNvPr>
          <p:cNvCxnSpPr>
            <a:cxnSpLocks/>
            <a:stCxn id="67" idx="3"/>
            <a:endCxn id="65" idx="1"/>
          </p:cNvCxnSpPr>
          <p:nvPr/>
        </p:nvCxnSpPr>
        <p:spPr>
          <a:xfrm flipV="1">
            <a:off x="4976382" y="1079537"/>
            <a:ext cx="1555556" cy="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C851795-58FF-4CC9-8C7D-6FC684644D02}"/>
              </a:ext>
            </a:extLst>
          </p:cNvPr>
          <p:cNvSpPr txBox="1"/>
          <p:nvPr/>
        </p:nvSpPr>
        <p:spPr>
          <a:xfrm>
            <a:off x="3079299" y="1632230"/>
            <a:ext cx="1529183" cy="449953"/>
          </a:xfrm>
          <a:prstGeom prst="rect">
            <a:avLst/>
          </a:prstGeom>
          <a:noFill/>
        </p:spPr>
        <p:txBody>
          <a:bodyPr wrap="square" lIns="0" tIns="0" rIns="0" bIns="0" rtlCol="0">
            <a:noAutofit/>
          </a:bodyPr>
          <a:lstStyle/>
          <a:p>
            <a:pPr algn="l"/>
            <a:r>
              <a:rPr lang="en-US" sz="1100" dirty="0">
                <a:solidFill>
                  <a:schemeClr val="tx2"/>
                </a:solidFill>
              </a:rPr>
              <a:t>Image Version </a:t>
            </a:r>
          </a:p>
          <a:p>
            <a:pPr algn="l"/>
            <a:r>
              <a:rPr lang="en-US" sz="1100" dirty="0">
                <a:solidFill>
                  <a:schemeClr val="tx2"/>
                </a:solidFill>
              </a:rPr>
              <a:t>variable </a:t>
            </a:r>
          </a:p>
          <a:p>
            <a:pPr algn="l"/>
            <a:r>
              <a:rPr lang="en-US" sz="1100" dirty="0">
                <a:solidFill>
                  <a:schemeClr val="tx2"/>
                </a:solidFill>
              </a:rPr>
              <a:t>using build number</a:t>
            </a:r>
          </a:p>
        </p:txBody>
      </p:sp>
      <p:sp>
        <p:nvSpPr>
          <p:cNvPr id="79" name="TextBox 78">
            <a:extLst>
              <a:ext uri="{FF2B5EF4-FFF2-40B4-BE49-F238E27FC236}">
                <a16:creationId xmlns:a16="http://schemas.microsoft.com/office/drawing/2014/main" id="{A83146F6-489E-4872-BE67-334AD70D0FBE}"/>
              </a:ext>
            </a:extLst>
          </p:cNvPr>
          <p:cNvSpPr txBox="1"/>
          <p:nvPr/>
        </p:nvSpPr>
        <p:spPr>
          <a:xfrm>
            <a:off x="6656062" y="2536718"/>
            <a:ext cx="914400" cy="300972"/>
          </a:xfrm>
          <a:prstGeom prst="rect">
            <a:avLst/>
          </a:prstGeom>
          <a:noFill/>
        </p:spPr>
        <p:txBody>
          <a:bodyPr wrap="none" lIns="0" tIns="0" rIns="0" bIns="0" rtlCol="0">
            <a:noAutofit/>
          </a:bodyPr>
          <a:lstStyle/>
          <a:p>
            <a:pPr algn="l"/>
            <a:r>
              <a:rPr lang="en-US" sz="1600" dirty="0">
                <a:solidFill>
                  <a:schemeClr val="tx2"/>
                </a:solidFill>
              </a:rPr>
              <a:t>Pods</a:t>
            </a:r>
          </a:p>
        </p:txBody>
      </p:sp>
      <p:sp>
        <p:nvSpPr>
          <p:cNvPr id="80" name="TextBox 79">
            <a:extLst>
              <a:ext uri="{FF2B5EF4-FFF2-40B4-BE49-F238E27FC236}">
                <a16:creationId xmlns:a16="http://schemas.microsoft.com/office/drawing/2014/main" id="{31E24513-5AD9-4AB6-875F-EBB9487355C8}"/>
              </a:ext>
            </a:extLst>
          </p:cNvPr>
          <p:cNvSpPr txBox="1"/>
          <p:nvPr/>
        </p:nvSpPr>
        <p:spPr>
          <a:xfrm>
            <a:off x="7294146" y="4585121"/>
            <a:ext cx="914400" cy="300972"/>
          </a:xfrm>
          <a:prstGeom prst="rect">
            <a:avLst/>
          </a:prstGeom>
          <a:noFill/>
        </p:spPr>
        <p:txBody>
          <a:bodyPr wrap="none" lIns="0" tIns="0" rIns="0" bIns="0" rtlCol="0">
            <a:noAutofit/>
          </a:bodyPr>
          <a:lstStyle/>
          <a:p>
            <a:pPr algn="l"/>
            <a:r>
              <a:rPr lang="en-US" sz="1600" dirty="0">
                <a:solidFill>
                  <a:schemeClr val="tx2"/>
                </a:solidFill>
              </a:rPr>
              <a:t>Service</a:t>
            </a:r>
          </a:p>
        </p:txBody>
      </p:sp>
      <p:sp>
        <p:nvSpPr>
          <p:cNvPr id="119" name="TextBox 118">
            <a:extLst>
              <a:ext uri="{FF2B5EF4-FFF2-40B4-BE49-F238E27FC236}">
                <a16:creationId xmlns:a16="http://schemas.microsoft.com/office/drawing/2014/main" id="{01CBC88B-5211-405D-85C9-835E4EE48295}"/>
              </a:ext>
            </a:extLst>
          </p:cNvPr>
          <p:cNvSpPr txBox="1"/>
          <p:nvPr/>
        </p:nvSpPr>
        <p:spPr>
          <a:xfrm>
            <a:off x="7294146" y="5869972"/>
            <a:ext cx="914400" cy="300972"/>
          </a:xfrm>
          <a:prstGeom prst="rect">
            <a:avLst/>
          </a:prstGeom>
          <a:noFill/>
        </p:spPr>
        <p:txBody>
          <a:bodyPr wrap="none" lIns="0" tIns="0" rIns="0" bIns="0" rtlCol="0">
            <a:noAutofit/>
          </a:bodyPr>
          <a:lstStyle/>
          <a:p>
            <a:pPr algn="l"/>
            <a:r>
              <a:rPr lang="en-US" sz="1600" dirty="0">
                <a:solidFill>
                  <a:schemeClr val="tx2"/>
                </a:solidFill>
              </a:rPr>
              <a:t>ingress</a:t>
            </a:r>
          </a:p>
        </p:txBody>
      </p:sp>
      <p:cxnSp>
        <p:nvCxnSpPr>
          <p:cNvPr id="120" name="Straight Arrow Connector 119">
            <a:extLst>
              <a:ext uri="{FF2B5EF4-FFF2-40B4-BE49-F238E27FC236}">
                <a16:creationId xmlns:a16="http://schemas.microsoft.com/office/drawing/2014/main" id="{C69924FB-0DDB-4716-B02F-5669E899AF37}"/>
              </a:ext>
            </a:extLst>
          </p:cNvPr>
          <p:cNvCxnSpPr>
            <a:cxnSpLocks/>
            <a:stCxn id="72" idx="2"/>
            <a:endCxn id="73" idx="0"/>
          </p:cNvCxnSpPr>
          <p:nvPr/>
        </p:nvCxnSpPr>
        <p:spPr>
          <a:xfrm>
            <a:off x="6851206" y="5107437"/>
            <a:ext cx="3104" cy="495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4394622-38EA-4E51-BEFD-746A01B19DB4}"/>
              </a:ext>
            </a:extLst>
          </p:cNvPr>
          <p:cNvCxnSpPr>
            <a:stCxn id="67" idx="2"/>
            <a:endCxn id="68" idx="0"/>
          </p:cNvCxnSpPr>
          <p:nvPr/>
        </p:nvCxnSpPr>
        <p:spPr>
          <a:xfrm>
            <a:off x="4266884" y="1419289"/>
            <a:ext cx="0" cy="1461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4BAA92E-CCA4-4A5E-8A13-8AB7455D6633}"/>
              </a:ext>
            </a:extLst>
          </p:cNvPr>
          <p:cNvCxnSpPr>
            <a:stCxn id="62" idx="2"/>
            <a:endCxn id="72" idx="0"/>
          </p:cNvCxnSpPr>
          <p:nvPr/>
        </p:nvCxnSpPr>
        <p:spPr>
          <a:xfrm>
            <a:off x="6851205" y="3812848"/>
            <a:ext cx="1" cy="42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657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Helm vs </a:t>
            </a:r>
            <a:r>
              <a:rPr lang="en-US" dirty="0" err="1"/>
              <a:t>kubectl</a:t>
            </a:r>
            <a:endParaRPr lang="en-US" dirty="0"/>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83</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6C199631-C894-40D9-9C3E-D1F7E2D9AF68}"/>
              </a:ext>
            </a:extLst>
          </p:cNvPr>
          <p:cNvGraphicFramePr>
            <a:graphicFrameLocks/>
          </p:cNvGraphicFramePr>
          <p:nvPr>
            <p:extLst>
              <p:ext uri="{D42A27DB-BD31-4B8C-83A1-F6EECF244321}">
                <p14:modId xmlns:p14="http://schemas.microsoft.com/office/powerpoint/2010/main" val="3707487704"/>
              </p:ext>
            </p:extLst>
          </p:nvPr>
        </p:nvGraphicFramePr>
        <p:xfrm>
          <a:off x="633247" y="857255"/>
          <a:ext cx="11015828" cy="5056132"/>
        </p:xfrm>
        <a:graphic>
          <a:graphicData uri="http://schemas.openxmlformats.org/drawingml/2006/table">
            <a:tbl>
              <a:tblPr firstRow="1" bandRow="1">
                <a:tableStyleId>{FABFCF23-3B69-468F-B69F-88F6DE6A72F2}</a:tableStyleId>
              </a:tblPr>
              <a:tblGrid>
                <a:gridCol w="5567528">
                  <a:extLst>
                    <a:ext uri="{9D8B030D-6E8A-4147-A177-3AD203B41FA5}">
                      <a16:colId xmlns:a16="http://schemas.microsoft.com/office/drawing/2014/main" val="3157557481"/>
                    </a:ext>
                  </a:extLst>
                </a:gridCol>
                <a:gridCol w="5448300">
                  <a:extLst>
                    <a:ext uri="{9D8B030D-6E8A-4147-A177-3AD203B41FA5}">
                      <a16:colId xmlns:a16="http://schemas.microsoft.com/office/drawing/2014/main" val="210988574"/>
                    </a:ext>
                  </a:extLst>
                </a:gridCol>
              </a:tblGrid>
              <a:tr h="241816">
                <a:tc>
                  <a:txBody>
                    <a:bodyPr/>
                    <a:lstStyle/>
                    <a:p>
                      <a:pPr algn="ctr" fontAlgn="t"/>
                      <a:r>
                        <a:rPr lang="en-US" sz="1600" dirty="0"/>
                        <a:t>Helm</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dirty="0" err="1"/>
                        <a:t>kubectl</a:t>
                      </a:r>
                      <a:endParaRPr lang="en-US" sz="1600" b="1" kern="1200" dirty="0">
                        <a:solidFill>
                          <a:schemeClr val="tx2"/>
                        </a:solidFill>
                        <a:latin typeface="Calibri" panose="020F0502020204030204" pitchFamily="34" charset="0"/>
                        <a:ea typeface="+mn-ea"/>
                        <a:cs typeface="Calibri" panose="020F0502020204030204" pitchFamily="34" charset="0"/>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647773">
                <a:tc>
                  <a:txBody>
                    <a:bodyPr/>
                    <a:lstStyle/>
                    <a:p>
                      <a:r>
                        <a:rPr lang="en-US" dirty="0"/>
                        <a:t>Package Manager for managing 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Command line tool for configuring Kubernetes environment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492951">
                <a:tc>
                  <a:txBody>
                    <a:bodyPr/>
                    <a:lstStyle/>
                    <a:p>
                      <a:r>
                        <a:rPr lang="en-US" dirty="0"/>
                        <a:t>More preferred on microservice architecture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Preferred for simple deployments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583365">
                <a:tc>
                  <a:txBody>
                    <a:bodyPr/>
                    <a:lstStyle/>
                    <a:p>
                      <a:r>
                        <a:rPr lang="en-US" sz="1800" kern="1200" dirty="0">
                          <a:solidFill>
                            <a:schemeClr val="dk1"/>
                          </a:solidFill>
                          <a:latin typeface="+mn-lt"/>
                          <a:ea typeface="+mn-ea"/>
                          <a:cs typeface="+mn-cs"/>
                        </a:rPr>
                        <a:t>HELM uses multiple Kubernetes manifest files to create a package named as Chart, which is used for deployment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Kubectl</a:t>
                      </a:r>
                      <a:r>
                        <a:rPr lang="en-US" dirty="0"/>
                        <a:t> uses single </a:t>
                      </a:r>
                      <a:r>
                        <a:rPr lang="en-US" dirty="0" err="1"/>
                        <a:t>Yaml</a:t>
                      </a:r>
                      <a:r>
                        <a:rPr lang="en-US" dirty="0"/>
                        <a:t> Kubernetes manifest files to deploy Kubernetes 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149737"/>
                  </a:ext>
                </a:extLst>
              </a:tr>
              <a:tr h="583365">
                <a:tc>
                  <a:txBody>
                    <a:bodyPr/>
                    <a:lstStyle/>
                    <a:p>
                      <a:r>
                        <a:rPr lang="en-US" dirty="0"/>
                        <a:t>Parameterizing of Deployment available specific to application is simple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Env parameter has to be used inside </a:t>
                      </a:r>
                      <a:r>
                        <a:rPr lang="en-US" dirty="0" err="1"/>
                        <a:t>yaml</a:t>
                      </a:r>
                      <a:r>
                        <a:rPr lang="en-US" dirty="0"/>
                        <a:t> to update the same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453441">
                <a:tc>
                  <a:txBody>
                    <a:bodyPr/>
                    <a:lstStyle/>
                    <a:p>
                      <a:r>
                        <a:rPr lang="en-US" dirty="0"/>
                        <a:t>Manages previous versions for easier rollback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Not available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327665"/>
                  </a:ext>
                </a:extLst>
              </a:tr>
              <a:tr h="453441">
                <a:tc>
                  <a:txBody>
                    <a:bodyPr/>
                    <a:lstStyle/>
                    <a:p>
                      <a:r>
                        <a:rPr lang="en-US" sz="1800" kern="1200" dirty="0">
                          <a:solidFill>
                            <a:schemeClr val="dk1"/>
                          </a:solidFill>
                          <a:latin typeface="+mn-lt"/>
                          <a:ea typeface="+mn-ea"/>
                          <a:cs typeface="+mn-cs"/>
                        </a:rPr>
                        <a:t>HELM is  by default available on AKS Linux nodes and not available on AKS Windows nodes</a:t>
                      </a:r>
                    </a:p>
                    <a:p>
                      <a:r>
                        <a:rPr lang="en-US" sz="1800" kern="1200" dirty="0">
                          <a:solidFill>
                            <a:schemeClr val="dk1"/>
                          </a:solidFill>
                          <a:latin typeface="+mn-lt"/>
                          <a:ea typeface="+mn-ea"/>
                          <a:cs typeface="+mn-cs"/>
                          <a:hlinkClick r:id="rId2"/>
                        </a:rPr>
                        <a:t>https://docs.microsoft.com/en-us/azure/aks/kubernetes-helm#before-you-begin</a:t>
                      </a:r>
                      <a:r>
                        <a:rPr lang="en-US" sz="1800" kern="1200" dirty="0">
                          <a:solidFill>
                            <a:schemeClr val="dk1"/>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err="1"/>
                        <a:t>Kubectl</a:t>
                      </a:r>
                      <a:r>
                        <a:rPr lang="en-US" dirty="0"/>
                        <a:t> is available by default on all AKS nodes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101808"/>
                  </a:ext>
                </a:extLst>
              </a:tr>
              <a:tr h="453441">
                <a:tc>
                  <a:txBody>
                    <a:bodyPr/>
                    <a:lstStyle/>
                    <a:p>
                      <a:r>
                        <a:rPr lang="en-US" sz="1800" kern="1200" dirty="0">
                          <a:solidFill>
                            <a:schemeClr val="dk1"/>
                          </a:solidFill>
                          <a:latin typeface="+mn-lt"/>
                          <a:ea typeface="+mn-ea"/>
                          <a:cs typeface="+mn-cs"/>
                        </a:rPr>
                        <a:t>Supported on both Windows &amp; Linux Clients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Supported on both Windows &amp; Linux Clients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2683920"/>
                  </a:ext>
                </a:extLst>
              </a:tr>
            </a:tbl>
          </a:graphicData>
        </a:graphic>
      </p:graphicFrame>
    </p:spTree>
    <p:extLst>
      <p:ext uri="{BB962C8B-B14F-4D97-AF65-F5344CB8AC3E}">
        <p14:creationId xmlns:p14="http://schemas.microsoft.com/office/powerpoint/2010/main" val="36388684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Repo Folder Structure</a:t>
            </a:r>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84</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EDE075B-AD7A-422F-802F-1CA6648CAABC}"/>
              </a:ext>
            </a:extLst>
          </p:cNvPr>
          <p:cNvSpPr/>
          <p:nvPr/>
        </p:nvSpPr>
        <p:spPr>
          <a:xfrm>
            <a:off x="8958915" y="3184423"/>
            <a:ext cx="2497616" cy="32335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0C4E00-0185-4348-97D3-619F2E87608F}"/>
              </a:ext>
            </a:extLst>
          </p:cNvPr>
          <p:cNvPicPr>
            <a:picLocks noChangeAspect="1"/>
          </p:cNvPicPr>
          <p:nvPr/>
        </p:nvPicPr>
        <p:blipFill>
          <a:blip r:embed="rId2"/>
          <a:stretch>
            <a:fillRect/>
          </a:stretch>
        </p:blipFill>
        <p:spPr>
          <a:xfrm>
            <a:off x="4480941" y="528098"/>
            <a:ext cx="312175" cy="312175"/>
          </a:xfrm>
          <a:prstGeom prst="rect">
            <a:avLst/>
          </a:prstGeom>
        </p:spPr>
      </p:pic>
      <p:pic>
        <p:nvPicPr>
          <p:cNvPr id="10" name="Picture 9">
            <a:extLst>
              <a:ext uri="{FF2B5EF4-FFF2-40B4-BE49-F238E27FC236}">
                <a16:creationId xmlns:a16="http://schemas.microsoft.com/office/drawing/2014/main" id="{2F8E94E1-A79C-4884-B764-1DE28F3CF46C}"/>
              </a:ext>
            </a:extLst>
          </p:cNvPr>
          <p:cNvPicPr>
            <a:picLocks noChangeAspect="1"/>
          </p:cNvPicPr>
          <p:nvPr/>
        </p:nvPicPr>
        <p:blipFill>
          <a:blip r:embed="rId3"/>
          <a:stretch>
            <a:fillRect/>
          </a:stretch>
        </p:blipFill>
        <p:spPr>
          <a:xfrm>
            <a:off x="5014342" y="840273"/>
            <a:ext cx="309562" cy="309562"/>
          </a:xfrm>
          <a:prstGeom prst="rect">
            <a:avLst/>
          </a:prstGeom>
        </p:spPr>
      </p:pic>
      <p:pic>
        <p:nvPicPr>
          <p:cNvPr id="11" name="Picture 10">
            <a:extLst>
              <a:ext uri="{FF2B5EF4-FFF2-40B4-BE49-F238E27FC236}">
                <a16:creationId xmlns:a16="http://schemas.microsoft.com/office/drawing/2014/main" id="{CF9B9B7A-33C5-4E03-B766-D5FB516D9DA3}"/>
              </a:ext>
            </a:extLst>
          </p:cNvPr>
          <p:cNvPicPr>
            <a:picLocks noChangeAspect="1"/>
          </p:cNvPicPr>
          <p:nvPr/>
        </p:nvPicPr>
        <p:blipFill>
          <a:blip r:embed="rId4"/>
          <a:stretch>
            <a:fillRect/>
          </a:stretch>
        </p:blipFill>
        <p:spPr>
          <a:xfrm>
            <a:off x="6281945" y="1775606"/>
            <a:ext cx="216309" cy="216309"/>
          </a:xfrm>
          <a:prstGeom prst="rect">
            <a:avLst/>
          </a:prstGeom>
        </p:spPr>
      </p:pic>
      <p:sp>
        <p:nvSpPr>
          <p:cNvPr id="12" name="Rectangle 11">
            <a:extLst>
              <a:ext uri="{FF2B5EF4-FFF2-40B4-BE49-F238E27FC236}">
                <a16:creationId xmlns:a16="http://schemas.microsoft.com/office/drawing/2014/main" id="{9681F2BE-7A13-4997-8ED3-51C2CBB9FA2C}"/>
              </a:ext>
            </a:extLst>
          </p:cNvPr>
          <p:cNvSpPr/>
          <p:nvPr/>
        </p:nvSpPr>
        <p:spPr>
          <a:xfrm>
            <a:off x="4761161" y="516922"/>
            <a:ext cx="1216230" cy="276999"/>
          </a:xfrm>
          <a:prstGeom prst="rect">
            <a:avLst/>
          </a:prstGeom>
        </p:spPr>
        <p:txBody>
          <a:bodyPr wrap="none">
            <a:spAutoFit/>
          </a:bodyPr>
          <a:lstStyle/>
          <a:p>
            <a:r>
              <a:rPr lang="en-US" sz="1200" dirty="0" err="1"/>
              <a:t>TerraformScripts</a:t>
            </a:r>
            <a:endParaRPr lang="en-US" sz="1200" dirty="0"/>
          </a:p>
        </p:txBody>
      </p:sp>
      <p:cxnSp>
        <p:nvCxnSpPr>
          <p:cNvPr id="13" name="Elbow Connector 10">
            <a:extLst>
              <a:ext uri="{FF2B5EF4-FFF2-40B4-BE49-F238E27FC236}">
                <a16:creationId xmlns:a16="http://schemas.microsoft.com/office/drawing/2014/main" id="{D5C41B76-0920-4680-A3A8-5F0DFE6A0EFD}"/>
              </a:ext>
            </a:extLst>
          </p:cNvPr>
          <p:cNvCxnSpPr>
            <a:stCxn id="8" idx="2"/>
            <a:endCxn id="10" idx="1"/>
          </p:cNvCxnSpPr>
          <p:nvPr/>
        </p:nvCxnSpPr>
        <p:spPr>
          <a:xfrm rot="16200000" flipH="1">
            <a:off x="4748295" y="729006"/>
            <a:ext cx="154781" cy="377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4AFD594-8EC9-480D-9244-7989322D87FB}"/>
              </a:ext>
            </a:extLst>
          </p:cNvPr>
          <p:cNvSpPr/>
          <p:nvPr/>
        </p:nvSpPr>
        <p:spPr>
          <a:xfrm>
            <a:off x="5323904" y="850415"/>
            <a:ext cx="1016625" cy="338554"/>
          </a:xfrm>
          <a:prstGeom prst="rect">
            <a:avLst/>
          </a:prstGeom>
        </p:spPr>
        <p:txBody>
          <a:bodyPr wrap="none">
            <a:spAutoFit/>
          </a:bodyPr>
          <a:lstStyle/>
          <a:p>
            <a:r>
              <a:rPr lang="en-US" sz="1600" b="1" dirty="0">
                <a:highlight>
                  <a:srgbClr val="FF8F1C"/>
                </a:highlight>
              </a:rPr>
              <a:t>Modules</a:t>
            </a:r>
          </a:p>
        </p:txBody>
      </p:sp>
      <p:pic>
        <p:nvPicPr>
          <p:cNvPr id="15" name="Picture 14">
            <a:extLst>
              <a:ext uri="{FF2B5EF4-FFF2-40B4-BE49-F238E27FC236}">
                <a16:creationId xmlns:a16="http://schemas.microsoft.com/office/drawing/2014/main" id="{F307078D-1376-46EF-A4DE-7498A720D0EC}"/>
              </a:ext>
            </a:extLst>
          </p:cNvPr>
          <p:cNvPicPr>
            <a:picLocks noChangeAspect="1"/>
          </p:cNvPicPr>
          <p:nvPr/>
        </p:nvPicPr>
        <p:blipFill>
          <a:blip r:embed="rId3"/>
          <a:stretch>
            <a:fillRect/>
          </a:stretch>
        </p:blipFill>
        <p:spPr>
          <a:xfrm>
            <a:off x="5438530" y="1145073"/>
            <a:ext cx="309562" cy="309562"/>
          </a:xfrm>
          <a:prstGeom prst="rect">
            <a:avLst/>
          </a:prstGeom>
        </p:spPr>
      </p:pic>
      <p:sp>
        <p:nvSpPr>
          <p:cNvPr id="16" name="Rectangle 15">
            <a:extLst>
              <a:ext uri="{FF2B5EF4-FFF2-40B4-BE49-F238E27FC236}">
                <a16:creationId xmlns:a16="http://schemas.microsoft.com/office/drawing/2014/main" id="{88D47775-2046-418A-8B8F-1952C7EBA0EA}"/>
              </a:ext>
            </a:extLst>
          </p:cNvPr>
          <p:cNvSpPr/>
          <p:nvPr/>
        </p:nvSpPr>
        <p:spPr>
          <a:xfrm>
            <a:off x="5748092" y="1155215"/>
            <a:ext cx="658065" cy="276999"/>
          </a:xfrm>
          <a:prstGeom prst="rect">
            <a:avLst/>
          </a:prstGeom>
        </p:spPr>
        <p:txBody>
          <a:bodyPr wrap="none">
            <a:spAutoFit/>
          </a:bodyPr>
          <a:lstStyle/>
          <a:p>
            <a:r>
              <a:rPr lang="en-US" sz="1200" dirty="0"/>
              <a:t>Storage</a:t>
            </a:r>
          </a:p>
        </p:txBody>
      </p:sp>
      <p:cxnSp>
        <p:nvCxnSpPr>
          <p:cNvPr id="17" name="Elbow Connector 17">
            <a:extLst>
              <a:ext uri="{FF2B5EF4-FFF2-40B4-BE49-F238E27FC236}">
                <a16:creationId xmlns:a16="http://schemas.microsoft.com/office/drawing/2014/main" id="{D84944B5-C1E5-4E65-B910-7BBD88A49488}"/>
              </a:ext>
            </a:extLst>
          </p:cNvPr>
          <p:cNvCxnSpPr>
            <a:stCxn id="10" idx="2"/>
            <a:endCxn id="15" idx="1"/>
          </p:cNvCxnSpPr>
          <p:nvPr/>
        </p:nvCxnSpPr>
        <p:spPr>
          <a:xfrm rot="16200000" flipH="1">
            <a:off x="5228817" y="1090140"/>
            <a:ext cx="150019" cy="2694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D78239AE-F7DB-4C78-A5BF-0686CFB84BBD}"/>
              </a:ext>
            </a:extLst>
          </p:cNvPr>
          <p:cNvPicPr>
            <a:picLocks noChangeAspect="1"/>
          </p:cNvPicPr>
          <p:nvPr/>
        </p:nvPicPr>
        <p:blipFill>
          <a:blip r:embed="rId3"/>
          <a:stretch>
            <a:fillRect/>
          </a:stretch>
        </p:blipFill>
        <p:spPr>
          <a:xfrm>
            <a:off x="5895730" y="1449873"/>
            <a:ext cx="309562" cy="309562"/>
          </a:xfrm>
          <a:prstGeom prst="rect">
            <a:avLst/>
          </a:prstGeom>
        </p:spPr>
      </p:pic>
      <p:sp>
        <p:nvSpPr>
          <p:cNvPr id="19" name="Rectangle 18">
            <a:extLst>
              <a:ext uri="{FF2B5EF4-FFF2-40B4-BE49-F238E27FC236}">
                <a16:creationId xmlns:a16="http://schemas.microsoft.com/office/drawing/2014/main" id="{4C7D3066-74E5-46BF-B967-76BFFE9C10B3}"/>
              </a:ext>
            </a:extLst>
          </p:cNvPr>
          <p:cNvSpPr/>
          <p:nvPr/>
        </p:nvSpPr>
        <p:spPr>
          <a:xfrm>
            <a:off x="6205292" y="1460015"/>
            <a:ext cx="1051185" cy="276999"/>
          </a:xfrm>
          <a:prstGeom prst="rect">
            <a:avLst/>
          </a:prstGeom>
        </p:spPr>
        <p:txBody>
          <a:bodyPr wrap="none">
            <a:spAutoFit/>
          </a:bodyPr>
          <a:lstStyle/>
          <a:p>
            <a:r>
              <a:rPr lang="en-US" sz="1200" dirty="0" err="1"/>
              <a:t>AzureStorage</a:t>
            </a:r>
            <a:endParaRPr lang="en-US" sz="1200" dirty="0"/>
          </a:p>
        </p:txBody>
      </p:sp>
      <p:cxnSp>
        <p:nvCxnSpPr>
          <p:cNvPr id="20" name="Elbow Connector 23">
            <a:extLst>
              <a:ext uri="{FF2B5EF4-FFF2-40B4-BE49-F238E27FC236}">
                <a16:creationId xmlns:a16="http://schemas.microsoft.com/office/drawing/2014/main" id="{C3472894-87A5-4EBB-8250-B0383D080B84}"/>
              </a:ext>
            </a:extLst>
          </p:cNvPr>
          <p:cNvCxnSpPr>
            <a:stCxn id="15" idx="2"/>
            <a:endCxn id="18" idx="1"/>
          </p:cNvCxnSpPr>
          <p:nvPr/>
        </p:nvCxnSpPr>
        <p:spPr>
          <a:xfrm rot="16200000" flipH="1">
            <a:off x="5669511" y="1378434"/>
            <a:ext cx="150019" cy="3024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D49D3560-75BF-4C7B-84D7-ADEA321CBB94}"/>
              </a:ext>
            </a:extLst>
          </p:cNvPr>
          <p:cNvPicPr>
            <a:picLocks noChangeAspect="1"/>
          </p:cNvPicPr>
          <p:nvPr/>
        </p:nvPicPr>
        <p:blipFill>
          <a:blip r:embed="rId3"/>
          <a:stretch>
            <a:fillRect/>
          </a:stretch>
        </p:blipFill>
        <p:spPr>
          <a:xfrm>
            <a:off x="5895730" y="2588111"/>
            <a:ext cx="309562" cy="309562"/>
          </a:xfrm>
          <a:prstGeom prst="rect">
            <a:avLst/>
          </a:prstGeom>
        </p:spPr>
      </p:pic>
      <p:sp>
        <p:nvSpPr>
          <p:cNvPr id="22" name="Rectangle 21">
            <a:extLst>
              <a:ext uri="{FF2B5EF4-FFF2-40B4-BE49-F238E27FC236}">
                <a16:creationId xmlns:a16="http://schemas.microsoft.com/office/drawing/2014/main" id="{8BBB64B8-EFF2-41A3-A8B3-02955A4075A2}"/>
              </a:ext>
            </a:extLst>
          </p:cNvPr>
          <p:cNvSpPr/>
          <p:nvPr/>
        </p:nvSpPr>
        <p:spPr>
          <a:xfrm>
            <a:off x="6205292" y="2598253"/>
            <a:ext cx="964495" cy="276999"/>
          </a:xfrm>
          <a:prstGeom prst="rect">
            <a:avLst/>
          </a:prstGeom>
        </p:spPr>
        <p:txBody>
          <a:bodyPr wrap="none">
            <a:spAutoFit/>
          </a:bodyPr>
          <a:lstStyle/>
          <a:p>
            <a:r>
              <a:rPr lang="en-US" sz="1200" dirty="0" err="1"/>
              <a:t>LogAnalytics</a:t>
            </a:r>
            <a:endParaRPr lang="en-US" sz="1200" dirty="0"/>
          </a:p>
        </p:txBody>
      </p:sp>
      <p:pic>
        <p:nvPicPr>
          <p:cNvPr id="23" name="Picture 22">
            <a:extLst>
              <a:ext uri="{FF2B5EF4-FFF2-40B4-BE49-F238E27FC236}">
                <a16:creationId xmlns:a16="http://schemas.microsoft.com/office/drawing/2014/main" id="{4838A9B7-C79A-4AC3-BCC7-FFB55F488625}"/>
              </a:ext>
            </a:extLst>
          </p:cNvPr>
          <p:cNvPicPr>
            <a:picLocks noChangeAspect="1"/>
          </p:cNvPicPr>
          <p:nvPr/>
        </p:nvPicPr>
        <p:blipFill>
          <a:blip r:embed="rId4"/>
          <a:stretch>
            <a:fillRect/>
          </a:stretch>
        </p:blipFill>
        <p:spPr>
          <a:xfrm>
            <a:off x="6281945" y="1976388"/>
            <a:ext cx="216309" cy="216309"/>
          </a:xfrm>
          <a:prstGeom prst="rect">
            <a:avLst/>
          </a:prstGeom>
        </p:spPr>
      </p:pic>
      <p:sp>
        <p:nvSpPr>
          <p:cNvPr id="24" name="Rectangle 23">
            <a:extLst>
              <a:ext uri="{FF2B5EF4-FFF2-40B4-BE49-F238E27FC236}">
                <a16:creationId xmlns:a16="http://schemas.microsoft.com/office/drawing/2014/main" id="{B96E850B-2D8D-4159-B303-8F1C22A8DB13}"/>
              </a:ext>
            </a:extLst>
          </p:cNvPr>
          <p:cNvSpPr/>
          <p:nvPr/>
        </p:nvSpPr>
        <p:spPr>
          <a:xfrm>
            <a:off x="6423454" y="1754673"/>
            <a:ext cx="747320" cy="261610"/>
          </a:xfrm>
          <a:prstGeom prst="rect">
            <a:avLst/>
          </a:prstGeom>
        </p:spPr>
        <p:txBody>
          <a:bodyPr wrap="none">
            <a:spAutoFit/>
          </a:bodyPr>
          <a:lstStyle/>
          <a:p>
            <a:r>
              <a:rPr lang="en-US" sz="1100" dirty="0"/>
              <a:t>Storage.tf</a:t>
            </a:r>
          </a:p>
        </p:txBody>
      </p:sp>
      <p:cxnSp>
        <p:nvCxnSpPr>
          <p:cNvPr id="25" name="Elbow Connector 29">
            <a:extLst>
              <a:ext uri="{FF2B5EF4-FFF2-40B4-BE49-F238E27FC236}">
                <a16:creationId xmlns:a16="http://schemas.microsoft.com/office/drawing/2014/main" id="{443163A8-1A20-4A0A-BEF0-10AFFA7698E9}"/>
              </a:ext>
            </a:extLst>
          </p:cNvPr>
          <p:cNvCxnSpPr>
            <a:stCxn id="18" idx="2"/>
            <a:endCxn id="23" idx="1"/>
          </p:cNvCxnSpPr>
          <p:nvPr/>
        </p:nvCxnSpPr>
        <p:spPr>
          <a:xfrm rot="16200000" flipH="1">
            <a:off x="6003674" y="1806272"/>
            <a:ext cx="325108" cy="231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31">
            <a:extLst>
              <a:ext uri="{FF2B5EF4-FFF2-40B4-BE49-F238E27FC236}">
                <a16:creationId xmlns:a16="http://schemas.microsoft.com/office/drawing/2014/main" id="{2B021BE7-192A-4D8B-B410-2989E4C4C0A4}"/>
              </a:ext>
            </a:extLst>
          </p:cNvPr>
          <p:cNvCxnSpPr>
            <a:stCxn id="18" idx="2"/>
            <a:endCxn id="11" idx="1"/>
          </p:cNvCxnSpPr>
          <p:nvPr/>
        </p:nvCxnSpPr>
        <p:spPr>
          <a:xfrm rot="16200000" flipH="1">
            <a:off x="6104065" y="1705881"/>
            <a:ext cx="124326" cy="231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5E7D084-C426-4F95-A131-B3B957A6F268}"/>
              </a:ext>
            </a:extLst>
          </p:cNvPr>
          <p:cNvSpPr/>
          <p:nvPr/>
        </p:nvSpPr>
        <p:spPr>
          <a:xfrm>
            <a:off x="6423454" y="1966362"/>
            <a:ext cx="821059" cy="261610"/>
          </a:xfrm>
          <a:prstGeom prst="rect">
            <a:avLst/>
          </a:prstGeom>
        </p:spPr>
        <p:txBody>
          <a:bodyPr wrap="none">
            <a:spAutoFit/>
          </a:bodyPr>
          <a:lstStyle/>
          <a:p>
            <a:r>
              <a:rPr lang="en-US" sz="1100" dirty="0"/>
              <a:t>variables.tf</a:t>
            </a:r>
          </a:p>
        </p:txBody>
      </p:sp>
      <p:pic>
        <p:nvPicPr>
          <p:cNvPr id="28" name="Picture 27">
            <a:extLst>
              <a:ext uri="{FF2B5EF4-FFF2-40B4-BE49-F238E27FC236}">
                <a16:creationId xmlns:a16="http://schemas.microsoft.com/office/drawing/2014/main" id="{B126F844-6452-4256-AE1A-0EA8E6AF7EF2}"/>
              </a:ext>
            </a:extLst>
          </p:cNvPr>
          <p:cNvPicPr>
            <a:picLocks noChangeAspect="1"/>
          </p:cNvPicPr>
          <p:nvPr/>
        </p:nvPicPr>
        <p:blipFill>
          <a:blip r:embed="rId4"/>
          <a:stretch>
            <a:fillRect/>
          </a:stretch>
        </p:blipFill>
        <p:spPr>
          <a:xfrm>
            <a:off x="6281945" y="2196979"/>
            <a:ext cx="216309" cy="216309"/>
          </a:xfrm>
          <a:prstGeom prst="rect">
            <a:avLst/>
          </a:prstGeom>
        </p:spPr>
      </p:pic>
      <p:pic>
        <p:nvPicPr>
          <p:cNvPr id="29" name="Picture 28">
            <a:extLst>
              <a:ext uri="{FF2B5EF4-FFF2-40B4-BE49-F238E27FC236}">
                <a16:creationId xmlns:a16="http://schemas.microsoft.com/office/drawing/2014/main" id="{E11A0FCD-90DE-42B5-9468-4433047315A7}"/>
              </a:ext>
            </a:extLst>
          </p:cNvPr>
          <p:cNvPicPr>
            <a:picLocks noChangeAspect="1"/>
          </p:cNvPicPr>
          <p:nvPr/>
        </p:nvPicPr>
        <p:blipFill>
          <a:blip r:embed="rId4"/>
          <a:stretch>
            <a:fillRect/>
          </a:stretch>
        </p:blipFill>
        <p:spPr>
          <a:xfrm>
            <a:off x="6281945" y="2397761"/>
            <a:ext cx="216309" cy="216309"/>
          </a:xfrm>
          <a:prstGeom prst="rect">
            <a:avLst/>
          </a:prstGeom>
        </p:spPr>
      </p:pic>
      <p:sp>
        <p:nvSpPr>
          <p:cNvPr id="30" name="Rectangle 29">
            <a:extLst>
              <a:ext uri="{FF2B5EF4-FFF2-40B4-BE49-F238E27FC236}">
                <a16:creationId xmlns:a16="http://schemas.microsoft.com/office/drawing/2014/main" id="{75181B90-2561-47F1-B3A2-FC73AB861C93}"/>
              </a:ext>
            </a:extLst>
          </p:cNvPr>
          <p:cNvSpPr/>
          <p:nvPr/>
        </p:nvSpPr>
        <p:spPr>
          <a:xfrm>
            <a:off x="6423454" y="2166214"/>
            <a:ext cx="752129" cy="261610"/>
          </a:xfrm>
          <a:prstGeom prst="rect">
            <a:avLst/>
          </a:prstGeom>
        </p:spPr>
        <p:txBody>
          <a:bodyPr wrap="none">
            <a:spAutoFit/>
          </a:bodyPr>
          <a:lstStyle/>
          <a:p>
            <a:r>
              <a:rPr lang="en-US" sz="1100" dirty="0"/>
              <a:t>outputs.tf</a:t>
            </a:r>
          </a:p>
        </p:txBody>
      </p:sp>
      <p:sp>
        <p:nvSpPr>
          <p:cNvPr id="31" name="Rectangle 30">
            <a:extLst>
              <a:ext uri="{FF2B5EF4-FFF2-40B4-BE49-F238E27FC236}">
                <a16:creationId xmlns:a16="http://schemas.microsoft.com/office/drawing/2014/main" id="{A249495A-082F-41F6-A662-C225183F3090}"/>
              </a:ext>
            </a:extLst>
          </p:cNvPr>
          <p:cNvSpPr/>
          <p:nvPr/>
        </p:nvSpPr>
        <p:spPr>
          <a:xfrm>
            <a:off x="6423454" y="2377903"/>
            <a:ext cx="909223" cy="261610"/>
          </a:xfrm>
          <a:prstGeom prst="rect">
            <a:avLst/>
          </a:prstGeom>
        </p:spPr>
        <p:txBody>
          <a:bodyPr wrap="none">
            <a:spAutoFit/>
          </a:bodyPr>
          <a:lstStyle/>
          <a:p>
            <a:r>
              <a:rPr lang="en-US" sz="1100" dirty="0"/>
              <a:t>README.md</a:t>
            </a:r>
          </a:p>
        </p:txBody>
      </p:sp>
      <p:cxnSp>
        <p:nvCxnSpPr>
          <p:cNvPr id="32" name="Elbow Connector 38">
            <a:extLst>
              <a:ext uri="{FF2B5EF4-FFF2-40B4-BE49-F238E27FC236}">
                <a16:creationId xmlns:a16="http://schemas.microsoft.com/office/drawing/2014/main" id="{2DB3E364-7FEA-46CA-9A6B-73258853ACE7}"/>
              </a:ext>
            </a:extLst>
          </p:cNvPr>
          <p:cNvCxnSpPr>
            <a:stCxn id="18" idx="2"/>
            <a:endCxn id="28" idx="1"/>
          </p:cNvCxnSpPr>
          <p:nvPr/>
        </p:nvCxnSpPr>
        <p:spPr>
          <a:xfrm rot="16200000" flipH="1">
            <a:off x="5893379" y="1916567"/>
            <a:ext cx="545699" cy="231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40">
            <a:extLst>
              <a:ext uri="{FF2B5EF4-FFF2-40B4-BE49-F238E27FC236}">
                <a16:creationId xmlns:a16="http://schemas.microsoft.com/office/drawing/2014/main" id="{BD04AE02-7A64-4C21-8847-13C6BFD7E0A3}"/>
              </a:ext>
            </a:extLst>
          </p:cNvPr>
          <p:cNvCxnSpPr>
            <a:stCxn id="18" idx="2"/>
            <a:endCxn id="29" idx="1"/>
          </p:cNvCxnSpPr>
          <p:nvPr/>
        </p:nvCxnSpPr>
        <p:spPr>
          <a:xfrm rot="16200000" flipH="1">
            <a:off x="5792988" y="2016958"/>
            <a:ext cx="746481" cy="231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14136610-582D-46B6-9E86-0C96CC4CB642}"/>
              </a:ext>
            </a:extLst>
          </p:cNvPr>
          <p:cNvPicPr>
            <a:picLocks noChangeAspect="1"/>
          </p:cNvPicPr>
          <p:nvPr/>
        </p:nvPicPr>
        <p:blipFill>
          <a:blip r:embed="rId3"/>
          <a:stretch>
            <a:fillRect/>
          </a:stretch>
        </p:blipFill>
        <p:spPr>
          <a:xfrm>
            <a:off x="5438530" y="2860801"/>
            <a:ext cx="309562" cy="309562"/>
          </a:xfrm>
          <a:prstGeom prst="rect">
            <a:avLst/>
          </a:prstGeom>
        </p:spPr>
      </p:pic>
      <p:sp>
        <p:nvSpPr>
          <p:cNvPr id="35" name="Rectangle 34">
            <a:extLst>
              <a:ext uri="{FF2B5EF4-FFF2-40B4-BE49-F238E27FC236}">
                <a16:creationId xmlns:a16="http://schemas.microsoft.com/office/drawing/2014/main" id="{5FD56A04-7767-415B-ACA5-A39985D7E996}"/>
              </a:ext>
            </a:extLst>
          </p:cNvPr>
          <p:cNvSpPr/>
          <p:nvPr/>
        </p:nvSpPr>
        <p:spPr>
          <a:xfrm>
            <a:off x="5748092" y="2870943"/>
            <a:ext cx="725840" cy="276999"/>
          </a:xfrm>
          <a:prstGeom prst="rect">
            <a:avLst/>
          </a:prstGeom>
        </p:spPr>
        <p:txBody>
          <a:bodyPr wrap="none">
            <a:spAutoFit/>
          </a:bodyPr>
          <a:lstStyle/>
          <a:p>
            <a:r>
              <a:rPr lang="en-US" sz="1200" dirty="0"/>
              <a:t>Network</a:t>
            </a:r>
          </a:p>
        </p:txBody>
      </p:sp>
      <p:cxnSp>
        <p:nvCxnSpPr>
          <p:cNvPr id="36" name="Elbow Connector 46">
            <a:extLst>
              <a:ext uri="{FF2B5EF4-FFF2-40B4-BE49-F238E27FC236}">
                <a16:creationId xmlns:a16="http://schemas.microsoft.com/office/drawing/2014/main" id="{0B63B5C0-BCE9-49A1-B354-18FEB5A1C95B}"/>
              </a:ext>
            </a:extLst>
          </p:cNvPr>
          <p:cNvCxnSpPr>
            <a:stCxn id="10" idx="2"/>
            <a:endCxn id="34" idx="1"/>
          </p:cNvCxnSpPr>
          <p:nvPr/>
        </p:nvCxnSpPr>
        <p:spPr>
          <a:xfrm rot="16200000" flipH="1">
            <a:off x="4370953" y="1948004"/>
            <a:ext cx="1865747" cy="2694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03F3740D-2E5B-4460-BE33-17BC3FE7156B}"/>
              </a:ext>
            </a:extLst>
          </p:cNvPr>
          <p:cNvPicPr>
            <a:picLocks noChangeAspect="1"/>
          </p:cNvPicPr>
          <p:nvPr/>
        </p:nvPicPr>
        <p:blipFill>
          <a:blip r:embed="rId3"/>
          <a:stretch>
            <a:fillRect/>
          </a:stretch>
        </p:blipFill>
        <p:spPr>
          <a:xfrm>
            <a:off x="5438530" y="3150697"/>
            <a:ext cx="309562" cy="309562"/>
          </a:xfrm>
          <a:prstGeom prst="rect">
            <a:avLst/>
          </a:prstGeom>
        </p:spPr>
      </p:pic>
      <p:sp>
        <p:nvSpPr>
          <p:cNvPr id="38" name="Rectangle 37">
            <a:extLst>
              <a:ext uri="{FF2B5EF4-FFF2-40B4-BE49-F238E27FC236}">
                <a16:creationId xmlns:a16="http://schemas.microsoft.com/office/drawing/2014/main" id="{D1991EF6-E8C6-40E2-96EA-147F2DE1D6F5}"/>
              </a:ext>
            </a:extLst>
          </p:cNvPr>
          <p:cNvSpPr/>
          <p:nvPr/>
        </p:nvSpPr>
        <p:spPr>
          <a:xfrm>
            <a:off x="5748092" y="3160839"/>
            <a:ext cx="758477" cy="276999"/>
          </a:xfrm>
          <a:prstGeom prst="rect">
            <a:avLst/>
          </a:prstGeom>
        </p:spPr>
        <p:txBody>
          <a:bodyPr wrap="none">
            <a:spAutoFit/>
          </a:bodyPr>
          <a:lstStyle/>
          <a:p>
            <a:r>
              <a:rPr lang="en-US" sz="1200" dirty="0"/>
              <a:t>Compute</a:t>
            </a:r>
          </a:p>
        </p:txBody>
      </p:sp>
      <p:pic>
        <p:nvPicPr>
          <p:cNvPr id="39" name="Picture 38">
            <a:extLst>
              <a:ext uri="{FF2B5EF4-FFF2-40B4-BE49-F238E27FC236}">
                <a16:creationId xmlns:a16="http://schemas.microsoft.com/office/drawing/2014/main" id="{BFF372A2-14D4-4505-A51C-6E5BB33084D7}"/>
              </a:ext>
            </a:extLst>
          </p:cNvPr>
          <p:cNvPicPr>
            <a:picLocks noChangeAspect="1"/>
          </p:cNvPicPr>
          <p:nvPr/>
        </p:nvPicPr>
        <p:blipFill>
          <a:blip r:embed="rId3"/>
          <a:stretch>
            <a:fillRect/>
          </a:stretch>
        </p:blipFill>
        <p:spPr>
          <a:xfrm>
            <a:off x="5438530" y="3436338"/>
            <a:ext cx="309562" cy="309562"/>
          </a:xfrm>
          <a:prstGeom prst="rect">
            <a:avLst/>
          </a:prstGeom>
        </p:spPr>
      </p:pic>
      <p:sp>
        <p:nvSpPr>
          <p:cNvPr id="40" name="Rectangle 39">
            <a:extLst>
              <a:ext uri="{FF2B5EF4-FFF2-40B4-BE49-F238E27FC236}">
                <a16:creationId xmlns:a16="http://schemas.microsoft.com/office/drawing/2014/main" id="{CD4F019E-5A27-4852-973F-32CFECA7D700}"/>
              </a:ext>
            </a:extLst>
          </p:cNvPr>
          <p:cNvSpPr/>
          <p:nvPr/>
        </p:nvSpPr>
        <p:spPr>
          <a:xfrm>
            <a:off x="5748092" y="3446480"/>
            <a:ext cx="474745" cy="276999"/>
          </a:xfrm>
          <a:prstGeom prst="rect">
            <a:avLst/>
          </a:prstGeom>
        </p:spPr>
        <p:txBody>
          <a:bodyPr wrap="none">
            <a:spAutoFit/>
          </a:bodyPr>
          <a:lstStyle/>
          <a:p>
            <a:r>
              <a:rPr lang="en-US" sz="1200" dirty="0"/>
              <a:t>Data</a:t>
            </a:r>
          </a:p>
        </p:txBody>
      </p:sp>
      <p:pic>
        <p:nvPicPr>
          <p:cNvPr id="41" name="Picture 40">
            <a:extLst>
              <a:ext uri="{FF2B5EF4-FFF2-40B4-BE49-F238E27FC236}">
                <a16:creationId xmlns:a16="http://schemas.microsoft.com/office/drawing/2014/main" id="{56945DDF-DB74-4B42-B469-618E8AA2205D}"/>
              </a:ext>
            </a:extLst>
          </p:cNvPr>
          <p:cNvPicPr>
            <a:picLocks noChangeAspect="1"/>
          </p:cNvPicPr>
          <p:nvPr/>
        </p:nvPicPr>
        <p:blipFill>
          <a:blip r:embed="rId3"/>
          <a:stretch>
            <a:fillRect/>
          </a:stretch>
        </p:blipFill>
        <p:spPr>
          <a:xfrm>
            <a:off x="5438530" y="3726234"/>
            <a:ext cx="309562" cy="309562"/>
          </a:xfrm>
          <a:prstGeom prst="rect">
            <a:avLst/>
          </a:prstGeom>
        </p:spPr>
      </p:pic>
      <p:sp>
        <p:nvSpPr>
          <p:cNvPr id="42" name="Rectangle 41">
            <a:extLst>
              <a:ext uri="{FF2B5EF4-FFF2-40B4-BE49-F238E27FC236}">
                <a16:creationId xmlns:a16="http://schemas.microsoft.com/office/drawing/2014/main" id="{477CC0C7-AE48-44A5-8657-769E45EE904F}"/>
              </a:ext>
            </a:extLst>
          </p:cNvPr>
          <p:cNvSpPr/>
          <p:nvPr/>
        </p:nvSpPr>
        <p:spPr>
          <a:xfrm>
            <a:off x="5748092" y="3736376"/>
            <a:ext cx="885307" cy="276999"/>
          </a:xfrm>
          <a:prstGeom prst="rect">
            <a:avLst/>
          </a:prstGeom>
        </p:spPr>
        <p:txBody>
          <a:bodyPr wrap="none">
            <a:spAutoFit/>
          </a:bodyPr>
          <a:lstStyle/>
          <a:p>
            <a:r>
              <a:rPr lang="en-US" sz="1200" dirty="0"/>
              <a:t>Monitoring</a:t>
            </a:r>
          </a:p>
        </p:txBody>
      </p:sp>
      <p:pic>
        <p:nvPicPr>
          <p:cNvPr id="43" name="Picture 42">
            <a:extLst>
              <a:ext uri="{FF2B5EF4-FFF2-40B4-BE49-F238E27FC236}">
                <a16:creationId xmlns:a16="http://schemas.microsoft.com/office/drawing/2014/main" id="{3C264DF0-B4BD-43AA-B002-C0AAB3AF3D84}"/>
              </a:ext>
            </a:extLst>
          </p:cNvPr>
          <p:cNvPicPr>
            <a:picLocks noChangeAspect="1"/>
          </p:cNvPicPr>
          <p:nvPr/>
        </p:nvPicPr>
        <p:blipFill>
          <a:blip r:embed="rId3"/>
          <a:stretch>
            <a:fillRect/>
          </a:stretch>
        </p:blipFill>
        <p:spPr>
          <a:xfrm>
            <a:off x="5014342" y="4022122"/>
            <a:ext cx="309562" cy="309562"/>
          </a:xfrm>
          <a:prstGeom prst="rect">
            <a:avLst/>
          </a:prstGeom>
        </p:spPr>
      </p:pic>
      <p:sp>
        <p:nvSpPr>
          <p:cNvPr id="44" name="Rectangle 43">
            <a:extLst>
              <a:ext uri="{FF2B5EF4-FFF2-40B4-BE49-F238E27FC236}">
                <a16:creationId xmlns:a16="http://schemas.microsoft.com/office/drawing/2014/main" id="{8D954398-D52B-45EB-B7BE-653F3199FACD}"/>
              </a:ext>
            </a:extLst>
          </p:cNvPr>
          <p:cNvSpPr/>
          <p:nvPr/>
        </p:nvSpPr>
        <p:spPr>
          <a:xfrm>
            <a:off x="5323904" y="4032264"/>
            <a:ext cx="1653017" cy="338554"/>
          </a:xfrm>
          <a:prstGeom prst="rect">
            <a:avLst/>
          </a:prstGeom>
        </p:spPr>
        <p:txBody>
          <a:bodyPr wrap="none">
            <a:spAutoFit/>
          </a:bodyPr>
          <a:lstStyle/>
          <a:p>
            <a:r>
              <a:rPr lang="en-US" sz="1600" b="1" dirty="0" err="1">
                <a:highlight>
                  <a:srgbClr val="FF8F1C"/>
                </a:highlight>
              </a:rPr>
              <a:t>AzurePSScrips</a:t>
            </a:r>
            <a:endParaRPr lang="en-US" sz="1600" b="1" dirty="0">
              <a:highlight>
                <a:srgbClr val="FF8F1C"/>
              </a:highlight>
            </a:endParaRPr>
          </a:p>
        </p:txBody>
      </p:sp>
      <p:pic>
        <p:nvPicPr>
          <p:cNvPr id="45" name="Picture 44">
            <a:extLst>
              <a:ext uri="{FF2B5EF4-FFF2-40B4-BE49-F238E27FC236}">
                <a16:creationId xmlns:a16="http://schemas.microsoft.com/office/drawing/2014/main" id="{94584037-A71B-4F98-A68B-CAA085615104}"/>
              </a:ext>
            </a:extLst>
          </p:cNvPr>
          <p:cNvPicPr>
            <a:picLocks noChangeAspect="1"/>
          </p:cNvPicPr>
          <p:nvPr/>
        </p:nvPicPr>
        <p:blipFill>
          <a:blip r:embed="rId3"/>
          <a:stretch>
            <a:fillRect/>
          </a:stretch>
        </p:blipFill>
        <p:spPr>
          <a:xfrm>
            <a:off x="5014342" y="4321491"/>
            <a:ext cx="309562" cy="309562"/>
          </a:xfrm>
          <a:prstGeom prst="rect">
            <a:avLst/>
          </a:prstGeom>
        </p:spPr>
      </p:pic>
      <p:sp>
        <p:nvSpPr>
          <p:cNvPr id="46" name="Rectangle 45">
            <a:extLst>
              <a:ext uri="{FF2B5EF4-FFF2-40B4-BE49-F238E27FC236}">
                <a16:creationId xmlns:a16="http://schemas.microsoft.com/office/drawing/2014/main" id="{B3D76BD1-0515-447B-A086-2DFA26CE30CE}"/>
              </a:ext>
            </a:extLst>
          </p:cNvPr>
          <p:cNvSpPr/>
          <p:nvPr/>
        </p:nvSpPr>
        <p:spPr>
          <a:xfrm>
            <a:off x="5323904" y="4331633"/>
            <a:ext cx="1047082" cy="276999"/>
          </a:xfrm>
          <a:prstGeom prst="rect">
            <a:avLst/>
          </a:prstGeom>
        </p:spPr>
        <p:txBody>
          <a:bodyPr wrap="none">
            <a:spAutoFit/>
          </a:bodyPr>
          <a:lstStyle/>
          <a:p>
            <a:r>
              <a:rPr lang="en-US" sz="1200" dirty="0" err="1"/>
              <a:t>AKSProjects</a:t>
            </a:r>
            <a:endParaRPr lang="en-US" sz="1200" dirty="0"/>
          </a:p>
        </p:txBody>
      </p:sp>
      <p:pic>
        <p:nvPicPr>
          <p:cNvPr id="47" name="Picture 46">
            <a:extLst>
              <a:ext uri="{FF2B5EF4-FFF2-40B4-BE49-F238E27FC236}">
                <a16:creationId xmlns:a16="http://schemas.microsoft.com/office/drawing/2014/main" id="{294A0FAE-7EE5-4796-98F6-7F8282C5FCC7}"/>
              </a:ext>
            </a:extLst>
          </p:cNvPr>
          <p:cNvPicPr>
            <a:picLocks noChangeAspect="1"/>
          </p:cNvPicPr>
          <p:nvPr/>
        </p:nvPicPr>
        <p:blipFill>
          <a:blip r:embed="rId3"/>
          <a:stretch>
            <a:fillRect/>
          </a:stretch>
        </p:blipFill>
        <p:spPr>
          <a:xfrm>
            <a:off x="5477845" y="4611387"/>
            <a:ext cx="309562" cy="309562"/>
          </a:xfrm>
          <a:prstGeom prst="rect">
            <a:avLst/>
          </a:prstGeom>
        </p:spPr>
      </p:pic>
      <p:sp>
        <p:nvSpPr>
          <p:cNvPr id="48" name="Rectangle 47">
            <a:extLst>
              <a:ext uri="{FF2B5EF4-FFF2-40B4-BE49-F238E27FC236}">
                <a16:creationId xmlns:a16="http://schemas.microsoft.com/office/drawing/2014/main" id="{94A31151-54D3-4367-A3E4-A8187DDDDE27}"/>
              </a:ext>
            </a:extLst>
          </p:cNvPr>
          <p:cNvSpPr/>
          <p:nvPr/>
        </p:nvSpPr>
        <p:spPr>
          <a:xfrm>
            <a:off x="5744218" y="4621529"/>
            <a:ext cx="1151982" cy="276999"/>
          </a:xfrm>
          <a:prstGeom prst="rect">
            <a:avLst/>
          </a:prstGeom>
        </p:spPr>
        <p:txBody>
          <a:bodyPr wrap="none">
            <a:spAutoFit/>
          </a:bodyPr>
          <a:lstStyle/>
          <a:p>
            <a:r>
              <a:rPr lang="en-US" sz="1200" dirty="0" err="1"/>
              <a:t>ThreeTierAKS</a:t>
            </a:r>
            <a:endParaRPr lang="en-US" sz="1200" dirty="0"/>
          </a:p>
        </p:txBody>
      </p:sp>
      <p:pic>
        <p:nvPicPr>
          <p:cNvPr id="49" name="Picture 48">
            <a:extLst>
              <a:ext uri="{FF2B5EF4-FFF2-40B4-BE49-F238E27FC236}">
                <a16:creationId xmlns:a16="http://schemas.microsoft.com/office/drawing/2014/main" id="{D5334B58-51E3-47DF-850A-71CE027F20FB}"/>
              </a:ext>
            </a:extLst>
          </p:cNvPr>
          <p:cNvPicPr>
            <a:picLocks noChangeAspect="1"/>
          </p:cNvPicPr>
          <p:nvPr/>
        </p:nvPicPr>
        <p:blipFill>
          <a:blip r:embed="rId3"/>
          <a:stretch>
            <a:fillRect/>
          </a:stretch>
        </p:blipFill>
        <p:spPr>
          <a:xfrm>
            <a:off x="5470367" y="4946664"/>
            <a:ext cx="309562" cy="309562"/>
          </a:xfrm>
          <a:prstGeom prst="rect">
            <a:avLst/>
          </a:prstGeom>
        </p:spPr>
      </p:pic>
      <p:sp>
        <p:nvSpPr>
          <p:cNvPr id="50" name="Rectangle 49">
            <a:extLst>
              <a:ext uri="{FF2B5EF4-FFF2-40B4-BE49-F238E27FC236}">
                <a16:creationId xmlns:a16="http://schemas.microsoft.com/office/drawing/2014/main" id="{4E365A70-0457-4DA9-8E31-ED99A93FDAB6}"/>
              </a:ext>
            </a:extLst>
          </p:cNvPr>
          <p:cNvSpPr/>
          <p:nvPr/>
        </p:nvSpPr>
        <p:spPr>
          <a:xfrm>
            <a:off x="5736740" y="4956806"/>
            <a:ext cx="1041375" cy="276999"/>
          </a:xfrm>
          <a:prstGeom prst="rect">
            <a:avLst/>
          </a:prstGeom>
        </p:spPr>
        <p:txBody>
          <a:bodyPr wrap="none">
            <a:spAutoFit/>
          </a:bodyPr>
          <a:lstStyle/>
          <a:p>
            <a:r>
              <a:rPr lang="en-US" sz="1200" dirty="0" err="1"/>
              <a:t>OneTierAKS</a:t>
            </a:r>
            <a:endParaRPr lang="en-US" sz="1200" dirty="0"/>
          </a:p>
        </p:txBody>
      </p:sp>
      <p:cxnSp>
        <p:nvCxnSpPr>
          <p:cNvPr id="51" name="Elbow Connector 64">
            <a:extLst>
              <a:ext uri="{FF2B5EF4-FFF2-40B4-BE49-F238E27FC236}">
                <a16:creationId xmlns:a16="http://schemas.microsoft.com/office/drawing/2014/main" id="{3284E721-D5FA-40A1-BD46-9291526CCE37}"/>
              </a:ext>
            </a:extLst>
          </p:cNvPr>
          <p:cNvCxnSpPr>
            <a:stCxn id="10" idx="2"/>
            <a:endCxn id="37" idx="1"/>
          </p:cNvCxnSpPr>
          <p:nvPr/>
        </p:nvCxnSpPr>
        <p:spPr>
          <a:xfrm rot="16200000" flipH="1">
            <a:off x="4226005" y="2092952"/>
            <a:ext cx="2155643" cy="2694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66">
            <a:extLst>
              <a:ext uri="{FF2B5EF4-FFF2-40B4-BE49-F238E27FC236}">
                <a16:creationId xmlns:a16="http://schemas.microsoft.com/office/drawing/2014/main" id="{D66AF7AB-B7E4-4DAE-B268-9979EC9B8542}"/>
              </a:ext>
            </a:extLst>
          </p:cNvPr>
          <p:cNvCxnSpPr>
            <a:stCxn id="10" idx="2"/>
            <a:endCxn id="39" idx="1"/>
          </p:cNvCxnSpPr>
          <p:nvPr/>
        </p:nvCxnSpPr>
        <p:spPr>
          <a:xfrm rot="16200000" flipH="1">
            <a:off x="4083184" y="2235773"/>
            <a:ext cx="2441284" cy="2694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70">
            <a:extLst>
              <a:ext uri="{FF2B5EF4-FFF2-40B4-BE49-F238E27FC236}">
                <a16:creationId xmlns:a16="http://schemas.microsoft.com/office/drawing/2014/main" id="{576A1FD2-78CB-4F09-948B-97432A1599E5}"/>
              </a:ext>
            </a:extLst>
          </p:cNvPr>
          <p:cNvCxnSpPr>
            <a:stCxn id="10" idx="2"/>
            <a:endCxn id="41" idx="1"/>
          </p:cNvCxnSpPr>
          <p:nvPr/>
        </p:nvCxnSpPr>
        <p:spPr>
          <a:xfrm rot="16200000" flipH="1">
            <a:off x="3938236" y="2380721"/>
            <a:ext cx="2731180" cy="2694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72">
            <a:extLst>
              <a:ext uri="{FF2B5EF4-FFF2-40B4-BE49-F238E27FC236}">
                <a16:creationId xmlns:a16="http://schemas.microsoft.com/office/drawing/2014/main" id="{66B77AB7-764F-40BE-9AE6-AC26CAFA5BFC}"/>
              </a:ext>
            </a:extLst>
          </p:cNvPr>
          <p:cNvCxnSpPr>
            <a:stCxn id="8" idx="2"/>
            <a:endCxn id="43" idx="1"/>
          </p:cNvCxnSpPr>
          <p:nvPr/>
        </p:nvCxnSpPr>
        <p:spPr>
          <a:xfrm rot="16200000" flipH="1">
            <a:off x="3157370" y="2319931"/>
            <a:ext cx="3336630" cy="377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74">
            <a:extLst>
              <a:ext uri="{FF2B5EF4-FFF2-40B4-BE49-F238E27FC236}">
                <a16:creationId xmlns:a16="http://schemas.microsoft.com/office/drawing/2014/main" id="{993CFF53-F244-49E2-B8BD-AF18E483BADF}"/>
              </a:ext>
            </a:extLst>
          </p:cNvPr>
          <p:cNvCxnSpPr>
            <a:stCxn id="8" idx="2"/>
            <a:endCxn id="45" idx="1"/>
          </p:cNvCxnSpPr>
          <p:nvPr/>
        </p:nvCxnSpPr>
        <p:spPr>
          <a:xfrm rot="16200000" flipH="1">
            <a:off x="3007686" y="2469615"/>
            <a:ext cx="3635999" cy="377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76">
            <a:extLst>
              <a:ext uri="{FF2B5EF4-FFF2-40B4-BE49-F238E27FC236}">
                <a16:creationId xmlns:a16="http://schemas.microsoft.com/office/drawing/2014/main" id="{F0DA3AE4-2014-4216-8C82-AA0D5228DF28}"/>
              </a:ext>
            </a:extLst>
          </p:cNvPr>
          <p:cNvCxnSpPr>
            <a:stCxn id="45" idx="2"/>
            <a:endCxn id="47" idx="1"/>
          </p:cNvCxnSpPr>
          <p:nvPr/>
        </p:nvCxnSpPr>
        <p:spPr>
          <a:xfrm rot="16200000" flipH="1">
            <a:off x="5255927" y="4544249"/>
            <a:ext cx="135115" cy="3087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185">
            <a:extLst>
              <a:ext uri="{FF2B5EF4-FFF2-40B4-BE49-F238E27FC236}">
                <a16:creationId xmlns:a16="http://schemas.microsoft.com/office/drawing/2014/main" id="{A07530DF-2B8B-418C-AE31-9CFAEECFF011}"/>
              </a:ext>
            </a:extLst>
          </p:cNvPr>
          <p:cNvCxnSpPr>
            <a:stCxn id="15" idx="2"/>
            <a:endCxn id="21" idx="1"/>
          </p:cNvCxnSpPr>
          <p:nvPr/>
        </p:nvCxnSpPr>
        <p:spPr>
          <a:xfrm rot="16200000" flipH="1">
            <a:off x="5100392" y="1947553"/>
            <a:ext cx="1288257" cy="3024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9">
            <a:extLst>
              <a:ext uri="{FF2B5EF4-FFF2-40B4-BE49-F238E27FC236}">
                <a16:creationId xmlns:a16="http://schemas.microsoft.com/office/drawing/2014/main" id="{9257130C-3530-4EB1-9E45-FB63A6B1AEAA}"/>
              </a:ext>
            </a:extLst>
          </p:cNvPr>
          <p:cNvCxnSpPr>
            <a:cxnSpLocks/>
            <a:stCxn id="8" idx="2"/>
          </p:cNvCxnSpPr>
          <p:nvPr/>
        </p:nvCxnSpPr>
        <p:spPr>
          <a:xfrm rot="5400000" flipH="1" flipV="1">
            <a:off x="6539410" y="-1154479"/>
            <a:ext cx="92370" cy="3897133"/>
          </a:xfrm>
          <a:prstGeom prst="bentConnector4">
            <a:avLst>
              <a:gd name="adj1" fmla="val -6130366"/>
              <a:gd name="adj2" fmla="val 9123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9418A8E-8ECE-4F25-9077-BEB35E18582D}"/>
              </a:ext>
            </a:extLst>
          </p:cNvPr>
          <p:cNvSpPr/>
          <p:nvPr/>
        </p:nvSpPr>
        <p:spPr>
          <a:xfrm>
            <a:off x="8808581" y="584399"/>
            <a:ext cx="745717" cy="276999"/>
          </a:xfrm>
          <a:prstGeom prst="rect">
            <a:avLst/>
          </a:prstGeom>
        </p:spPr>
        <p:txBody>
          <a:bodyPr wrap="none">
            <a:spAutoFit/>
          </a:bodyPr>
          <a:lstStyle/>
          <a:p>
            <a:r>
              <a:rPr lang="en-US" sz="1200" dirty="0"/>
              <a:t>Pipelines</a:t>
            </a:r>
          </a:p>
        </p:txBody>
      </p:sp>
      <p:pic>
        <p:nvPicPr>
          <p:cNvPr id="62" name="Picture 61">
            <a:extLst>
              <a:ext uri="{FF2B5EF4-FFF2-40B4-BE49-F238E27FC236}">
                <a16:creationId xmlns:a16="http://schemas.microsoft.com/office/drawing/2014/main" id="{E93B35FE-D2C6-4807-95D1-81E26476E57F}"/>
              </a:ext>
            </a:extLst>
          </p:cNvPr>
          <p:cNvPicPr>
            <a:picLocks noChangeAspect="1"/>
          </p:cNvPicPr>
          <p:nvPr/>
        </p:nvPicPr>
        <p:blipFill>
          <a:blip r:embed="rId3"/>
          <a:stretch>
            <a:fillRect/>
          </a:stretch>
        </p:blipFill>
        <p:spPr>
          <a:xfrm>
            <a:off x="8539213" y="574072"/>
            <a:ext cx="309562" cy="309562"/>
          </a:xfrm>
          <a:prstGeom prst="rect">
            <a:avLst/>
          </a:prstGeom>
        </p:spPr>
      </p:pic>
      <p:pic>
        <p:nvPicPr>
          <p:cNvPr id="64" name="Picture 63">
            <a:extLst>
              <a:ext uri="{FF2B5EF4-FFF2-40B4-BE49-F238E27FC236}">
                <a16:creationId xmlns:a16="http://schemas.microsoft.com/office/drawing/2014/main" id="{04A5306E-D893-421E-B1EC-BA439E92196A}"/>
              </a:ext>
            </a:extLst>
          </p:cNvPr>
          <p:cNvPicPr>
            <a:picLocks noChangeAspect="1"/>
          </p:cNvPicPr>
          <p:nvPr/>
        </p:nvPicPr>
        <p:blipFill>
          <a:blip r:embed="rId3"/>
          <a:stretch>
            <a:fillRect/>
          </a:stretch>
        </p:blipFill>
        <p:spPr>
          <a:xfrm>
            <a:off x="8991363" y="1708468"/>
            <a:ext cx="309562" cy="309562"/>
          </a:xfrm>
          <a:prstGeom prst="rect">
            <a:avLst/>
          </a:prstGeom>
        </p:spPr>
      </p:pic>
      <p:cxnSp>
        <p:nvCxnSpPr>
          <p:cNvPr id="65" name="Elbow Connector 173">
            <a:extLst>
              <a:ext uri="{FF2B5EF4-FFF2-40B4-BE49-F238E27FC236}">
                <a16:creationId xmlns:a16="http://schemas.microsoft.com/office/drawing/2014/main" id="{8DE3F0AE-B53F-4CF4-B608-36D05C9BDB17}"/>
              </a:ext>
            </a:extLst>
          </p:cNvPr>
          <p:cNvCxnSpPr>
            <a:cxnSpLocks/>
            <a:stCxn id="62" idx="2"/>
            <a:endCxn id="64" idx="1"/>
          </p:cNvCxnSpPr>
          <p:nvPr/>
        </p:nvCxnSpPr>
        <p:spPr>
          <a:xfrm rot="16200000" flipH="1">
            <a:off x="8352871" y="1224756"/>
            <a:ext cx="979615" cy="297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FE6BC3D-D262-4082-A06B-F12FAB5E91EE}"/>
              </a:ext>
            </a:extLst>
          </p:cNvPr>
          <p:cNvSpPr/>
          <p:nvPr/>
        </p:nvSpPr>
        <p:spPr>
          <a:xfrm>
            <a:off x="9300925" y="1718610"/>
            <a:ext cx="1022011" cy="276999"/>
          </a:xfrm>
          <a:prstGeom prst="rect">
            <a:avLst/>
          </a:prstGeom>
        </p:spPr>
        <p:txBody>
          <a:bodyPr wrap="none">
            <a:spAutoFit/>
          </a:bodyPr>
          <a:lstStyle/>
          <a:p>
            <a:r>
              <a:rPr lang="en-US" sz="1200" dirty="0" err="1"/>
              <a:t>TestProjects</a:t>
            </a:r>
            <a:endParaRPr lang="en-US" sz="1200" dirty="0"/>
          </a:p>
        </p:txBody>
      </p:sp>
      <p:pic>
        <p:nvPicPr>
          <p:cNvPr id="67" name="Picture 66">
            <a:extLst>
              <a:ext uri="{FF2B5EF4-FFF2-40B4-BE49-F238E27FC236}">
                <a16:creationId xmlns:a16="http://schemas.microsoft.com/office/drawing/2014/main" id="{42F48E7F-42BF-493C-938E-370AB9D24B14}"/>
              </a:ext>
            </a:extLst>
          </p:cNvPr>
          <p:cNvPicPr>
            <a:picLocks noChangeAspect="1"/>
          </p:cNvPicPr>
          <p:nvPr/>
        </p:nvPicPr>
        <p:blipFill>
          <a:blip r:embed="rId3"/>
          <a:stretch>
            <a:fillRect/>
          </a:stretch>
        </p:blipFill>
        <p:spPr>
          <a:xfrm>
            <a:off x="8991363" y="833755"/>
            <a:ext cx="309562" cy="309562"/>
          </a:xfrm>
          <a:prstGeom prst="rect">
            <a:avLst/>
          </a:prstGeom>
        </p:spPr>
      </p:pic>
      <p:sp>
        <p:nvSpPr>
          <p:cNvPr id="68" name="Rectangle 67">
            <a:extLst>
              <a:ext uri="{FF2B5EF4-FFF2-40B4-BE49-F238E27FC236}">
                <a16:creationId xmlns:a16="http://schemas.microsoft.com/office/drawing/2014/main" id="{CF9EC3A4-FBFC-4F7B-945F-78DFDE4882B9}"/>
              </a:ext>
            </a:extLst>
          </p:cNvPr>
          <p:cNvSpPr/>
          <p:nvPr/>
        </p:nvSpPr>
        <p:spPr>
          <a:xfrm>
            <a:off x="9300925" y="843897"/>
            <a:ext cx="933076" cy="276999"/>
          </a:xfrm>
          <a:prstGeom prst="rect">
            <a:avLst/>
          </a:prstGeom>
        </p:spPr>
        <p:txBody>
          <a:bodyPr wrap="none">
            <a:spAutoFit/>
          </a:bodyPr>
          <a:lstStyle/>
          <a:p>
            <a:r>
              <a:rPr lang="en-US" sz="1200" b="1" dirty="0">
                <a:highlight>
                  <a:srgbClr val="FF8F1C"/>
                </a:highlight>
              </a:rPr>
              <a:t>Templates</a:t>
            </a:r>
            <a:endParaRPr lang="en-US" sz="1200" dirty="0"/>
          </a:p>
        </p:txBody>
      </p:sp>
      <p:cxnSp>
        <p:nvCxnSpPr>
          <p:cNvPr id="71" name="Elbow Connector 179">
            <a:extLst>
              <a:ext uri="{FF2B5EF4-FFF2-40B4-BE49-F238E27FC236}">
                <a16:creationId xmlns:a16="http://schemas.microsoft.com/office/drawing/2014/main" id="{3DB8CE52-B148-4BC6-9B4F-1A60C33E5534}"/>
              </a:ext>
            </a:extLst>
          </p:cNvPr>
          <p:cNvCxnSpPr>
            <a:cxnSpLocks/>
            <a:endCxn id="67" idx="1"/>
          </p:cNvCxnSpPr>
          <p:nvPr/>
        </p:nvCxnSpPr>
        <p:spPr>
          <a:xfrm rot="16200000" flipH="1">
            <a:off x="8809277" y="806450"/>
            <a:ext cx="66802" cy="2973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3D290F70-0A32-47D9-8EA3-3FFBF6DB8C12}"/>
              </a:ext>
            </a:extLst>
          </p:cNvPr>
          <p:cNvPicPr>
            <a:picLocks noChangeAspect="1"/>
          </p:cNvPicPr>
          <p:nvPr/>
        </p:nvPicPr>
        <p:blipFill>
          <a:blip r:embed="rId4"/>
          <a:stretch>
            <a:fillRect/>
          </a:stretch>
        </p:blipFill>
        <p:spPr>
          <a:xfrm>
            <a:off x="9382629" y="1976388"/>
            <a:ext cx="216309" cy="216309"/>
          </a:xfrm>
          <a:prstGeom prst="rect">
            <a:avLst/>
          </a:prstGeom>
        </p:spPr>
      </p:pic>
      <p:sp>
        <p:nvSpPr>
          <p:cNvPr id="74" name="Rectangle 73">
            <a:extLst>
              <a:ext uri="{FF2B5EF4-FFF2-40B4-BE49-F238E27FC236}">
                <a16:creationId xmlns:a16="http://schemas.microsoft.com/office/drawing/2014/main" id="{916F3F0E-760F-4632-9791-E490F76CAC54}"/>
              </a:ext>
            </a:extLst>
          </p:cNvPr>
          <p:cNvSpPr/>
          <p:nvPr/>
        </p:nvSpPr>
        <p:spPr>
          <a:xfrm>
            <a:off x="9524138" y="1955455"/>
            <a:ext cx="1181734" cy="261610"/>
          </a:xfrm>
          <a:prstGeom prst="rect">
            <a:avLst/>
          </a:prstGeom>
        </p:spPr>
        <p:txBody>
          <a:bodyPr wrap="none">
            <a:spAutoFit/>
          </a:bodyPr>
          <a:lstStyle/>
          <a:p>
            <a:r>
              <a:rPr lang="en-US" sz="1100" dirty="0" err="1"/>
              <a:t>AddSubnets.yaml</a:t>
            </a:r>
            <a:endParaRPr lang="en-US" sz="1100" dirty="0"/>
          </a:p>
        </p:txBody>
      </p:sp>
      <p:cxnSp>
        <p:nvCxnSpPr>
          <p:cNvPr id="75" name="Elbow Connector 186">
            <a:extLst>
              <a:ext uri="{FF2B5EF4-FFF2-40B4-BE49-F238E27FC236}">
                <a16:creationId xmlns:a16="http://schemas.microsoft.com/office/drawing/2014/main" id="{AA803834-AF7D-4FC2-A49F-1272A1242944}"/>
              </a:ext>
            </a:extLst>
          </p:cNvPr>
          <p:cNvCxnSpPr>
            <a:endCxn id="73" idx="1"/>
          </p:cNvCxnSpPr>
          <p:nvPr/>
        </p:nvCxnSpPr>
        <p:spPr>
          <a:xfrm rot="16200000" flipH="1">
            <a:off x="9204749" y="1906663"/>
            <a:ext cx="124326" cy="231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3BF8C14F-B503-4C5B-A310-9C1DA2C8BC25}"/>
              </a:ext>
            </a:extLst>
          </p:cNvPr>
          <p:cNvPicPr>
            <a:picLocks noChangeAspect="1"/>
          </p:cNvPicPr>
          <p:nvPr/>
        </p:nvPicPr>
        <p:blipFill>
          <a:blip r:embed="rId4"/>
          <a:stretch>
            <a:fillRect/>
          </a:stretch>
        </p:blipFill>
        <p:spPr>
          <a:xfrm>
            <a:off x="9382629" y="1083288"/>
            <a:ext cx="216309" cy="216309"/>
          </a:xfrm>
          <a:prstGeom prst="rect">
            <a:avLst/>
          </a:prstGeom>
        </p:spPr>
      </p:pic>
      <p:pic>
        <p:nvPicPr>
          <p:cNvPr id="77" name="Picture 76">
            <a:extLst>
              <a:ext uri="{FF2B5EF4-FFF2-40B4-BE49-F238E27FC236}">
                <a16:creationId xmlns:a16="http://schemas.microsoft.com/office/drawing/2014/main" id="{64AB4596-9ECD-42C5-91FA-20600FC8A986}"/>
              </a:ext>
            </a:extLst>
          </p:cNvPr>
          <p:cNvPicPr>
            <a:picLocks noChangeAspect="1"/>
          </p:cNvPicPr>
          <p:nvPr/>
        </p:nvPicPr>
        <p:blipFill>
          <a:blip r:embed="rId4"/>
          <a:stretch>
            <a:fillRect/>
          </a:stretch>
        </p:blipFill>
        <p:spPr>
          <a:xfrm>
            <a:off x="9382629" y="1284070"/>
            <a:ext cx="216309" cy="216309"/>
          </a:xfrm>
          <a:prstGeom prst="rect">
            <a:avLst/>
          </a:prstGeom>
        </p:spPr>
      </p:pic>
      <p:sp>
        <p:nvSpPr>
          <p:cNvPr id="78" name="Rectangle 77">
            <a:extLst>
              <a:ext uri="{FF2B5EF4-FFF2-40B4-BE49-F238E27FC236}">
                <a16:creationId xmlns:a16="http://schemas.microsoft.com/office/drawing/2014/main" id="{F1CB36E3-48DC-48BB-9F4C-92FB0977D4E7}"/>
              </a:ext>
            </a:extLst>
          </p:cNvPr>
          <p:cNvSpPr/>
          <p:nvPr/>
        </p:nvSpPr>
        <p:spPr>
          <a:xfrm>
            <a:off x="9524138" y="1062355"/>
            <a:ext cx="1814920" cy="261610"/>
          </a:xfrm>
          <a:prstGeom prst="rect">
            <a:avLst/>
          </a:prstGeom>
        </p:spPr>
        <p:txBody>
          <a:bodyPr wrap="none">
            <a:spAutoFit/>
          </a:bodyPr>
          <a:lstStyle/>
          <a:p>
            <a:r>
              <a:rPr lang="en-US" sz="1100" dirty="0" err="1"/>
              <a:t>ExeSimpleTerraform.yaml</a:t>
            </a:r>
            <a:endParaRPr lang="en-US" sz="1100" dirty="0"/>
          </a:p>
        </p:txBody>
      </p:sp>
      <p:cxnSp>
        <p:nvCxnSpPr>
          <p:cNvPr id="79" name="Elbow Connector 191">
            <a:extLst>
              <a:ext uri="{FF2B5EF4-FFF2-40B4-BE49-F238E27FC236}">
                <a16:creationId xmlns:a16="http://schemas.microsoft.com/office/drawing/2014/main" id="{A88D9BEE-4EB9-43FF-A2E8-F4F409204FEB}"/>
              </a:ext>
            </a:extLst>
          </p:cNvPr>
          <p:cNvCxnSpPr>
            <a:endCxn id="77" idx="1"/>
          </p:cNvCxnSpPr>
          <p:nvPr/>
        </p:nvCxnSpPr>
        <p:spPr>
          <a:xfrm rot="16200000" flipH="1">
            <a:off x="9104358" y="1113954"/>
            <a:ext cx="325108" cy="231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192">
            <a:extLst>
              <a:ext uri="{FF2B5EF4-FFF2-40B4-BE49-F238E27FC236}">
                <a16:creationId xmlns:a16="http://schemas.microsoft.com/office/drawing/2014/main" id="{C57919E5-2B8F-4E1E-8C4E-E177D786BD0E}"/>
              </a:ext>
            </a:extLst>
          </p:cNvPr>
          <p:cNvCxnSpPr>
            <a:endCxn id="76" idx="1"/>
          </p:cNvCxnSpPr>
          <p:nvPr/>
        </p:nvCxnSpPr>
        <p:spPr>
          <a:xfrm rot="16200000" flipH="1">
            <a:off x="9204749" y="1013563"/>
            <a:ext cx="124326" cy="231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A94CF26-6497-4E08-9E3A-FA486313FC62}"/>
              </a:ext>
            </a:extLst>
          </p:cNvPr>
          <p:cNvSpPr/>
          <p:nvPr/>
        </p:nvSpPr>
        <p:spPr>
          <a:xfrm>
            <a:off x="9524138" y="1274044"/>
            <a:ext cx="1715534" cy="261610"/>
          </a:xfrm>
          <a:prstGeom prst="rect">
            <a:avLst/>
          </a:prstGeom>
        </p:spPr>
        <p:txBody>
          <a:bodyPr wrap="none">
            <a:spAutoFit/>
          </a:bodyPr>
          <a:lstStyle/>
          <a:p>
            <a:r>
              <a:rPr lang="en-US" sz="1100" dirty="0" err="1"/>
              <a:t>ExeSimpleTFApply.yaml</a:t>
            </a:r>
            <a:endParaRPr lang="en-US" sz="1100" dirty="0"/>
          </a:p>
        </p:txBody>
      </p:sp>
      <p:sp>
        <p:nvSpPr>
          <p:cNvPr id="85" name="Rectangle 84">
            <a:extLst>
              <a:ext uri="{FF2B5EF4-FFF2-40B4-BE49-F238E27FC236}">
                <a16:creationId xmlns:a16="http://schemas.microsoft.com/office/drawing/2014/main" id="{6B5D81D4-89A0-47D7-BDF4-5D928313077F}"/>
              </a:ext>
            </a:extLst>
          </p:cNvPr>
          <p:cNvSpPr/>
          <p:nvPr/>
        </p:nvSpPr>
        <p:spPr>
          <a:xfrm>
            <a:off x="9529189" y="1465945"/>
            <a:ext cx="1654620" cy="261610"/>
          </a:xfrm>
          <a:prstGeom prst="rect">
            <a:avLst/>
          </a:prstGeom>
        </p:spPr>
        <p:txBody>
          <a:bodyPr wrap="none">
            <a:spAutoFit/>
          </a:bodyPr>
          <a:lstStyle/>
          <a:p>
            <a:r>
              <a:rPr lang="en-US" sz="1100" dirty="0" err="1"/>
              <a:t>ExeSimpleTFPlan.yaml</a:t>
            </a:r>
            <a:endParaRPr lang="en-US" sz="1100" dirty="0"/>
          </a:p>
        </p:txBody>
      </p:sp>
      <p:pic>
        <p:nvPicPr>
          <p:cNvPr id="87" name="Picture 86">
            <a:extLst>
              <a:ext uri="{FF2B5EF4-FFF2-40B4-BE49-F238E27FC236}">
                <a16:creationId xmlns:a16="http://schemas.microsoft.com/office/drawing/2014/main" id="{13265FE3-197B-4174-9BC0-AB2CC8D16132}"/>
              </a:ext>
            </a:extLst>
          </p:cNvPr>
          <p:cNvPicPr>
            <a:picLocks noChangeAspect="1"/>
          </p:cNvPicPr>
          <p:nvPr/>
        </p:nvPicPr>
        <p:blipFill>
          <a:blip r:embed="rId4"/>
          <a:stretch>
            <a:fillRect/>
          </a:stretch>
        </p:blipFill>
        <p:spPr>
          <a:xfrm>
            <a:off x="9397857" y="1485844"/>
            <a:ext cx="216309" cy="216309"/>
          </a:xfrm>
          <a:prstGeom prst="rect">
            <a:avLst/>
          </a:prstGeom>
        </p:spPr>
      </p:pic>
      <p:cxnSp>
        <p:nvCxnSpPr>
          <p:cNvPr id="89" name="Elbow Connector 204">
            <a:extLst>
              <a:ext uri="{FF2B5EF4-FFF2-40B4-BE49-F238E27FC236}">
                <a16:creationId xmlns:a16="http://schemas.microsoft.com/office/drawing/2014/main" id="{4340B9D4-700B-42A6-9DFB-F139AFB8DE45}"/>
              </a:ext>
            </a:extLst>
          </p:cNvPr>
          <p:cNvCxnSpPr>
            <a:stCxn id="67" idx="2"/>
            <a:endCxn id="87" idx="1"/>
          </p:cNvCxnSpPr>
          <p:nvPr/>
        </p:nvCxnSpPr>
        <p:spPr>
          <a:xfrm rot="16200000" flipH="1">
            <a:off x="9046659" y="1242801"/>
            <a:ext cx="450682" cy="2517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3FC7FC0D-B103-4DA2-B882-8C77F9BC10DD}"/>
              </a:ext>
            </a:extLst>
          </p:cNvPr>
          <p:cNvPicPr>
            <a:picLocks noChangeAspect="1"/>
          </p:cNvPicPr>
          <p:nvPr/>
        </p:nvPicPr>
        <p:blipFill>
          <a:blip r:embed="rId4"/>
          <a:stretch>
            <a:fillRect/>
          </a:stretch>
        </p:blipFill>
        <p:spPr>
          <a:xfrm>
            <a:off x="6034972" y="6008156"/>
            <a:ext cx="216309" cy="216309"/>
          </a:xfrm>
          <a:prstGeom prst="rect">
            <a:avLst/>
          </a:prstGeom>
        </p:spPr>
      </p:pic>
      <p:sp>
        <p:nvSpPr>
          <p:cNvPr id="95" name="Rectangle 94">
            <a:extLst>
              <a:ext uri="{FF2B5EF4-FFF2-40B4-BE49-F238E27FC236}">
                <a16:creationId xmlns:a16="http://schemas.microsoft.com/office/drawing/2014/main" id="{0720546E-2425-4149-AF8F-DE06BC4C0CE3}"/>
              </a:ext>
            </a:extLst>
          </p:cNvPr>
          <p:cNvSpPr/>
          <p:nvPr/>
        </p:nvSpPr>
        <p:spPr>
          <a:xfrm>
            <a:off x="6208839" y="5987223"/>
            <a:ext cx="595035" cy="261610"/>
          </a:xfrm>
          <a:prstGeom prst="rect">
            <a:avLst/>
          </a:prstGeom>
        </p:spPr>
        <p:txBody>
          <a:bodyPr wrap="none">
            <a:spAutoFit/>
          </a:bodyPr>
          <a:lstStyle/>
          <a:p>
            <a:r>
              <a:rPr lang="en-US" sz="1100" dirty="0"/>
              <a:t>main.tf</a:t>
            </a:r>
          </a:p>
        </p:txBody>
      </p:sp>
      <p:pic>
        <p:nvPicPr>
          <p:cNvPr id="97" name="Picture 96">
            <a:extLst>
              <a:ext uri="{FF2B5EF4-FFF2-40B4-BE49-F238E27FC236}">
                <a16:creationId xmlns:a16="http://schemas.microsoft.com/office/drawing/2014/main" id="{778CAE7C-FEE5-44BD-8C03-EF3E0040B781}"/>
              </a:ext>
            </a:extLst>
          </p:cNvPr>
          <p:cNvPicPr>
            <a:picLocks noChangeAspect="1"/>
          </p:cNvPicPr>
          <p:nvPr/>
        </p:nvPicPr>
        <p:blipFill>
          <a:blip r:embed="rId3"/>
          <a:stretch>
            <a:fillRect/>
          </a:stretch>
        </p:blipFill>
        <p:spPr>
          <a:xfrm>
            <a:off x="5895730" y="5241322"/>
            <a:ext cx="309562" cy="309562"/>
          </a:xfrm>
          <a:prstGeom prst="rect">
            <a:avLst/>
          </a:prstGeom>
        </p:spPr>
      </p:pic>
      <p:sp>
        <p:nvSpPr>
          <p:cNvPr id="98" name="Rectangle 97">
            <a:extLst>
              <a:ext uri="{FF2B5EF4-FFF2-40B4-BE49-F238E27FC236}">
                <a16:creationId xmlns:a16="http://schemas.microsoft.com/office/drawing/2014/main" id="{110ED5C2-9A64-4525-9467-E5A5C77D6317}"/>
              </a:ext>
            </a:extLst>
          </p:cNvPr>
          <p:cNvSpPr/>
          <p:nvPr/>
        </p:nvSpPr>
        <p:spPr>
          <a:xfrm>
            <a:off x="6205292" y="5251464"/>
            <a:ext cx="896015" cy="276999"/>
          </a:xfrm>
          <a:prstGeom prst="rect">
            <a:avLst/>
          </a:prstGeom>
        </p:spPr>
        <p:txBody>
          <a:bodyPr wrap="none">
            <a:spAutoFit/>
          </a:bodyPr>
          <a:lstStyle/>
          <a:p>
            <a:r>
              <a:rPr lang="en-US" sz="1200" dirty="0"/>
              <a:t>Parameters</a:t>
            </a:r>
          </a:p>
        </p:txBody>
      </p:sp>
      <p:cxnSp>
        <p:nvCxnSpPr>
          <p:cNvPr id="99" name="Elbow Connector 11">
            <a:extLst>
              <a:ext uri="{FF2B5EF4-FFF2-40B4-BE49-F238E27FC236}">
                <a16:creationId xmlns:a16="http://schemas.microsoft.com/office/drawing/2014/main" id="{0886D2A0-C9D0-4B8A-AF3A-5736C276632B}"/>
              </a:ext>
            </a:extLst>
          </p:cNvPr>
          <p:cNvCxnSpPr>
            <a:stCxn id="45" idx="2"/>
            <a:endCxn id="49" idx="1"/>
          </p:cNvCxnSpPr>
          <p:nvPr/>
        </p:nvCxnSpPr>
        <p:spPr>
          <a:xfrm rot="16200000" flipH="1">
            <a:off x="5084549" y="4715627"/>
            <a:ext cx="470392" cy="3012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16">
            <a:extLst>
              <a:ext uri="{FF2B5EF4-FFF2-40B4-BE49-F238E27FC236}">
                <a16:creationId xmlns:a16="http://schemas.microsoft.com/office/drawing/2014/main" id="{143DCFA9-7718-4906-8289-0741B4AD3B57}"/>
              </a:ext>
            </a:extLst>
          </p:cNvPr>
          <p:cNvCxnSpPr>
            <a:stCxn id="49" idx="2"/>
            <a:endCxn id="97" idx="1"/>
          </p:cNvCxnSpPr>
          <p:nvPr/>
        </p:nvCxnSpPr>
        <p:spPr>
          <a:xfrm rot="16200000" flipH="1">
            <a:off x="5690501" y="5190873"/>
            <a:ext cx="139877" cy="2705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EC9F3783-A694-4FE8-B284-2CE2BBE5875B}"/>
              </a:ext>
            </a:extLst>
          </p:cNvPr>
          <p:cNvPicPr>
            <a:picLocks noChangeAspect="1"/>
          </p:cNvPicPr>
          <p:nvPr/>
        </p:nvPicPr>
        <p:blipFill>
          <a:blip r:embed="rId4"/>
          <a:stretch>
            <a:fillRect/>
          </a:stretch>
        </p:blipFill>
        <p:spPr>
          <a:xfrm>
            <a:off x="6389469" y="5529607"/>
            <a:ext cx="216309" cy="216309"/>
          </a:xfrm>
          <a:prstGeom prst="rect">
            <a:avLst/>
          </a:prstGeom>
        </p:spPr>
      </p:pic>
      <p:pic>
        <p:nvPicPr>
          <p:cNvPr id="102" name="Picture 101">
            <a:extLst>
              <a:ext uri="{FF2B5EF4-FFF2-40B4-BE49-F238E27FC236}">
                <a16:creationId xmlns:a16="http://schemas.microsoft.com/office/drawing/2014/main" id="{B9081576-AA15-4675-AF3E-6611A1AC3C51}"/>
              </a:ext>
            </a:extLst>
          </p:cNvPr>
          <p:cNvPicPr>
            <a:picLocks noChangeAspect="1"/>
          </p:cNvPicPr>
          <p:nvPr/>
        </p:nvPicPr>
        <p:blipFill>
          <a:blip r:embed="rId4"/>
          <a:stretch>
            <a:fillRect/>
          </a:stretch>
        </p:blipFill>
        <p:spPr>
          <a:xfrm>
            <a:off x="6389469" y="5730389"/>
            <a:ext cx="216309" cy="216309"/>
          </a:xfrm>
          <a:prstGeom prst="rect">
            <a:avLst/>
          </a:prstGeom>
        </p:spPr>
      </p:pic>
      <p:sp>
        <p:nvSpPr>
          <p:cNvPr id="103" name="Rectangle 102">
            <a:extLst>
              <a:ext uri="{FF2B5EF4-FFF2-40B4-BE49-F238E27FC236}">
                <a16:creationId xmlns:a16="http://schemas.microsoft.com/office/drawing/2014/main" id="{C0162778-E35D-44C5-89BC-F5143EBE917C}"/>
              </a:ext>
            </a:extLst>
          </p:cNvPr>
          <p:cNvSpPr/>
          <p:nvPr/>
        </p:nvSpPr>
        <p:spPr>
          <a:xfrm>
            <a:off x="6563336" y="5508674"/>
            <a:ext cx="1418978" cy="261610"/>
          </a:xfrm>
          <a:prstGeom prst="rect">
            <a:avLst/>
          </a:prstGeom>
        </p:spPr>
        <p:txBody>
          <a:bodyPr wrap="none">
            <a:spAutoFit/>
          </a:bodyPr>
          <a:lstStyle/>
          <a:p>
            <a:r>
              <a:rPr lang="en-US" sz="1100" dirty="0" err="1"/>
              <a:t>empInfra.tfvars.json</a:t>
            </a:r>
            <a:endParaRPr lang="en-US" sz="1100" dirty="0"/>
          </a:p>
        </p:txBody>
      </p:sp>
      <p:sp>
        <p:nvSpPr>
          <p:cNvPr id="104" name="Rectangle 103">
            <a:extLst>
              <a:ext uri="{FF2B5EF4-FFF2-40B4-BE49-F238E27FC236}">
                <a16:creationId xmlns:a16="http://schemas.microsoft.com/office/drawing/2014/main" id="{704CAD58-7A13-4D5D-B0EE-0EDA24AFE83A}"/>
              </a:ext>
            </a:extLst>
          </p:cNvPr>
          <p:cNvSpPr/>
          <p:nvPr/>
        </p:nvSpPr>
        <p:spPr>
          <a:xfrm>
            <a:off x="6563336" y="5720363"/>
            <a:ext cx="1223412" cy="261610"/>
          </a:xfrm>
          <a:prstGeom prst="rect">
            <a:avLst/>
          </a:prstGeom>
        </p:spPr>
        <p:txBody>
          <a:bodyPr wrap="none">
            <a:spAutoFit/>
          </a:bodyPr>
          <a:lstStyle/>
          <a:p>
            <a:r>
              <a:rPr lang="en-US" sz="1100" dirty="0"/>
              <a:t>Infra2.tfvars.json</a:t>
            </a:r>
          </a:p>
        </p:txBody>
      </p:sp>
      <p:cxnSp>
        <p:nvCxnSpPr>
          <p:cNvPr id="105" name="Elbow Connector 28">
            <a:extLst>
              <a:ext uri="{FF2B5EF4-FFF2-40B4-BE49-F238E27FC236}">
                <a16:creationId xmlns:a16="http://schemas.microsoft.com/office/drawing/2014/main" id="{9A5DA553-C2C2-49D9-832E-F72E6FDBEC21}"/>
              </a:ext>
            </a:extLst>
          </p:cNvPr>
          <p:cNvCxnSpPr>
            <a:stCxn id="97" idx="2"/>
            <a:endCxn id="101" idx="1"/>
          </p:cNvCxnSpPr>
          <p:nvPr/>
        </p:nvCxnSpPr>
        <p:spPr>
          <a:xfrm rot="16200000" flipH="1">
            <a:off x="6176551" y="5424844"/>
            <a:ext cx="86878" cy="3389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Elbow Connector 39">
            <a:extLst>
              <a:ext uri="{FF2B5EF4-FFF2-40B4-BE49-F238E27FC236}">
                <a16:creationId xmlns:a16="http://schemas.microsoft.com/office/drawing/2014/main" id="{358B0710-7C98-4A56-A78F-74769B827AD4}"/>
              </a:ext>
            </a:extLst>
          </p:cNvPr>
          <p:cNvCxnSpPr>
            <a:stCxn id="97" idx="2"/>
            <a:endCxn id="102" idx="1"/>
          </p:cNvCxnSpPr>
          <p:nvPr/>
        </p:nvCxnSpPr>
        <p:spPr>
          <a:xfrm rot="16200000" flipH="1">
            <a:off x="6076160" y="5525235"/>
            <a:ext cx="287660" cy="3389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63">
            <a:extLst>
              <a:ext uri="{FF2B5EF4-FFF2-40B4-BE49-F238E27FC236}">
                <a16:creationId xmlns:a16="http://schemas.microsoft.com/office/drawing/2014/main" id="{6008C658-464E-4AEA-863D-3C1137AB4E63}"/>
              </a:ext>
            </a:extLst>
          </p:cNvPr>
          <p:cNvCxnSpPr>
            <a:stCxn id="49" idx="2"/>
            <a:endCxn id="93" idx="1"/>
          </p:cNvCxnSpPr>
          <p:nvPr/>
        </p:nvCxnSpPr>
        <p:spPr>
          <a:xfrm rot="16200000" flipH="1">
            <a:off x="5400018" y="5481356"/>
            <a:ext cx="860085" cy="4098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67">
            <a:extLst>
              <a:ext uri="{FF2B5EF4-FFF2-40B4-BE49-F238E27FC236}">
                <a16:creationId xmlns:a16="http://schemas.microsoft.com/office/drawing/2014/main" id="{A4128EB1-C24B-4C15-AB1A-903994649F1B}"/>
              </a:ext>
            </a:extLst>
          </p:cNvPr>
          <p:cNvCxnSpPr>
            <a:cxnSpLocks/>
            <a:stCxn id="49" idx="2"/>
          </p:cNvCxnSpPr>
          <p:nvPr/>
        </p:nvCxnSpPr>
        <p:spPr>
          <a:xfrm rot="16200000" flipH="1">
            <a:off x="5299627" y="5581747"/>
            <a:ext cx="1060867" cy="4098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97FB1DFF-1D3B-45A6-BFAB-0D9CABB04202}"/>
              </a:ext>
            </a:extLst>
          </p:cNvPr>
          <p:cNvPicPr>
            <a:picLocks noChangeAspect="1"/>
          </p:cNvPicPr>
          <p:nvPr/>
        </p:nvPicPr>
        <p:blipFill>
          <a:blip r:embed="rId3"/>
          <a:stretch>
            <a:fillRect/>
          </a:stretch>
        </p:blipFill>
        <p:spPr>
          <a:xfrm>
            <a:off x="8991362" y="2188037"/>
            <a:ext cx="309562" cy="309562"/>
          </a:xfrm>
          <a:prstGeom prst="rect">
            <a:avLst/>
          </a:prstGeom>
        </p:spPr>
      </p:pic>
      <p:sp>
        <p:nvSpPr>
          <p:cNvPr id="124" name="Rectangle 123">
            <a:extLst>
              <a:ext uri="{FF2B5EF4-FFF2-40B4-BE49-F238E27FC236}">
                <a16:creationId xmlns:a16="http://schemas.microsoft.com/office/drawing/2014/main" id="{9B357C74-C656-4101-9C85-01A54CCF4B83}"/>
              </a:ext>
            </a:extLst>
          </p:cNvPr>
          <p:cNvSpPr/>
          <p:nvPr/>
        </p:nvSpPr>
        <p:spPr>
          <a:xfrm>
            <a:off x="9300924" y="2198179"/>
            <a:ext cx="1047082" cy="276999"/>
          </a:xfrm>
          <a:prstGeom prst="rect">
            <a:avLst/>
          </a:prstGeom>
        </p:spPr>
        <p:txBody>
          <a:bodyPr wrap="none">
            <a:spAutoFit/>
          </a:bodyPr>
          <a:lstStyle/>
          <a:p>
            <a:r>
              <a:rPr lang="en-US" sz="1200" dirty="0" err="1"/>
              <a:t>AKSProjects</a:t>
            </a:r>
            <a:endParaRPr lang="en-US" sz="1200" dirty="0"/>
          </a:p>
        </p:txBody>
      </p:sp>
      <p:pic>
        <p:nvPicPr>
          <p:cNvPr id="125" name="Picture 124">
            <a:extLst>
              <a:ext uri="{FF2B5EF4-FFF2-40B4-BE49-F238E27FC236}">
                <a16:creationId xmlns:a16="http://schemas.microsoft.com/office/drawing/2014/main" id="{31CAB1EB-8686-46A5-99E7-18E6555BAFC4}"/>
              </a:ext>
            </a:extLst>
          </p:cNvPr>
          <p:cNvPicPr>
            <a:picLocks noChangeAspect="1"/>
          </p:cNvPicPr>
          <p:nvPr/>
        </p:nvPicPr>
        <p:blipFill>
          <a:blip r:embed="rId4"/>
          <a:stretch>
            <a:fillRect/>
          </a:stretch>
        </p:blipFill>
        <p:spPr>
          <a:xfrm>
            <a:off x="9382628" y="2455957"/>
            <a:ext cx="216309" cy="216309"/>
          </a:xfrm>
          <a:prstGeom prst="rect">
            <a:avLst/>
          </a:prstGeom>
        </p:spPr>
      </p:pic>
      <p:pic>
        <p:nvPicPr>
          <p:cNvPr id="126" name="Picture 125">
            <a:extLst>
              <a:ext uri="{FF2B5EF4-FFF2-40B4-BE49-F238E27FC236}">
                <a16:creationId xmlns:a16="http://schemas.microsoft.com/office/drawing/2014/main" id="{FC49A616-69F2-46BD-BD2C-574F261FCEB9}"/>
              </a:ext>
            </a:extLst>
          </p:cNvPr>
          <p:cNvPicPr>
            <a:picLocks noChangeAspect="1"/>
          </p:cNvPicPr>
          <p:nvPr/>
        </p:nvPicPr>
        <p:blipFill>
          <a:blip r:embed="rId4"/>
          <a:stretch>
            <a:fillRect/>
          </a:stretch>
        </p:blipFill>
        <p:spPr>
          <a:xfrm>
            <a:off x="9382628" y="2656739"/>
            <a:ext cx="216309" cy="216309"/>
          </a:xfrm>
          <a:prstGeom prst="rect">
            <a:avLst/>
          </a:prstGeom>
        </p:spPr>
      </p:pic>
      <p:sp>
        <p:nvSpPr>
          <p:cNvPr id="127" name="Rectangle 126">
            <a:extLst>
              <a:ext uri="{FF2B5EF4-FFF2-40B4-BE49-F238E27FC236}">
                <a16:creationId xmlns:a16="http://schemas.microsoft.com/office/drawing/2014/main" id="{8FA3B7C4-3E53-4345-8ACF-AB8C867585F6}"/>
              </a:ext>
            </a:extLst>
          </p:cNvPr>
          <p:cNvSpPr/>
          <p:nvPr/>
        </p:nvSpPr>
        <p:spPr>
          <a:xfrm>
            <a:off x="9524137" y="2435024"/>
            <a:ext cx="1885453" cy="261610"/>
          </a:xfrm>
          <a:prstGeom prst="rect">
            <a:avLst/>
          </a:prstGeom>
        </p:spPr>
        <p:txBody>
          <a:bodyPr wrap="none">
            <a:spAutoFit/>
          </a:bodyPr>
          <a:lstStyle/>
          <a:p>
            <a:r>
              <a:rPr lang="en-US" sz="1100" dirty="0" err="1"/>
              <a:t>OneTierAKSEmpInfra.yaml</a:t>
            </a:r>
            <a:endParaRPr lang="en-US" sz="1100" dirty="0"/>
          </a:p>
        </p:txBody>
      </p:sp>
      <p:cxnSp>
        <p:nvCxnSpPr>
          <p:cNvPr id="128" name="Elbow Connector 215">
            <a:extLst>
              <a:ext uri="{FF2B5EF4-FFF2-40B4-BE49-F238E27FC236}">
                <a16:creationId xmlns:a16="http://schemas.microsoft.com/office/drawing/2014/main" id="{89FBC94D-2452-41ED-91F4-D5B0BA77EBEC}"/>
              </a:ext>
            </a:extLst>
          </p:cNvPr>
          <p:cNvCxnSpPr>
            <a:endCxn id="126" idx="1"/>
          </p:cNvCxnSpPr>
          <p:nvPr/>
        </p:nvCxnSpPr>
        <p:spPr>
          <a:xfrm rot="16200000" flipH="1">
            <a:off x="9104357" y="2486623"/>
            <a:ext cx="325108" cy="231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Elbow Connector 216">
            <a:extLst>
              <a:ext uri="{FF2B5EF4-FFF2-40B4-BE49-F238E27FC236}">
                <a16:creationId xmlns:a16="http://schemas.microsoft.com/office/drawing/2014/main" id="{50FA5F40-A858-4A9B-B3A5-C32ED8B3190C}"/>
              </a:ext>
            </a:extLst>
          </p:cNvPr>
          <p:cNvCxnSpPr>
            <a:endCxn id="125" idx="1"/>
          </p:cNvCxnSpPr>
          <p:nvPr/>
        </p:nvCxnSpPr>
        <p:spPr>
          <a:xfrm rot="16200000" flipH="1">
            <a:off x="9204748" y="2386232"/>
            <a:ext cx="124326" cy="2314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2D5FDDB5-9C67-4027-9F51-B811F60534C7}"/>
              </a:ext>
            </a:extLst>
          </p:cNvPr>
          <p:cNvSpPr/>
          <p:nvPr/>
        </p:nvSpPr>
        <p:spPr>
          <a:xfrm>
            <a:off x="9524137" y="2646713"/>
            <a:ext cx="1712328" cy="261610"/>
          </a:xfrm>
          <a:prstGeom prst="rect">
            <a:avLst/>
          </a:prstGeom>
        </p:spPr>
        <p:txBody>
          <a:bodyPr wrap="none">
            <a:spAutoFit/>
          </a:bodyPr>
          <a:lstStyle/>
          <a:p>
            <a:r>
              <a:rPr lang="en-US" sz="1100" dirty="0"/>
              <a:t>OneTierAKSInfra2.yaml</a:t>
            </a:r>
          </a:p>
        </p:txBody>
      </p:sp>
      <p:pic>
        <p:nvPicPr>
          <p:cNvPr id="131" name="Picture 130">
            <a:extLst>
              <a:ext uri="{FF2B5EF4-FFF2-40B4-BE49-F238E27FC236}">
                <a16:creationId xmlns:a16="http://schemas.microsoft.com/office/drawing/2014/main" id="{CC4C75DF-6E01-43A2-9B24-A5FA74F6618F}"/>
              </a:ext>
            </a:extLst>
          </p:cNvPr>
          <p:cNvPicPr>
            <a:picLocks noChangeAspect="1"/>
          </p:cNvPicPr>
          <p:nvPr/>
        </p:nvPicPr>
        <p:blipFill>
          <a:blip r:embed="rId4"/>
          <a:stretch>
            <a:fillRect/>
          </a:stretch>
        </p:blipFill>
        <p:spPr>
          <a:xfrm>
            <a:off x="9380795" y="2858458"/>
            <a:ext cx="216309" cy="216309"/>
          </a:xfrm>
          <a:prstGeom prst="rect">
            <a:avLst/>
          </a:prstGeom>
        </p:spPr>
      </p:pic>
      <p:sp>
        <p:nvSpPr>
          <p:cNvPr id="132" name="Rectangle 131">
            <a:extLst>
              <a:ext uri="{FF2B5EF4-FFF2-40B4-BE49-F238E27FC236}">
                <a16:creationId xmlns:a16="http://schemas.microsoft.com/office/drawing/2014/main" id="{5C9E259F-04CF-4D70-B797-0692D60842FD}"/>
              </a:ext>
            </a:extLst>
          </p:cNvPr>
          <p:cNvSpPr/>
          <p:nvPr/>
        </p:nvSpPr>
        <p:spPr>
          <a:xfrm>
            <a:off x="9522304" y="2848432"/>
            <a:ext cx="1712328" cy="261610"/>
          </a:xfrm>
          <a:prstGeom prst="rect">
            <a:avLst/>
          </a:prstGeom>
        </p:spPr>
        <p:txBody>
          <a:bodyPr wrap="none">
            <a:spAutoFit/>
          </a:bodyPr>
          <a:lstStyle/>
          <a:p>
            <a:r>
              <a:rPr lang="en-US" sz="1100" dirty="0"/>
              <a:t>OneTierAKSInfra3.yaml</a:t>
            </a:r>
          </a:p>
        </p:txBody>
      </p:sp>
      <p:sp>
        <p:nvSpPr>
          <p:cNvPr id="134" name="Rectangle 133">
            <a:extLst>
              <a:ext uri="{FF2B5EF4-FFF2-40B4-BE49-F238E27FC236}">
                <a16:creationId xmlns:a16="http://schemas.microsoft.com/office/drawing/2014/main" id="{1D3E9B05-01CE-4754-8CA7-980E94E04924}"/>
              </a:ext>
            </a:extLst>
          </p:cNvPr>
          <p:cNvSpPr/>
          <p:nvPr/>
        </p:nvSpPr>
        <p:spPr>
          <a:xfrm>
            <a:off x="9237709" y="5658943"/>
            <a:ext cx="1869423" cy="261610"/>
          </a:xfrm>
          <a:prstGeom prst="rect">
            <a:avLst/>
          </a:prstGeom>
        </p:spPr>
        <p:txBody>
          <a:bodyPr wrap="none">
            <a:spAutoFit/>
          </a:bodyPr>
          <a:lstStyle/>
          <a:p>
            <a:r>
              <a:rPr lang="en-US" sz="1100" dirty="0">
                <a:solidFill>
                  <a:schemeClr val="tx2"/>
                </a:solidFill>
              </a:rPr>
              <a:t>VG_</a:t>
            </a:r>
            <a:r>
              <a:rPr lang="en-US" sz="1100" dirty="0"/>
              <a:t> </a:t>
            </a:r>
            <a:r>
              <a:rPr lang="en-US" sz="1100" dirty="0" err="1"/>
              <a:t>OneTierAKSEmpInfra</a:t>
            </a:r>
            <a:endParaRPr lang="en-US" sz="1100" dirty="0">
              <a:solidFill>
                <a:schemeClr val="tx2"/>
              </a:solidFill>
            </a:endParaRPr>
          </a:p>
        </p:txBody>
      </p:sp>
      <p:sp>
        <p:nvSpPr>
          <p:cNvPr id="140" name="Rectangle 139">
            <a:extLst>
              <a:ext uri="{FF2B5EF4-FFF2-40B4-BE49-F238E27FC236}">
                <a16:creationId xmlns:a16="http://schemas.microsoft.com/office/drawing/2014/main" id="{781E3F6D-2ABC-49DC-859C-395BEF757145}"/>
              </a:ext>
            </a:extLst>
          </p:cNvPr>
          <p:cNvSpPr/>
          <p:nvPr/>
        </p:nvSpPr>
        <p:spPr>
          <a:xfrm>
            <a:off x="9237708" y="5918516"/>
            <a:ext cx="1657826" cy="261610"/>
          </a:xfrm>
          <a:prstGeom prst="rect">
            <a:avLst/>
          </a:prstGeom>
        </p:spPr>
        <p:txBody>
          <a:bodyPr wrap="none">
            <a:spAutoFit/>
          </a:bodyPr>
          <a:lstStyle/>
          <a:p>
            <a:r>
              <a:rPr lang="en-US" sz="1100" dirty="0">
                <a:solidFill>
                  <a:schemeClr val="tx2"/>
                </a:solidFill>
              </a:rPr>
              <a:t>VG_</a:t>
            </a:r>
            <a:r>
              <a:rPr lang="en-US" sz="1100" dirty="0"/>
              <a:t> OneTierAKSInfra2</a:t>
            </a:r>
            <a:endParaRPr lang="en-US" sz="1100" dirty="0">
              <a:solidFill>
                <a:schemeClr val="tx2"/>
              </a:solidFill>
            </a:endParaRPr>
          </a:p>
        </p:txBody>
      </p:sp>
      <p:sp>
        <p:nvSpPr>
          <p:cNvPr id="141" name="Rectangle 140">
            <a:extLst>
              <a:ext uri="{FF2B5EF4-FFF2-40B4-BE49-F238E27FC236}">
                <a16:creationId xmlns:a16="http://schemas.microsoft.com/office/drawing/2014/main" id="{7698191F-F2DD-4447-B900-143DB65F1F3E}"/>
              </a:ext>
            </a:extLst>
          </p:cNvPr>
          <p:cNvSpPr/>
          <p:nvPr/>
        </p:nvSpPr>
        <p:spPr>
          <a:xfrm>
            <a:off x="9237708" y="6159701"/>
            <a:ext cx="1657826" cy="261610"/>
          </a:xfrm>
          <a:prstGeom prst="rect">
            <a:avLst/>
          </a:prstGeom>
        </p:spPr>
        <p:txBody>
          <a:bodyPr wrap="none">
            <a:spAutoFit/>
          </a:bodyPr>
          <a:lstStyle/>
          <a:p>
            <a:r>
              <a:rPr lang="en-US" sz="1100" dirty="0">
                <a:solidFill>
                  <a:schemeClr val="tx2"/>
                </a:solidFill>
              </a:rPr>
              <a:t>VG_</a:t>
            </a:r>
            <a:r>
              <a:rPr lang="en-US" sz="1100" dirty="0"/>
              <a:t> OneTierAKSInfra3</a:t>
            </a:r>
            <a:endParaRPr lang="en-US" sz="1100" dirty="0">
              <a:solidFill>
                <a:schemeClr val="tx2"/>
              </a:solidFill>
            </a:endParaRPr>
          </a:p>
        </p:txBody>
      </p:sp>
      <p:sp>
        <p:nvSpPr>
          <p:cNvPr id="143" name="Rectangle 142">
            <a:extLst>
              <a:ext uri="{FF2B5EF4-FFF2-40B4-BE49-F238E27FC236}">
                <a16:creationId xmlns:a16="http://schemas.microsoft.com/office/drawing/2014/main" id="{AD3ACAEE-19B2-49F4-8E79-60F75B2DE319}"/>
              </a:ext>
            </a:extLst>
          </p:cNvPr>
          <p:cNvSpPr/>
          <p:nvPr/>
        </p:nvSpPr>
        <p:spPr>
          <a:xfrm>
            <a:off x="9254925" y="3954236"/>
            <a:ext cx="1024639" cy="261610"/>
          </a:xfrm>
          <a:prstGeom prst="rect">
            <a:avLst/>
          </a:prstGeom>
        </p:spPr>
        <p:txBody>
          <a:bodyPr wrap="none">
            <a:spAutoFit/>
          </a:bodyPr>
          <a:lstStyle/>
          <a:p>
            <a:r>
              <a:rPr lang="en-US" sz="1100" dirty="0" err="1">
                <a:solidFill>
                  <a:schemeClr val="tx2"/>
                </a:solidFill>
              </a:rPr>
              <a:t>VG_StateFile</a:t>
            </a:r>
            <a:endParaRPr lang="en-US" sz="1100" dirty="0">
              <a:solidFill>
                <a:schemeClr val="tx2"/>
              </a:solidFill>
            </a:endParaRPr>
          </a:p>
        </p:txBody>
      </p:sp>
      <p:sp>
        <p:nvSpPr>
          <p:cNvPr id="144" name="Rectangle 143">
            <a:extLst>
              <a:ext uri="{FF2B5EF4-FFF2-40B4-BE49-F238E27FC236}">
                <a16:creationId xmlns:a16="http://schemas.microsoft.com/office/drawing/2014/main" id="{3A439E69-2495-47FA-9B0B-CEB05754F4BA}"/>
              </a:ext>
            </a:extLst>
          </p:cNvPr>
          <p:cNvSpPr/>
          <p:nvPr/>
        </p:nvSpPr>
        <p:spPr>
          <a:xfrm>
            <a:off x="9254924" y="4155839"/>
            <a:ext cx="1601721" cy="261610"/>
          </a:xfrm>
          <a:prstGeom prst="rect">
            <a:avLst/>
          </a:prstGeom>
        </p:spPr>
        <p:txBody>
          <a:bodyPr wrap="none">
            <a:spAutoFit/>
          </a:bodyPr>
          <a:lstStyle/>
          <a:p>
            <a:r>
              <a:rPr lang="en-US" sz="1100" dirty="0">
                <a:solidFill>
                  <a:schemeClr val="tx2"/>
                </a:solidFill>
              </a:rPr>
              <a:t>VG_SharedVariableGP_2</a:t>
            </a:r>
          </a:p>
        </p:txBody>
      </p:sp>
      <p:sp>
        <p:nvSpPr>
          <p:cNvPr id="145" name="Rectangle 144">
            <a:extLst>
              <a:ext uri="{FF2B5EF4-FFF2-40B4-BE49-F238E27FC236}">
                <a16:creationId xmlns:a16="http://schemas.microsoft.com/office/drawing/2014/main" id="{73F79C5B-F066-4092-8627-D515E8D04679}"/>
              </a:ext>
            </a:extLst>
          </p:cNvPr>
          <p:cNvSpPr/>
          <p:nvPr/>
        </p:nvSpPr>
        <p:spPr>
          <a:xfrm>
            <a:off x="9605114" y="4374854"/>
            <a:ext cx="553998" cy="305533"/>
          </a:xfrm>
          <a:prstGeom prst="rect">
            <a:avLst/>
          </a:prstGeom>
        </p:spPr>
        <p:txBody>
          <a:bodyPr vert="vert270" wrap="none">
            <a:spAutoFit/>
          </a:bodyPr>
          <a:lstStyle/>
          <a:p>
            <a:r>
              <a:rPr lang="en-US" sz="2400" dirty="0">
                <a:solidFill>
                  <a:schemeClr val="tx2"/>
                </a:solidFill>
              </a:rPr>
              <a:t>…</a:t>
            </a:r>
          </a:p>
        </p:txBody>
      </p:sp>
      <p:sp>
        <p:nvSpPr>
          <p:cNvPr id="146" name="Rectangle 145">
            <a:extLst>
              <a:ext uri="{FF2B5EF4-FFF2-40B4-BE49-F238E27FC236}">
                <a16:creationId xmlns:a16="http://schemas.microsoft.com/office/drawing/2014/main" id="{C5196317-3675-4C57-ADC8-1C470E563CBF}"/>
              </a:ext>
            </a:extLst>
          </p:cNvPr>
          <p:cNvSpPr/>
          <p:nvPr/>
        </p:nvSpPr>
        <p:spPr>
          <a:xfrm>
            <a:off x="9260793" y="4589187"/>
            <a:ext cx="1601721" cy="261610"/>
          </a:xfrm>
          <a:prstGeom prst="rect">
            <a:avLst/>
          </a:prstGeom>
        </p:spPr>
        <p:txBody>
          <a:bodyPr wrap="none">
            <a:spAutoFit/>
          </a:bodyPr>
          <a:lstStyle/>
          <a:p>
            <a:r>
              <a:rPr lang="en-US" sz="1100" dirty="0" err="1">
                <a:solidFill>
                  <a:schemeClr val="tx2"/>
                </a:solidFill>
              </a:rPr>
              <a:t>VG_SharedVariableGP_n</a:t>
            </a:r>
            <a:endParaRPr lang="en-US" sz="1100" dirty="0">
              <a:solidFill>
                <a:schemeClr val="tx2"/>
              </a:solidFill>
            </a:endParaRPr>
          </a:p>
        </p:txBody>
      </p:sp>
      <p:sp>
        <p:nvSpPr>
          <p:cNvPr id="147" name="Rectangle 146">
            <a:extLst>
              <a:ext uri="{FF2B5EF4-FFF2-40B4-BE49-F238E27FC236}">
                <a16:creationId xmlns:a16="http://schemas.microsoft.com/office/drawing/2014/main" id="{F64A7514-F128-4AD9-9A76-590B4B25644F}"/>
              </a:ext>
            </a:extLst>
          </p:cNvPr>
          <p:cNvSpPr/>
          <p:nvPr/>
        </p:nvSpPr>
        <p:spPr>
          <a:xfrm>
            <a:off x="9319978" y="3184423"/>
            <a:ext cx="1464440" cy="338554"/>
          </a:xfrm>
          <a:prstGeom prst="rect">
            <a:avLst/>
          </a:prstGeom>
        </p:spPr>
        <p:txBody>
          <a:bodyPr wrap="none">
            <a:spAutoFit/>
          </a:bodyPr>
          <a:lstStyle/>
          <a:p>
            <a:r>
              <a:rPr lang="en-US" sz="1600" b="1" u="sng" dirty="0">
                <a:solidFill>
                  <a:schemeClr val="tx2"/>
                </a:solidFill>
              </a:rPr>
              <a:t>Variable Group</a:t>
            </a:r>
          </a:p>
        </p:txBody>
      </p:sp>
      <p:sp>
        <p:nvSpPr>
          <p:cNvPr id="148" name="Rectangle 147">
            <a:extLst>
              <a:ext uri="{FF2B5EF4-FFF2-40B4-BE49-F238E27FC236}">
                <a16:creationId xmlns:a16="http://schemas.microsoft.com/office/drawing/2014/main" id="{C60C2DCD-0A7F-420F-BD3D-70010DBF48FE}"/>
              </a:ext>
            </a:extLst>
          </p:cNvPr>
          <p:cNvSpPr/>
          <p:nvPr/>
        </p:nvSpPr>
        <p:spPr>
          <a:xfrm>
            <a:off x="8915281" y="3493481"/>
            <a:ext cx="2393363" cy="461665"/>
          </a:xfrm>
          <a:prstGeom prst="rect">
            <a:avLst/>
          </a:prstGeom>
        </p:spPr>
        <p:txBody>
          <a:bodyPr wrap="square">
            <a:spAutoFit/>
          </a:bodyPr>
          <a:lstStyle/>
          <a:p>
            <a:r>
              <a:rPr lang="en-US" sz="1200" b="1" dirty="0">
                <a:solidFill>
                  <a:schemeClr val="tx2"/>
                </a:solidFill>
              </a:rPr>
              <a:t>Shared VG – This VG can be used in multiple pipelines</a:t>
            </a:r>
          </a:p>
        </p:txBody>
      </p:sp>
      <p:sp>
        <p:nvSpPr>
          <p:cNvPr id="149" name="Rectangle 148">
            <a:extLst>
              <a:ext uri="{FF2B5EF4-FFF2-40B4-BE49-F238E27FC236}">
                <a16:creationId xmlns:a16="http://schemas.microsoft.com/office/drawing/2014/main" id="{72FBB844-3207-4740-B731-DFAF2B704916}"/>
              </a:ext>
            </a:extLst>
          </p:cNvPr>
          <p:cNvSpPr/>
          <p:nvPr/>
        </p:nvSpPr>
        <p:spPr>
          <a:xfrm>
            <a:off x="8928644" y="5058670"/>
            <a:ext cx="2508837" cy="461665"/>
          </a:xfrm>
          <a:prstGeom prst="rect">
            <a:avLst/>
          </a:prstGeom>
        </p:spPr>
        <p:txBody>
          <a:bodyPr wrap="square">
            <a:spAutoFit/>
          </a:bodyPr>
          <a:lstStyle/>
          <a:p>
            <a:r>
              <a:rPr lang="en-US" sz="1200" b="1" dirty="0">
                <a:solidFill>
                  <a:schemeClr val="tx2"/>
                </a:solidFill>
              </a:rPr>
              <a:t>Pipeline VG – individual VG will be create for each Pipeline</a:t>
            </a:r>
          </a:p>
        </p:txBody>
      </p:sp>
      <p:cxnSp>
        <p:nvCxnSpPr>
          <p:cNvPr id="175" name="Connector: Elbow 174">
            <a:extLst>
              <a:ext uri="{FF2B5EF4-FFF2-40B4-BE49-F238E27FC236}">
                <a16:creationId xmlns:a16="http://schemas.microsoft.com/office/drawing/2014/main" id="{A444BA8E-6566-45B7-AD73-9E6D602F2B7E}"/>
              </a:ext>
            </a:extLst>
          </p:cNvPr>
          <p:cNvCxnSpPr>
            <a:stCxn id="62" idx="2"/>
            <a:endCxn id="123" idx="1"/>
          </p:cNvCxnSpPr>
          <p:nvPr/>
        </p:nvCxnSpPr>
        <p:spPr>
          <a:xfrm rot="16200000" flipH="1">
            <a:off x="8113086" y="1464542"/>
            <a:ext cx="1459184" cy="2973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Footer Placeholder 3">
            <a:extLst>
              <a:ext uri="{FF2B5EF4-FFF2-40B4-BE49-F238E27FC236}">
                <a16:creationId xmlns:a16="http://schemas.microsoft.com/office/drawing/2014/main" id="{F617B211-4C4E-4BC1-B886-2DCAEE60C021}"/>
              </a:ext>
            </a:extLst>
          </p:cNvPr>
          <p:cNvSpPr>
            <a:spLocks noGrp="1"/>
          </p:cNvSpPr>
          <p:nvPr>
            <p:ph type="ftr" sz="quarter" idx="3"/>
          </p:nvPr>
        </p:nvSpPr>
        <p:spPr>
          <a:xfrm>
            <a:off x="1042416" y="6438349"/>
            <a:ext cx="1198179" cy="190416"/>
          </a:xfrm>
        </p:spPr>
        <p:txBody>
          <a:bodyPr/>
          <a:lstStyle/>
          <a:p>
            <a:r>
              <a:rPr lang="en-US"/>
              <a:t>© 2022 Cognizant</a:t>
            </a:r>
            <a:endParaRPr lang="en-US" dirty="0"/>
          </a:p>
        </p:txBody>
      </p:sp>
      <p:sp>
        <p:nvSpPr>
          <p:cNvPr id="179" name="Oval 178">
            <a:extLst>
              <a:ext uri="{FF2B5EF4-FFF2-40B4-BE49-F238E27FC236}">
                <a16:creationId xmlns:a16="http://schemas.microsoft.com/office/drawing/2014/main" id="{8FB83959-B382-4E91-AB72-10FE57B22171}"/>
              </a:ext>
            </a:extLst>
          </p:cNvPr>
          <p:cNvSpPr/>
          <p:nvPr/>
        </p:nvSpPr>
        <p:spPr>
          <a:xfrm>
            <a:off x="8467725" y="3353102"/>
            <a:ext cx="147939" cy="1547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Connector: Elbow 180">
            <a:extLst>
              <a:ext uri="{FF2B5EF4-FFF2-40B4-BE49-F238E27FC236}">
                <a16:creationId xmlns:a16="http://schemas.microsoft.com/office/drawing/2014/main" id="{5A4E05A0-0DA2-4D40-8915-7B24C9A9F49E}"/>
              </a:ext>
            </a:extLst>
          </p:cNvPr>
          <p:cNvCxnSpPr>
            <a:stCxn id="50" idx="3"/>
            <a:endCxn id="179" idx="1"/>
          </p:cNvCxnSpPr>
          <p:nvPr/>
        </p:nvCxnSpPr>
        <p:spPr>
          <a:xfrm flipV="1">
            <a:off x="6778115" y="3375769"/>
            <a:ext cx="1711275" cy="1719537"/>
          </a:xfrm>
          <a:prstGeom prst="bentConnector4">
            <a:avLst>
              <a:gd name="adj1" fmla="val 49367"/>
              <a:gd name="adj2" fmla="val 114612"/>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B96A67D0-F93D-465E-87CD-1B0DC9EE402B}"/>
              </a:ext>
            </a:extLst>
          </p:cNvPr>
          <p:cNvCxnSpPr>
            <a:stCxn id="103" idx="3"/>
            <a:endCxn id="179" idx="2"/>
          </p:cNvCxnSpPr>
          <p:nvPr/>
        </p:nvCxnSpPr>
        <p:spPr>
          <a:xfrm flipV="1">
            <a:off x="7982314" y="3430493"/>
            <a:ext cx="485411" cy="2208986"/>
          </a:xfrm>
          <a:prstGeom prst="bentConnector3">
            <a:avLst>
              <a:gd name="adj1" fmla="val 63736"/>
            </a:avLst>
          </a:prstGeom>
          <a:ln w="1905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73E71813-29BB-4240-9D24-382E1BB350C4}"/>
              </a:ext>
            </a:extLst>
          </p:cNvPr>
          <p:cNvCxnSpPr>
            <a:stCxn id="143" idx="1"/>
            <a:endCxn id="179" idx="6"/>
          </p:cNvCxnSpPr>
          <p:nvPr/>
        </p:nvCxnSpPr>
        <p:spPr>
          <a:xfrm rot="10800000">
            <a:off x="8615665" y="3430493"/>
            <a:ext cx="639261" cy="654548"/>
          </a:xfrm>
          <a:prstGeom prst="bentConnector3">
            <a:avLst>
              <a:gd name="adj1" fmla="val 84270"/>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E65861F0-DFA5-47A7-BF64-A4105E5814C0}"/>
              </a:ext>
            </a:extLst>
          </p:cNvPr>
          <p:cNvCxnSpPr>
            <a:stCxn id="134" idx="1"/>
            <a:endCxn id="179" idx="3"/>
          </p:cNvCxnSpPr>
          <p:nvPr/>
        </p:nvCxnSpPr>
        <p:spPr>
          <a:xfrm rot="10800000">
            <a:off x="8489391" y="3485218"/>
            <a:ext cx="748319" cy="2304531"/>
          </a:xfrm>
          <a:prstGeom prst="bentConnector2">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0317D3-A513-482E-9A83-F49A3AE65B08}"/>
              </a:ext>
            </a:extLst>
          </p:cNvPr>
          <p:cNvCxnSpPr>
            <a:stCxn id="179" idx="0"/>
            <a:endCxn id="126" idx="1"/>
          </p:cNvCxnSpPr>
          <p:nvPr/>
        </p:nvCxnSpPr>
        <p:spPr>
          <a:xfrm flipV="1">
            <a:off x="8541695" y="2764894"/>
            <a:ext cx="840933" cy="58820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92" name="Picture 191">
            <a:extLst>
              <a:ext uri="{FF2B5EF4-FFF2-40B4-BE49-F238E27FC236}">
                <a16:creationId xmlns:a16="http://schemas.microsoft.com/office/drawing/2014/main" id="{2DCC46DB-27B8-4340-84F1-F205559E109D}"/>
              </a:ext>
            </a:extLst>
          </p:cNvPr>
          <p:cNvPicPr>
            <a:picLocks noChangeAspect="1"/>
          </p:cNvPicPr>
          <p:nvPr/>
        </p:nvPicPr>
        <p:blipFill>
          <a:blip r:embed="rId2"/>
          <a:stretch>
            <a:fillRect/>
          </a:stretch>
        </p:blipFill>
        <p:spPr>
          <a:xfrm>
            <a:off x="521414" y="539081"/>
            <a:ext cx="312175" cy="312175"/>
          </a:xfrm>
          <a:prstGeom prst="rect">
            <a:avLst/>
          </a:prstGeom>
        </p:spPr>
      </p:pic>
      <p:pic>
        <p:nvPicPr>
          <p:cNvPr id="193" name="Picture 192">
            <a:extLst>
              <a:ext uri="{FF2B5EF4-FFF2-40B4-BE49-F238E27FC236}">
                <a16:creationId xmlns:a16="http://schemas.microsoft.com/office/drawing/2014/main" id="{6D424C87-F68A-40F7-BD3F-1B67BE47DA6D}"/>
              </a:ext>
            </a:extLst>
          </p:cNvPr>
          <p:cNvPicPr>
            <a:picLocks noChangeAspect="1"/>
          </p:cNvPicPr>
          <p:nvPr/>
        </p:nvPicPr>
        <p:blipFill>
          <a:blip r:embed="rId3"/>
          <a:stretch>
            <a:fillRect/>
          </a:stretch>
        </p:blipFill>
        <p:spPr>
          <a:xfrm>
            <a:off x="1054815" y="851256"/>
            <a:ext cx="309562" cy="309562"/>
          </a:xfrm>
          <a:prstGeom prst="rect">
            <a:avLst/>
          </a:prstGeom>
        </p:spPr>
      </p:pic>
      <p:sp>
        <p:nvSpPr>
          <p:cNvPr id="194" name="Rectangle 193">
            <a:extLst>
              <a:ext uri="{FF2B5EF4-FFF2-40B4-BE49-F238E27FC236}">
                <a16:creationId xmlns:a16="http://schemas.microsoft.com/office/drawing/2014/main" id="{A68FCB0C-E156-4A2A-ADC7-1E8209D4B7ED}"/>
              </a:ext>
            </a:extLst>
          </p:cNvPr>
          <p:cNvSpPr/>
          <p:nvPr/>
        </p:nvSpPr>
        <p:spPr>
          <a:xfrm>
            <a:off x="801634" y="527905"/>
            <a:ext cx="968535" cy="276999"/>
          </a:xfrm>
          <a:prstGeom prst="rect">
            <a:avLst/>
          </a:prstGeom>
        </p:spPr>
        <p:txBody>
          <a:bodyPr wrap="none">
            <a:spAutoFit/>
          </a:bodyPr>
          <a:lstStyle/>
          <a:p>
            <a:r>
              <a:rPr lang="en-US" sz="1200" dirty="0" err="1"/>
              <a:t>SimpleEmp</a:t>
            </a:r>
            <a:endParaRPr lang="en-US" sz="1200" dirty="0"/>
          </a:p>
        </p:txBody>
      </p:sp>
      <p:cxnSp>
        <p:nvCxnSpPr>
          <p:cNvPr id="195" name="Elbow Connector 10">
            <a:extLst>
              <a:ext uri="{FF2B5EF4-FFF2-40B4-BE49-F238E27FC236}">
                <a16:creationId xmlns:a16="http://schemas.microsoft.com/office/drawing/2014/main" id="{8E81D8CE-93B2-4D05-9E33-53756B313BFA}"/>
              </a:ext>
            </a:extLst>
          </p:cNvPr>
          <p:cNvCxnSpPr>
            <a:stCxn id="192" idx="2"/>
            <a:endCxn id="193" idx="1"/>
          </p:cNvCxnSpPr>
          <p:nvPr/>
        </p:nvCxnSpPr>
        <p:spPr>
          <a:xfrm rot="16200000" flipH="1">
            <a:off x="788768" y="739989"/>
            <a:ext cx="154781" cy="377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94CB9AB9-073B-4761-B2A4-126EB4D4153C}"/>
              </a:ext>
            </a:extLst>
          </p:cNvPr>
          <p:cNvSpPr/>
          <p:nvPr/>
        </p:nvSpPr>
        <p:spPr>
          <a:xfrm>
            <a:off x="1364377" y="861398"/>
            <a:ext cx="606256" cy="338554"/>
          </a:xfrm>
          <a:prstGeom prst="rect">
            <a:avLst/>
          </a:prstGeom>
        </p:spPr>
        <p:txBody>
          <a:bodyPr wrap="none">
            <a:spAutoFit/>
          </a:bodyPr>
          <a:lstStyle/>
          <a:p>
            <a:r>
              <a:rPr lang="en-US" sz="1600" dirty="0"/>
              <a:t>emp</a:t>
            </a:r>
          </a:p>
        </p:txBody>
      </p:sp>
      <p:pic>
        <p:nvPicPr>
          <p:cNvPr id="197" name="Picture 196">
            <a:extLst>
              <a:ext uri="{FF2B5EF4-FFF2-40B4-BE49-F238E27FC236}">
                <a16:creationId xmlns:a16="http://schemas.microsoft.com/office/drawing/2014/main" id="{F4655B58-0521-46FB-905C-E8214857A00E}"/>
              </a:ext>
            </a:extLst>
          </p:cNvPr>
          <p:cNvPicPr>
            <a:picLocks noChangeAspect="1"/>
          </p:cNvPicPr>
          <p:nvPr/>
        </p:nvPicPr>
        <p:blipFill>
          <a:blip r:embed="rId3"/>
          <a:stretch>
            <a:fillRect/>
          </a:stretch>
        </p:blipFill>
        <p:spPr>
          <a:xfrm>
            <a:off x="1479003" y="1156056"/>
            <a:ext cx="309562" cy="309562"/>
          </a:xfrm>
          <a:prstGeom prst="rect">
            <a:avLst/>
          </a:prstGeom>
        </p:spPr>
      </p:pic>
      <p:sp>
        <p:nvSpPr>
          <p:cNvPr id="198" name="Rectangle 197">
            <a:extLst>
              <a:ext uri="{FF2B5EF4-FFF2-40B4-BE49-F238E27FC236}">
                <a16:creationId xmlns:a16="http://schemas.microsoft.com/office/drawing/2014/main" id="{D2A9296A-E021-430E-A09E-44CDD940981C}"/>
              </a:ext>
            </a:extLst>
          </p:cNvPr>
          <p:cNvSpPr/>
          <p:nvPr/>
        </p:nvSpPr>
        <p:spPr>
          <a:xfrm>
            <a:off x="1740940" y="1185248"/>
            <a:ext cx="1217000" cy="276999"/>
          </a:xfrm>
          <a:prstGeom prst="rect">
            <a:avLst/>
          </a:prstGeom>
        </p:spPr>
        <p:txBody>
          <a:bodyPr wrap="none">
            <a:spAutoFit/>
          </a:bodyPr>
          <a:lstStyle/>
          <a:p>
            <a:r>
              <a:rPr lang="en-US" sz="1200" dirty="0"/>
              <a:t>Project Folders</a:t>
            </a:r>
          </a:p>
        </p:txBody>
      </p:sp>
      <p:cxnSp>
        <p:nvCxnSpPr>
          <p:cNvPr id="199" name="Elbow Connector 17">
            <a:extLst>
              <a:ext uri="{FF2B5EF4-FFF2-40B4-BE49-F238E27FC236}">
                <a16:creationId xmlns:a16="http://schemas.microsoft.com/office/drawing/2014/main" id="{2CF1D965-AFAE-4E24-988C-62490C58C62A}"/>
              </a:ext>
            </a:extLst>
          </p:cNvPr>
          <p:cNvCxnSpPr>
            <a:stCxn id="193" idx="2"/>
            <a:endCxn id="197" idx="1"/>
          </p:cNvCxnSpPr>
          <p:nvPr/>
        </p:nvCxnSpPr>
        <p:spPr>
          <a:xfrm rot="16200000" flipH="1">
            <a:off x="1269290" y="1101123"/>
            <a:ext cx="150019" cy="2694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0" name="Picture 199">
            <a:extLst>
              <a:ext uri="{FF2B5EF4-FFF2-40B4-BE49-F238E27FC236}">
                <a16:creationId xmlns:a16="http://schemas.microsoft.com/office/drawing/2014/main" id="{D5BD32A2-B923-4D37-9F46-B024993CB4AC}"/>
              </a:ext>
            </a:extLst>
          </p:cNvPr>
          <p:cNvPicPr>
            <a:picLocks noChangeAspect="1"/>
          </p:cNvPicPr>
          <p:nvPr/>
        </p:nvPicPr>
        <p:blipFill>
          <a:blip r:embed="rId4"/>
          <a:stretch>
            <a:fillRect/>
          </a:stretch>
        </p:blipFill>
        <p:spPr>
          <a:xfrm>
            <a:off x="1486128" y="1982025"/>
            <a:ext cx="216309" cy="216309"/>
          </a:xfrm>
          <a:prstGeom prst="rect">
            <a:avLst/>
          </a:prstGeom>
        </p:spPr>
      </p:pic>
      <p:pic>
        <p:nvPicPr>
          <p:cNvPr id="201" name="Picture 200">
            <a:extLst>
              <a:ext uri="{FF2B5EF4-FFF2-40B4-BE49-F238E27FC236}">
                <a16:creationId xmlns:a16="http://schemas.microsoft.com/office/drawing/2014/main" id="{C77E5DAF-22D7-43A4-92C9-C4C595B95096}"/>
              </a:ext>
            </a:extLst>
          </p:cNvPr>
          <p:cNvPicPr>
            <a:picLocks noChangeAspect="1"/>
          </p:cNvPicPr>
          <p:nvPr/>
        </p:nvPicPr>
        <p:blipFill>
          <a:blip r:embed="rId3"/>
          <a:stretch>
            <a:fillRect/>
          </a:stretch>
        </p:blipFill>
        <p:spPr>
          <a:xfrm>
            <a:off x="1479003" y="1604653"/>
            <a:ext cx="309562" cy="309562"/>
          </a:xfrm>
          <a:prstGeom prst="rect">
            <a:avLst/>
          </a:prstGeom>
        </p:spPr>
      </p:pic>
      <p:sp>
        <p:nvSpPr>
          <p:cNvPr id="202" name="Rectangle 201">
            <a:extLst>
              <a:ext uri="{FF2B5EF4-FFF2-40B4-BE49-F238E27FC236}">
                <a16:creationId xmlns:a16="http://schemas.microsoft.com/office/drawing/2014/main" id="{1121B597-D7E1-47BB-9EBE-32295FD35F13}"/>
              </a:ext>
            </a:extLst>
          </p:cNvPr>
          <p:cNvSpPr/>
          <p:nvPr/>
        </p:nvSpPr>
        <p:spPr>
          <a:xfrm>
            <a:off x="1277635" y="1366870"/>
            <a:ext cx="461665" cy="323165"/>
          </a:xfrm>
          <a:prstGeom prst="rect">
            <a:avLst/>
          </a:prstGeom>
        </p:spPr>
        <p:txBody>
          <a:bodyPr vert="vert270" wrap="none">
            <a:spAutoFit/>
          </a:bodyPr>
          <a:lstStyle/>
          <a:p>
            <a:r>
              <a:rPr lang="en-US" dirty="0">
                <a:solidFill>
                  <a:schemeClr val="tx2"/>
                </a:solidFill>
              </a:rPr>
              <a:t>…</a:t>
            </a:r>
          </a:p>
        </p:txBody>
      </p:sp>
      <p:sp>
        <p:nvSpPr>
          <p:cNvPr id="203" name="Rectangle 202">
            <a:extLst>
              <a:ext uri="{FF2B5EF4-FFF2-40B4-BE49-F238E27FC236}">
                <a16:creationId xmlns:a16="http://schemas.microsoft.com/office/drawing/2014/main" id="{F17952A8-839C-434D-AD57-E2FC9C0E084C}"/>
              </a:ext>
            </a:extLst>
          </p:cNvPr>
          <p:cNvSpPr/>
          <p:nvPr/>
        </p:nvSpPr>
        <p:spPr>
          <a:xfrm>
            <a:off x="1740940" y="1635465"/>
            <a:ext cx="1217000" cy="276999"/>
          </a:xfrm>
          <a:prstGeom prst="rect">
            <a:avLst/>
          </a:prstGeom>
        </p:spPr>
        <p:txBody>
          <a:bodyPr wrap="none">
            <a:spAutoFit/>
          </a:bodyPr>
          <a:lstStyle/>
          <a:p>
            <a:r>
              <a:rPr lang="en-US" sz="1200" dirty="0"/>
              <a:t>Project Folders</a:t>
            </a:r>
          </a:p>
        </p:txBody>
      </p:sp>
      <p:sp>
        <p:nvSpPr>
          <p:cNvPr id="204" name="Rectangle 203">
            <a:extLst>
              <a:ext uri="{FF2B5EF4-FFF2-40B4-BE49-F238E27FC236}">
                <a16:creationId xmlns:a16="http://schemas.microsoft.com/office/drawing/2014/main" id="{B36B15E4-F829-4B7A-933F-67B572C7C496}"/>
              </a:ext>
            </a:extLst>
          </p:cNvPr>
          <p:cNvSpPr/>
          <p:nvPr/>
        </p:nvSpPr>
        <p:spPr>
          <a:xfrm>
            <a:off x="1736516" y="1966069"/>
            <a:ext cx="1029449" cy="276999"/>
          </a:xfrm>
          <a:prstGeom prst="rect">
            <a:avLst/>
          </a:prstGeom>
        </p:spPr>
        <p:txBody>
          <a:bodyPr wrap="none">
            <a:spAutoFit/>
          </a:bodyPr>
          <a:lstStyle/>
          <a:p>
            <a:r>
              <a:rPr lang="en-US" sz="1200" dirty="0"/>
              <a:t>Project Files</a:t>
            </a:r>
          </a:p>
        </p:txBody>
      </p:sp>
      <p:pic>
        <p:nvPicPr>
          <p:cNvPr id="205" name="Picture 204">
            <a:extLst>
              <a:ext uri="{FF2B5EF4-FFF2-40B4-BE49-F238E27FC236}">
                <a16:creationId xmlns:a16="http://schemas.microsoft.com/office/drawing/2014/main" id="{237E6B1D-3BE1-4B09-A982-C6C1AB2922DE}"/>
              </a:ext>
            </a:extLst>
          </p:cNvPr>
          <p:cNvPicPr>
            <a:picLocks noChangeAspect="1"/>
          </p:cNvPicPr>
          <p:nvPr/>
        </p:nvPicPr>
        <p:blipFill>
          <a:blip r:embed="rId4"/>
          <a:stretch>
            <a:fillRect/>
          </a:stretch>
        </p:blipFill>
        <p:spPr>
          <a:xfrm>
            <a:off x="1486128" y="2456780"/>
            <a:ext cx="216309" cy="216309"/>
          </a:xfrm>
          <a:prstGeom prst="rect">
            <a:avLst/>
          </a:prstGeom>
        </p:spPr>
      </p:pic>
      <p:sp>
        <p:nvSpPr>
          <p:cNvPr id="206" name="Rectangle 205">
            <a:extLst>
              <a:ext uri="{FF2B5EF4-FFF2-40B4-BE49-F238E27FC236}">
                <a16:creationId xmlns:a16="http://schemas.microsoft.com/office/drawing/2014/main" id="{EC996C04-DC07-45D1-ABC7-FAE6408B5852}"/>
              </a:ext>
            </a:extLst>
          </p:cNvPr>
          <p:cNvSpPr/>
          <p:nvPr/>
        </p:nvSpPr>
        <p:spPr>
          <a:xfrm>
            <a:off x="1736516" y="2421774"/>
            <a:ext cx="1029449" cy="276999"/>
          </a:xfrm>
          <a:prstGeom prst="rect">
            <a:avLst/>
          </a:prstGeom>
        </p:spPr>
        <p:txBody>
          <a:bodyPr wrap="none">
            <a:spAutoFit/>
          </a:bodyPr>
          <a:lstStyle/>
          <a:p>
            <a:r>
              <a:rPr lang="en-US" sz="1200" dirty="0"/>
              <a:t>Project Files</a:t>
            </a:r>
          </a:p>
        </p:txBody>
      </p:sp>
      <p:sp>
        <p:nvSpPr>
          <p:cNvPr id="207" name="Rectangle 206">
            <a:extLst>
              <a:ext uri="{FF2B5EF4-FFF2-40B4-BE49-F238E27FC236}">
                <a16:creationId xmlns:a16="http://schemas.microsoft.com/office/drawing/2014/main" id="{C70BC174-C566-4ABA-A939-202C5056DD2F}"/>
              </a:ext>
            </a:extLst>
          </p:cNvPr>
          <p:cNvSpPr/>
          <p:nvPr/>
        </p:nvSpPr>
        <p:spPr>
          <a:xfrm>
            <a:off x="1277635" y="2146130"/>
            <a:ext cx="461665" cy="323165"/>
          </a:xfrm>
          <a:prstGeom prst="rect">
            <a:avLst/>
          </a:prstGeom>
        </p:spPr>
        <p:txBody>
          <a:bodyPr vert="vert270" wrap="none">
            <a:spAutoFit/>
          </a:bodyPr>
          <a:lstStyle/>
          <a:p>
            <a:r>
              <a:rPr lang="en-US" dirty="0">
                <a:solidFill>
                  <a:schemeClr val="tx2"/>
                </a:solidFill>
              </a:rPr>
              <a:t>…</a:t>
            </a:r>
          </a:p>
        </p:txBody>
      </p:sp>
      <p:pic>
        <p:nvPicPr>
          <p:cNvPr id="208" name="Picture 207">
            <a:extLst>
              <a:ext uri="{FF2B5EF4-FFF2-40B4-BE49-F238E27FC236}">
                <a16:creationId xmlns:a16="http://schemas.microsoft.com/office/drawing/2014/main" id="{C49982DA-6693-4FB3-89BB-DD18341B8A20}"/>
              </a:ext>
            </a:extLst>
          </p:cNvPr>
          <p:cNvPicPr>
            <a:picLocks noChangeAspect="1"/>
          </p:cNvPicPr>
          <p:nvPr/>
        </p:nvPicPr>
        <p:blipFill>
          <a:blip r:embed="rId4"/>
          <a:stretch>
            <a:fillRect/>
          </a:stretch>
        </p:blipFill>
        <p:spPr>
          <a:xfrm>
            <a:off x="1477226" y="2715119"/>
            <a:ext cx="216309" cy="216309"/>
          </a:xfrm>
          <a:prstGeom prst="rect">
            <a:avLst/>
          </a:prstGeom>
        </p:spPr>
      </p:pic>
      <p:sp>
        <p:nvSpPr>
          <p:cNvPr id="209" name="Rectangle 208">
            <a:extLst>
              <a:ext uri="{FF2B5EF4-FFF2-40B4-BE49-F238E27FC236}">
                <a16:creationId xmlns:a16="http://schemas.microsoft.com/office/drawing/2014/main" id="{FD32FC67-EF23-4F17-B4E3-9DCEA961DE2B}"/>
              </a:ext>
            </a:extLst>
          </p:cNvPr>
          <p:cNvSpPr/>
          <p:nvPr/>
        </p:nvSpPr>
        <p:spPr>
          <a:xfrm>
            <a:off x="1727614" y="2680113"/>
            <a:ext cx="928524" cy="276999"/>
          </a:xfrm>
          <a:prstGeom prst="rect">
            <a:avLst/>
          </a:prstGeom>
        </p:spPr>
        <p:txBody>
          <a:bodyPr wrap="none">
            <a:spAutoFit/>
          </a:bodyPr>
          <a:lstStyle/>
          <a:p>
            <a:r>
              <a:rPr lang="en-US" sz="1200" b="1" i="0" dirty="0" err="1">
                <a:effectLst/>
                <a:latin typeface="Segoe UI" panose="020B0502040204020203" pitchFamily="34" charset="0"/>
              </a:rPr>
              <a:t>Dockerfile</a:t>
            </a:r>
            <a:endParaRPr lang="en-US" sz="1200" dirty="0"/>
          </a:p>
        </p:txBody>
      </p:sp>
      <p:pic>
        <p:nvPicPr>
          <p:cNvPr id="210" name="Picture 209">
            <a:extLst>
              <a:ext uri="{FF2B5EF4-FFF2-40B4-BE49-F238E27FC236}">
                <a16:creationId xmlns:a16="http://schemas.microsoft.com/office/drawing/2014/main" id="{57C8E489-55FF-42F5-A29C-120650740047}"/>
              </a:ext>
            </a:extLst>
          </p:cNvPr>
          <p:cNvPicPr>
            <a:picLocks noChangeAspect="1"/>
          </p:cNvPicPr>
          <p:nvPr/>
        </p:nvPicPr>
        <p:blipFill>
          <a:blip r:embed="rId3"/>
          <a:stretch>
            <a:fillRect/>
          </a:stretch>
        </p:blipFill>
        <p:spPr>
          <a:xfrm>
            <a:off x="1054815" y="2968691"/>
            <a:ext cx="309562" cy="309562"/>
          </a:xfrm>
          <a:prstGeom prst="rect">
            <a:avLst/>
          </a:prstGeom>
        </p:spPr>
      </p:pic>
      <p:sp>
        <p:nvSpPr>
          <p:cNvPr id="211" name="Rectangle 210">
            <a:extLst>
              <a:ext uri="{FF2B5EF4-FFF2-40B4-BE49-F238E27FC236}">
                <a16:creationId xmlns:a16="http://schemas.microsoft.com/office/drawing/2014/main" id="{771BC605-9108-4098-8817-532A47E8547D}"/>
              </a:ext>
            </a:extLst>
          </p:cNvPr>
          <p:cNvSpPr/>
          <p:nvPr/>
        </p:nvSpPr>
        <p:spPr>
          <a:xfrm>
            <a:off x="1364377" y="2978833"/>
            <a:ext cx="990977" cy="338554"/>
          </a:xfrm>
          <a:prstGeom prst="rect">
            <a:avLst/>
          </a:prstGeom>
        </p:spPr>
        <p:txBody>
          <a:bodyPr wrap="none">
            <a:spAutoFit/>
          </a:bodyPr>
          <a:lstStyle/>
          <a:p>
            <a:r>
              <a:rPr lang="en-US" sz="1600" dirty="0"/>
              <a:t>pipelines</a:t>
            </a:r>
          </a:p>
        </p:txBody>
      </p:sp>
      <p:pic>
        <p:nvPicPr>
          <p:cNvPr id="212" name="Picture 211">
            <a:extLst>
              <a:ext uri="{FF2B5EF4-FFF2-40B4-BE49-F238E27FC236}">
                <a16:creationId xmlns:a16="http://schemas.microsoft.com/office/drawing/2014/main" id="{F48E1911-7678-4D9C-9B89-F65FC6339E94}"/>
              </a:ext>
            </a:extLst>
          </p:cNvPr>
          <p:cNvPicPr>
            <a:picLocks noChangeAspect="1"/>
          </p:cNvPicPr>
          <p:nvPr/>
        </p:nvPicPr>
        <p:blipFill>
          <a:blip r:embed="rId3"/>
          <a:stretch>
            <a:fillRect/>
          </a:stretch>
        </p:blipFill>
        <p:spPr>
          <a:xfrm>
            <a:off x="1479003" y="3273491"/>
            <a:ext cx="309562" cy="309562"/>
          </a:xfrm>
          <a:prstGeom prst="rect">
            <a:avLst/>
          </a:prstGeom>
        </p:spPr>
      </p:pic>
      <p:sp>
        <p:nvSpPr>
          <p:cNvPr id="213" name="Rectangle 212">
            <a:extLst>
              <a:ext uri="{FF2B5EF4-FFF2-40B4-BE49-F238E27FC236}">
                <a16:creationId xmlns:a16="http://schemas.microsoft.com/office/drawing/2014/main" id="{A08200A6-CC76-42DD-9654-9E606C0E3E3A}"/>
              </a:ext>
            </a:extLst>
          </p:cNvPr>
          <p:cNvSpPr/>
          <p:nvPr/>
        </p:nvSpPr>
        <p:spPr>
          <a:xfrm>
            <a:off x="1740940" y="3302683"/>
            <a:ext cx="1943674" cy="276999"/>
          </a:xfrm>
          <a:prstGeom prst="rect">
            <a:avLst/>
          </a:prstGeom>
        </p:spPr>
        <p:txBody>
          <a:bodyPr wrap="none">
            <a:spAutoFit/>
          </a:bodyPr>
          <a:lstStyle/>
          <a:p>
            <a:r>
              <a:rPr lang="en-US" sz="1200" b="1" i="0" dirty="0" err="1">
                <a:effectLst/>
                <a:latin typeface="Segoe UI" panose="020B0502040204020203" pitchFamily="34" charset="0"/>
              </a:rPr>
              <a:t>Buildempcontainer.yaml</a:t>
            </a:r>
            <a:endParaRPr lang="en-US" sz="1200" dirty="0"/>
          </a:p>
        </p:txBody>
      </p:sp>
      <p:cxnSp>
        <p:nvCxnSpPr>
          <p:cNvPr id="214" name="Elbow Connector 17">
            <a:extLst>
              <a:ext uri="{FF2B5EF4-FFF2-40B4-BE49-F238E27FC236}">
                <a16:creationId xmlns:a16="http://schemas.microsoft.com/office/drawing/2014/main" id="{8004ABF0-FC85-46C1-80DD-FF9E948CC358}"/>
              </a:ext>
            </a:extLst>
          </p:cNvPr>
          <p:cNvCxnSpPr>
            <a:stCxn id="210" idx="2"/>
            <a:endCxn id="212" idx="1"/>
          </p:cNvCxnSpPr>
          <p:nvPr/>
        </p:nvCxnSpPr>
        <p:spPr>
          <a:xfrm rot="16200000" flipH="1">
            <a:off x="1269290" y="3218558"/>
            <a:ext cx="150019" cy="2694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D9FE42D9-DA7A-4146-AACC-AE863BFADB01}"/>
              </a:ext>
            </a:extLst>
          </p:cNvPr>
          <p:cNvCxnSpPr>
            <a:stCxn id="192" idx="2"/>
            <a:endCxn id="210" idx="1"/>
          </p:cNvCxnSpPr>
          <p:nvPr/>
        </p:nvCxnSpPr>
        <p:spPr>
          <a:xfrm rot="16200000" flipH="1">
            <a:off x="-269950" y="1798707"/>
            <a:ext cx="2272216" cy="3773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15B65AE8-DEE7-4C1B-BE70-5960FE27B576}"/>
              </a:ext>
            </a:extLst>
          </p:cNvPr>
          <p:cNvCxnSpPr>
            <a:stCxn id="193" idx="2"/>
            <a:endCxn id="201" idx="1"/>
          </p:cNvCxnSpPr>
          <p:nvPr/>
        </p:nvCxnSpPr>
        <p:spPr>
          <a:xfrm rot="16200000" flipH="1">
            <a:off x="1044991" y="1325422"/>
            <a:ext cx="598616" cy="2694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F9CC722B-8532-48D9-9CBF-DE6B1FC280A4}"/>
              </a:ext>
            </a:extLst>
          </p:cNvPr>
          <p:cNvCxnSpPr>
            <a:stCxn id="193" idx="2"/>
            <a:endCxn id="200" idx="1"/>
          </p:cNvCxnSpPr>
          <p:nvPr/>
        </p:nvCxnSpPr>
        <p:spPr>
          <a:xfrm rot="16200000" flipH="1">
            <a:off x="883181" y="1487233"/>
            <a:ext cx="929362" cy="2765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412D2CFA-3E09-410E-94DB-51A742689985}"/>
              </a:ext>
            </a:extLst>
          </p:cNvPr>
          <p:cNvCxnSpPr>
            <a:stCxn id="193" idx="2"/>
            <a:endCxn id="205" idx="1"/>
          </p:cNvCxnSpPr>
          <p:nvPr/>
        </p:nvCxnSpPr>
        <p:spPr>
          <a:xfrm rot="16200000" flipH="1">
            <a:off x="645804" y="1724610"/>
            <a:ext cx="1404117" cy="2765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276EA0B9-CDCF-4FF3-8A68-88AECD1B120F}"/>
              </a:ext>
            </a:extLst>
          </p:cNvPr>
          <p:cNvCxnSpPr>
            <a:stCxn id="193" idx="2"/>
            <a:endCxn id="208" idx="1"/>
          </p:cNvCxnSpPr>
          <p:nvPr/>
        </p:nvCxnSpPr>
        <p:spPr>
          <a:xfrm rot="16200000" flipH="1">
            <a:off x="512183" y="1858231"/>
            <a:ext cx="1662456" cy="2676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5" name="Picture 224">
            <a:extLst>
              <a:ext uri="{FF2B5EF4-FFF2-40B4-BE49-F238E27FC236}">
                <a16:creationId xmlns:a16="http://schemas.microsoft.com/office/drawing/2014/main" id="{B8A7DEB1-DF8D-487E-99C5-6A25ABD08965}"/>
              </a:ext>
            </a:extLst>
          </p:cNvPr>
          <p:cNvPicPr>
            <a:picLocks noChangeAspect="1"/>
          </p:cNvPicPr>
          <p:nvPr/>
        </p:nvPicPr>
        <p:blipFill>
          <a:blip r:embed="rId4"/>
          <a:stretch>
            <a:fillRect/>
          </a:stretch>
        </p:blipFill>
        <p:spPr>
          <a:xfrm>
            <a:off x="1116705" y="3723431"/>
            <a:ext cx="216309" cy="216309"/>
          </a:xfrm>
          <a:prstGeom prst="rect">
            <a:avLst/>
          </a:prstGeom>
        </p:spPr>
      </p:pic>
      <p:sp>
        <p:nvSpPr>
          <p:cNvPr id="226" name="Rectangle 225">
            <a:extLst>
              <a:ext uri="{FF2B5EF4-FFF2-40B4-BE49-F238E27FC236}">
                <a16:creationId xmlns:a16="http://schemas.microsoft.com/office/drawing/2014/main" id="{60C755A9-DB27-4B26-B7D6-383CEAAB53F2}"/>
              </a:ext>
            </a:extLst>
          </p:cNvPr>
          <p:cNvSpPr/>
          <p:nvPr/>
        </p:nvSpPr>
        <p:spPr>
          <a:xfrm>
            <a:off x="1367093" y="3688425"/>
            <a:ext cx="1230850" cy="276999"/>
          </a:xfrm>
          <a:prstGeom prst="rect">
            <a:avLst/>
          </a:prstGeom>
        </p:spPr>
        <p:txBody>
          <a:bodyPr wrap="none">
            <a:spAutoFit/>
          </a:bodyPr>
          <a:lstStyle/>
          <a:p>
            <a:r>
              <a:rPr lang="en-US" sz="1200" dirty="0"/>
              <a:t>.</a:t>
            </a:r>
            <a:r>
              <a:rPr lang="en-US" sz="1200" b="1" i="0" dirty="0" err="1">
                <a:effectLst/>
                <a:latin typeface="Segoe UI" panose="020B0502040204020203" pitchFamily="34" charset="0"/>
              </a:rPr>
              <a:t>dockerignore</a:t>
            </a:r>
            <a:endParaRPr lang="en-US" sz="1200" dirty="0"/>
          </a:p>
        </p:txBody>
      </p:sp>
      <p:cxnSp>
        <p:nvCxnSpPr>
          <p:cNvPr id="228" name="Connector: Elbow 227">
            <a:extLst>
              <a:ext uri="{FF2B5EF4-FFF2-40B4-BE49-F238E27FC236}">
                <a16:creationId xmlns:a16="http://schemas.microsoft.com/office/drawing/2014/main" id="{11EE6C7E-F732-44C5-BE86-57127DF71364}"/>
              </a:ext>
            </a:extLst>
          </p:cNvPr>
          <p:cNvCxnSpPr>
            <a:stCxn id="192" idx="2"/>
            <a:endCxn id="225" idx="1"/>
          </p:cNvCxnSpPr>
          <p:nvPr/>
        </p:nvCxnSpPr>
        <p:spPr>
          <a:xfrm rot="16200000" flipH="1">
            <a:off x="-593062" y="2121819"/>
            <a:ext cx="2980330" cy="4392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9" name="Picture 228">
            <a:extLst>
              <a:ext uri="{FF2B5EF4-FFF2-40B4-BE49-F238E27FC236}">
                <a16:creationId xmlns:a16="http://schemas.microsoft.com/office/drawing/2014/main" id="{33024293-3617-40BD-80B6-CF2B26D57D47}"/>
              </a:ext>
            </a:extLst>
          </p:cNvPr>
          <p:cNvPicPr>
            <a:picLocks noChangeAspect="1"/>
          </p:cNvPicPr>
          <p:nvPr/>
        </p:nvPicPr>
        <p:blipFill>
          <a:blip r:embed="rId4"/>
          <a:stretch>
            <a:fillRect/>
          </a:stretch>
        </p:blipFill>
        <p:spPr>
          <a:xfrm>
            <a:off x="1125087" y="3990366"/>
            <a:ext cx="216309" cy="216309"/>
          </a:xfrm>
          <a:prstGeom prst="rect">
            <a:avLst/>
          </a:prstGeom>
        </p:spPr>
      </p:pic>
      <p:sp>
        <p:nvSpPr>
          <p:cNvPr id="230" name="Rectangle 229">
            <a:extLst>
              <a:ext uri="{FF2B5EF4-FFF2-40B4-BE49-F238E27FC236}">
                <a16:creationId xmlns:a16="http://schemas.microsoft.com/office/drawing/2014/main" id="{79424930-2EFE-46CE-9A68-086327C4FFB4}"/>
              </a:ext>
            </a:extLst>
          </p:cNvPr>
          <p:cNvSpPr/>
          <p:nvPr/>
        </p:nvSpPr>
        <p:spPr>
          <a:xfrm>
            <a:off x="1375475" y="3955360"/>
            <a:ext cx="2344040" cy="276999"/>
          </a:xfrm>
          <a:prstGeom prst="rect">
            <a:avLst/>
          </a:prstGeom>
        </p:spPr>
        <p:txBody>
          <a:bodyPr wrap="none">
            <a:spAutoFit/>
          </a:bodyPr>
          <a:lstStyle/>
          <a:p>
            <a:r>
              <a:rPr lang="en-US" sz="1200" b="1" i="0" dirty="0">
                <a:effectLst/>
                <a:latin typeface="Segoe UI" panose="020B0502040204020203" pitchFamily="34" charset="0"/>
              </a:rPr>
              <a:t>docker-</a:t>
            </a:r>
            <a:r>
              <a:rPr lang="en-US" sz="1200" b="1" i="0" dirty="0" err="1">
                <a:effectLst/>
                <a:latin typeface="Segoe UI" panose="020B0502040204020203" pitchFamily="34" charset="0"/>
              </a:rPr>
              <a:t>compose.override.yml</a:t>
            </a:r>
            <a:endParaRPr lang="en-US" sz="1200" dirty="0"/>
          </a:p>
        </p:txBody>
      </p:sp>
      <p:pic>
        <p:nvPicPr>
          <p:cNvPr id="231" name="Picture 230">
            <a:extLst>
              <a:ext uri="{FF2B5EF4-FFF2-40B4-BE49-F238E27FC236}">
                <a16:creationId xmlns:a16="http://schemas.microsoft.com/office/drawing/2014/main" id="{6299AF65-5632-42F1-9DBF-C386CDE45C9C}"/>
              </a:ext>
            </a:extLst>
          </p:cNvPr>
          <p:cNvPicPr>
            <a:picLocks noChangeAspect="1"/>
          </p:cNvPicPr>
          <p:nvPr/>
        </p:nvPicPr>
        <p:blipFill>
          <a:blip r:embed="rId4"/>
          <a:stretch>
            <a:fillRect/>
          </a:stretch>
        </p:blipFill>
        <p:spPr>
          <a:xfrm>
            <a:off x="1125087" y="4285526"/>
            <a:ext cx="216309" cy="216309"/>
          </a:xfrm>
          <a:prstGeom prst="rect">
            <a:avLst/>
          </a:prstGeom>
        </p:spPr>
      </p:pic>
      <p:sp>
        <p:nvSpPr>
          <p:cNvPr id="232" name="Rectangle 231">
            <a:extLst>
              <a:ext uri="{FF2B5EF4-FFF2-40B4-BE49-F238E27FC236}">
                <a16:creationId xmlns:a16="http://schemas.microsoft.com/office/drawing/2014/main" id="{2385DF32-543B-40E8-80A9-48DEBC8F7EB9}"/>
              </a:ext>
            </a:extLst>
          </p:cNvPr>
          <p:cNvSpPr/>
          <p:nvPr/>
        </p:nvSpPr>
        <p:spPr>
          <a:xfrm>
            <a:off x="1375475" y="4250520"/>
            <a:ext cx="1698927" cy="276999"/>
          </a:xfrm>
          <a:prstGeom prst="rect">
            <a:avLst/>
          </a:prstGeom>
        </p:spPr>
        <p:txBody>
          <a:bodyPr wrap="none">
            <a:spAutoFit/>
          </a:bodyPr>
          <a:lstStyle/>
          <a:p>
            <a:r>
              <a:rPr lang="en-US" sz="1200" b="1" i="0" dirty="0">
                <a:effectLst/>
                <a:latin typeface="Segoe UI" panose="020B0502040204020203" pitchFamily="34" charset="0"/>
              </a:rPr>
              <a:t>docker-</a:t>
            </a:r>
            <a:r>
              <a:rPr lang="en-US" sz="1200" b="1" i="0" dirty="0" err="1">
                <a:effectLst/>
                <a:latin typeface="Segoe UI" panose="020B0502040204020203" pitchFamily="34" charset="0"/>
              </a:rPr>
              <a:t>compose.yml</a:t>
            </a:r>
            <a:endParaRPr lang="en-US" sz="1200" dirty="0"/>
          </a:p>
        </p:txBody>
      </p:sp>
      <p:pic>
        <p:nvPicPr>
          <p:cNvPr id="233" name="Picture 232">
            <a:extLst>
              <a:ext uri="{FF2B5EF4-FFF2-40B4-BE49-F238E27FC236}">
                <a16:creationId xmlns:a16="http://schemas.microsoft.com/office/drawing/2014/main" id="{A8C7E5B9-3524-492E-88E0-2852E69CDD92}"/>
              </a:ext>
            </a:extLst>
          </p:cNvPr>
          <p:cNvPicPr>
            <a:picLocks noChangeAspect="1"/>
          </p:cNvPicPr>
          <p:nvPr/>
        </p:nvPicPr>
        <p:blipFill>
          <a:blip r:embed="rId4"/>
          <a:stretch>
            <a:fillRect/>
          </a:stretch>
        </p:blipFill>
        <p:spPr>
          <a:xfrm>
            <a:off x="1113989" y="4854052"/>
            <a:ext cx="216309" cy="216309"/>
          </a:xfrm>
          <a:prstGeom prst="rect">
            <a:avLst/>
          </a:prstGeom>
        </p:spPr>
      </p:pic>
      <p:sp>
        <p:nvSpPr>
          <p:cNvPr id="234" name="Rectangle 233">
            <a:extLst>
              <a:ext uri="{FF2B5EF4-FFF2-40B4-BE49-F238E27FC236}">
                <a16:creationId xmlns:a16="http://schemas.microsoft.com/office/drawing/2014/main" id="{B04289C0-932E-4726-9414-4909DD03FE39}"/>
              </a:ext>
            </a:extLst>
          </p:cNvPr>
          <p:cNvSpPr/>
          <p:nvPr/>
        </p:nvSpPr>
        <p:spPr>
          <a:xfrm>
            <a:off x="1364377" y="4819046"/>
            <a:ext cx="750526" cy="276999"/>
          </a:xfrm>
          <a:prstGeom prst="rect">
            <a:avLst/>
          </a:prstGeom>
        </p:spPr>
        <p:txBody>
          <a:bodyPr wrap="none">
            <a:spAutoFit/>
          </a:bodyPr>
          <a:lstStyle/>
          <a:p>
            <a:r>
              <a:rPr lang="en-US" sz="1200" b="1" i="0" dirty="0">
                <a:effectLst/>
                <a:latin typeface="Segoe UI" panose="020B0502040204020203" pitchFamily="34" charset="0"/>
              </a:rPr>
              <a:t>emp.sln</a:t>
            </a:r>
            <a:endParaRPr lang="en-US" sz="1200" dirty="0"/>
          </a:p>
        </p:txBody>
      </p:sp>
      <p:sp>
        <p:nvSpPr>
          <p:cNvPr id="235" name="Rectangle 234">
            <a:extLst>
              <a:ext uri="{FF2B5EF4-FFF2-40B4-BE49-F238E27FC236}">
                <a16:creationId xmlns:a16="http://schemas.microsoft.com/office/drawing/2014/main" id="{C9C070A1-7C2E-45F9-8FBA-C340B0A57FCE}"/>
              </a:ext>
            </a:extLst>
          </p:cNvPr>
          <p:cNvSpPr/>
          <p:nvPr/>
        </p:nvSpPr>
        <p:spPr>
          <a:xfrm>
            <a:off x="936033" y="4498772"/>
            <a:ext cx="461665" cy="323165"/>
          </a:xfrm>
          <a:prstGeom prst="rect">
            <a:avLst/>
          </a:prstGeom>
        </p:spPr>
        <p:txBody>
          <a:bodyPr vert="vert270" wrap="none">
            <a:spAutoFit/>
          </a:bodyPr>
          <a:lstStyle/>
          <a:p>
            <a:r>
              <a:rPr lang="en-US" dirty="0">
                <a:solidFill>
                  <a:schemeClr val="tx2"/>
                </a:solidFill>
              </a:rPr>
              <a:t>…</a:t>
            </a:r>
          </a:p>
        </p:txBody>
      </p:sp>
      <p:sp>
        <p:nvSpPr>
          <p:cNvPr id="236" name="Rectangle 4">
            <a:extLst>
              <a:ext uri="{FF2B5EF4-FFF2-40B4-BE49-F238E27FC236}">
                <a16:creationId xmlns:a16="http://schemas.microsoft.com/office/drawing/2014/main" id="{E90A712D-0BEA-4B2F-98FD-1A6FBC98BDC4}"/>
              </a:ext>
            </a:extLst>
          </p:cNvPr>
          <p:cNvSpPr>
            <a:spLocks noChangeArrowheads="1"/>
          </p:cNvSpPr>
          <p:nvPr/>
        </p:nvSpPr>
        <p:spPr bwMode="auto">
          <a:xfrm>
            <a:off x="0" y="0"/>
            <a:ext cx="12192000" cy="0"/>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50784"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Segoe UI" panose="020B0502040204020203" pitchFamily="34" charset="0"/>
                <a:cs typeface="Segoe UI" panose="020B0502040204020203" pitchFamily="34" charset="0"/>
              </a:rPr>
              <a:t>emp.sln</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7" name="Rectangle 156">
            <a:extLst>
              <a:ext uri="{FF2B5EF4-FFF2-40B4-BE49-F238E27FC236}">
                <a16:creationId xmlns:a16="http://schemas.microsoft.com/office/drawing/2014/main" id="{E02D53CD-DF21-493C-B64A-E89AF3028595}"/>
              </a:ext>
            </a:extLst>
          </p:cNvPr>
          <p:cNvSpPr/>
          <p:nvPr/>
        </p:nvSpPr>
        <p:spPr>
          <a:xfrm>
            <a:off x="6200105" y="6186287"/>
            <a:ext cx="595035" cy="261610"/>
          </a:xfrm>
          <a:prstGeom prst="rect">
            <a:avLst/>
          </a:prstGeom>
        </p:spPr>
        <p:txBody>
          <a:bodyPr wrap="none">
            <a:spAutoFit/>
          </a:bodyPr>
          <a:lstStyle/>
          <a:p>
            <a:r>
              <a:rPr lang="en-US" sz="1100" dirty="0"/>
              <a:t>main.tf</a:t>
            </a:r>
          </a:p>
        </p:txBody>
      </p:sp>
      <p:pic>
        <p:nvPicPr>
          <p:cNvPr id="158" name="Picture 157">
            <a:extLst>
              <a:ext uri="{FF2B5EF4-FFF2-40B4-BE49-F238E27FC236}">
                <a16:creationId xmlns:a16="http://schemas.microsoft.com/office/drawing/2014/main" id="{2499D95E-F801-4E42-8BD4-BD59826395B7}"/>
              </a:ext>
            </a:extLst>
          </p:cNvPr>
          <p:cNvPicPr>
            <a:picLocks noChangeAspect="1"/>
          </p:cNvPicPr>
          <p:nvPr/>
        </p:nvPicPr>
        <p:blipFill>
          <a:blip r:embed="rId4"/>
          <a:stretch>
            <a:fillRect/>
          </a:stretch>
        </p:blipFill>
        <p:spPr>
          <a:xfrm>
            <a:off x="6043707" y="6221831"/>
            <a:ext cx="216309" cy="216309"/>
          </a:xfrm>
          <a:prstGeom prst="rect">
            <a:avLst/>
          </a:prstGeom>
        </p:spPr>
      </p:pic>
    </p:spTree>
    <p:extLst>
      <p:ext uri="{BB962C8B-B14F-4D97-AF65-F5344CB8AC3E}">
        <p14:creationId xmlns:p14="http://schemas.microsoft.com/office/powerpoint/2010/main" val="38036971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81506B-6157-2E40-BAAF-2CF75696FF14}"/>
              </a:ext>
            </a:extLst>
          </p:cNvPr>
          <p:cNvSpPr>
            <a:spLocks noGrp="1"/>
          </p:cNvSpPr>
          <p:nvPr>
            <p:ph type="ftr" sz="quarter" idx="11"/>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FEDE73CB-CEBD-6646-99AD-489EF8A4E305}"/>
              </a:ext>
            </a:extLst>
          </p:cNvPr>
          <p:cNvSpPr>
            <a:spLocks noGrp="1"/>
          </p:cNvSpPr>
          <p:nvPr>
            <p:ph type="sldNum" sz="quarter" idx="12"/>
          </p:nvPr>
        </p:nvSpPr>
        <p:spPr/>
        <p:txBody>
          <a:bodyPr/>
          <a:lstStyle/>
          <a:p>
            <a:fld id="{C53E075B-3175-45CF-B3C7-FEDF3F5961E3}" type="slidenum">
              <a:rPr lang="en-US" smtClean="0"/>
              <a:pPr/>
              <a:t>85</a:t>
            </a:fld>
            <a:endParaRPr lang="en-US" dirty="0"/>
          </a:p>
        </p:txBody>
      </p:sp>
      <p:sp>
        <p:nvSpPr>
          <p:cNvPr id="3" name="Title 2">
            <a:extLst>
              <a:ext uri="{FF2B5EF4-FFF2-40B4-BE49-F238E27FC236}">
                <a16:creationId xmlns:a16="http://schemas.microsoft.com/office/drawing/2014/main" id="{468D551B-EA92-8D43-99F0-733D68B403BE}"/>
              </a:ext>
            </a:extLst>
          </p:cNvPr>
          <p:cNvSpPr>
            <a:spLocks noGrp="1"/>
          </p:cNvSpPr>
          <p:nvPr>
            <p:ph type="ctrTitle"/>
          </p:nvPr>
        </p:nvSpPr>
        <p:spPr>
          <a:xfrm>
            <a:off x="1042416" y="2313801"/>
            <a:ext cx="9381744" cy="553998"/>
          </a:xfrm>
        </p:spPr>
        <p:txBody>
          <a:bodyPr/>
          <a:lstStyle/>
          <a:p>
            <a:r>
              <a:rPr lang="en-US" dirty="0"/>
              <a:t>AKS Other Topics</a:t>
            </a:r>
          </a:p>
        </p:txBody>
      </p:sp>
    </p:spTree>
    <p:extLst>
      <p:ext uri="{BB962C8B-B14F-4D97-AF65-F5344CB8AC3E}">
        <p14:creationId xmlns:p14="http://schemas.microsoft.com/office/powerpoint/2010/main" val="21986811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2B21043-1658-E547-BFC9-84E7A7582A4F}"/>
              </a:ext>
            </a:extLst>
          </p:cNvPr>
          <p:cNvSpPr>
            <a:spLocks noGrp="1"/>
          </p:cNvSpPr>
          <p:nvPr>
            <p:ph sz="quarter" idx="21"/>
          </p:nvPr>
        </p:nvSpPr>
        <p:spPr>
          <a:xfrm>
            <a:off x="457200" y="695328"/>
            <a:ext cx="10807700" cy="4191000"/>
          </a:xfrm>
        </p:spPr>
        <p:txBody>
          <a:bodyPr/>
          <a:lstStyle/>
          <a:p>
            <a:r>
              <a:rPr lang="en-US" dirty="0"/>
              <a:t>Praveen network Rail</a:t>
            </a:r>
          </a:p>
          <a:p>
            <a:endParaRPr lang="en-US" dirty="0"/>
          </a:p>
          <a:p>
            <a:r>
              <a:rPr lang="en-US" dirty="0"/>
              <a:t>Calico, </a:t>
            </a:r>
            <a:r>
              <a:rPr lang="en-US" dirty="0" err="1"/>
              <a:t>Porworx</a:t>
            </a:r>
            <a:r>
              <a:rPr lang="en-US" dirty="0"/>
              <a:t>, Prisma, </a:t>
            </a:r>
            <a:r>
              <a:rPr lang="en-US" dirty="0" err="1"/>
              <a:t>Twislock</a:t>
            </a:r>
            <a:endParaRPr lang="en-US" dirty="0"/>
          </a:p>
        </p:txBody>
      </p:sp>
      <p:sp>
        <p:nvSpPr>
          <p:cNvPr id="2" name="Title 1">
            <a:extLst>
              <a:ext uri="{FF2B5EF4-FFF2-40B4-BE49-F238E27FC236}">
                <a16:creationId xmlns:a16="http://schemas.microsoft.com/office/drawing/2014/main" id="{45DA1ECF-BB85-064A-8732-BBBC88BA821A}"/>
              </a:ext>
            </a:extLst>
          </p:cNvPr>
          <p:cNvSpPr>
            <a:spLocks noGrp="1"/>
          </p:cNvSpPr>
          <p:nvPr>
            <p:ph type="title"/>
          </p:nvPr>
        </p:nvSpPr>
        <p:spPr>
          <a:xfrm>
            <a:off x="456691" y="74713"/>
            <a:ext cx="10808209" cy="307777"/>
          </a:xfrm>
        </p:spPr>
        <p:txBody>
          <a:bodyPr/>
          <a:lstStyle/>
          <a:p>
            <a:r>
              <a:rPr lang="en-US" dirty="0"/>
              <a:t>Resourcing</a:t>
            </a:r>
          </a:p>
        </p:txBody>
      </p:sp>
      <p:sp>
        <p:nvSpPr>
          <p:cNvPr id="4" name="Footer Placeholder 3">
            <a:extLst>
              <a:ext uri="{FF2B5EF4-FFF2-40B4-BE49-F238E27FC236}">
                <a16:creationId xmlns:a16="http://schemas.microsoft.com/office/drawing/2014/main" id="{BC9904D1-6CA9-7040-91EC-26A1950E35B0}"/>
              </a:ext>
            </a:extLst>
          </p:cNvPr>
          <p:cNvSpPr>
            <a:spLocks noGrp="1"/>
          </p:cNvSpPr>
          <p:nvPr>
            <p:ph type="ftr" sz="quarter" idx="3"/>
          </p:nvPr>
        </p:nvSpPr>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23370EBE-8163-8140-8679-E4D106C069F4}"/>
              </a:ext>
            </a:extLst>
          </p:cNvPr>
          <p:cNvSpPr>
            <a:spLocks noGrp="1"/>
          </p:cNvSpPr>
          <p:nvPr>
            <p:ph type="sldNum" sz="quarter" idx="4"/>
          </p:nvPr>
        </p:nvSpPr>
        <p:spPr/>
        <p:txBody>
          <a:bodyPr/>
          <a:lstStyle/>
          <a:p>
            <a:fld id="{C53E075B-3175-45CF-B3C7-FEDF3F5961E3}" type="slidenum">
              <a:rPr lang="en-US" smtClean="0"/>
              <a:pPr/>
              <a:t>86</a:t>
            </a:fld>
            <a:endParaRPr lang="en-US" dirty="0"/>
          </a:p>
        </p:txBody>
      </p:sp>
      <p:cxnSp>
        <p:nvCxnSpPr>
          <p:cNvPr id="6" name="Straight Connector 5">
            <a:extLst>
              <a:ext uri="{FF2B5EF4-FFF2-40B4-BE49-F238E27FC236}">
                <a16:creationId xmlns:a16="http://schemas.microsoft.com/office/drawing/2014/main" id="{D7F4992F-D848-4945-BCD1-BB4AF33D519E}"/>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272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p:txBody>
          <a:bodyPr/>
          <a:lstStyle/>
          <a:p>
            <a:r>
              <a:rPr lang="en-US" dirty="0"/>
              <a:t>Thank you</a:t>
            </a:r>
          </a:p>
        </p:txBody>
      </p:sp>
      <p:sp>
        <p:nvSpPr>
          <p:cNvPr id="17" name="Footer Placeholder 16">
            <a:extLst>
              <a:ext uri="{FF2B5EF4-FFF2-40B4-BE49-F238E27FC236}">
                <a16:creationId xmlns:a16="http://schemas.microsoft.com/office/drawing/2014/main" id="{D538CCB4-1560-6942-A5AB-C8F09B136643}"/>
              </a:ext>
            </a:extLst>
          </p:cNvPr>
          <p:cNvSpPr>
            <a:spLocks noGrp="1"/>
          </p:cNvSpPr>
          <p:nvPr>
            <p:ph type="ftr" sz="quarter" idx="11"/>
          </p:nvPr>
        </p:nvSpPr>
        <p:spPr/>
        <p:txBody>
          <a:bodyPr/>
          <a:lstStyle/>
          <a:p>
            <a:r>
              <a:rPr lang="en-US"/>
              <a:t>© 2022 Cognizant</a:t>
            </a:r>
            <a:endParaRPr lang="en-US" dirty="0"/>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87</a:t>
            </a:fld>
            <a:endParaRPr lang="en-US" dirty="0"/>
          </a:p>
        </p:txBody>
      </p:sp>
      <p:sp>
        <p:nvSpPr>
          <p:cNvPr id="14" name="Text Placeholder 13">
            <a:extLst>
              <a:ext uri="{FF2B5EF4-FFF2-40B4-BE49-F238E27FC236}">
                <a16:creationId xmlns:a16="http://schemas.microsoft.com/office/drawing/2014/main" id="{9E758425-DA32-BA43-B817-1740693F42F0}"/>
              </a:ext>
            </a:extLst>
          </p:cNvPr>
          <p:cNvSpPr>
            <a:spLocks noGrp="1"/>
          </p:cNvSpPr>
          <p:nvPr>
            <p:ph type="body" sz="quarter" idx="13"/>
          </p:nvPr>
        </p:nvSpPr>
        <p:spPr/>
        <p:txBody>
          <a:bodyPr/>
          <a:lstStyle/>
          <a:p>
            <a:r>
              <a:rPr lang="en-US" dirty="0"/>
              <a:t>CaaS Practice Team</a:t>
            </a:r>
          </a:p>
          <a:p>
            <a:r>
              <a:rPr lang="en-US" dirty="0"/>
              <a:t>Email </a:t>
            </a:r>
          </a:p>
        </p:txBody>
      </p:sp>
      <p:sp>
        <p:nvSpPr>
          <p:cNvPr id="3" name="TextBox 2">
            <a:extLst>
              <a:ext uri="{FF2B5EF4-FFF2-40B4-BE49-F238E27FC236}">
                <a16:creationId xmlns:a16="http://schemas.microsoft.com/office/drawing/2014/main" id="{0CA06E95-1D73-3A40-B8E7-14342E325FED}"/>
              </a:ext>
            </a:extLst>
          </p:cNvPr>
          <p:cNvSpPr txBox="1"/>
          <p:nvPr/>
        </p:nvSpPr>
        <p:spPr>
          <a:xfrm>
            <a:off x="10888717" y="3489434"/>
            <a:ext cx="0" cy="0"/>
          </a:xfrm>
          <a:prstGeom prst="rect">
            <a:avLst/>
          </a:prstGeom>
          <a:noFill/>
        </p:spPr>
        <p:txBody>
          <a:bodyPr wrap="none" lIns="0" tIns="0" rIns="0" bIns="0" rtlCol="0">
            <a:noAutofit/>
          </a:bodyPr>
          <a:lstStyle/>
          <a:p>
            <a:pPr algn="l"/>
            <a:endParaRPr lang="en-US" sz="1600" dirty="0">
              <a:solidFill>
                <a:schemeClr val="tx2"/>
              </a:solidFill>
            </a:endParaRPr>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algn="l"/>
            <a:endParaRPr lang="en-US" sz="1600" dirty="0">
              <a:solidFill>
                <a:schemeClr val="tx2"/>
              </a:solidFill>
            </a:endParaRPr>
          </a:p>
        </p:txBody>
      </p:sp>
    </p:spTree>
    <p:extLst>
      <p:ext uri="{BB962C8B-B14F-4D97-AF65-F5344CB8AC3E}">
        <p14:creationId xmlns:p14="http://schemas.microsoft.com/office/powerpoint/2010/main" val="4019922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ED8C5F-7CA1-4B2D-AAFA-C40A227A79F0}"/>
              </a:ext>
            </a:extLst>
          </p:cNvPr>
          <p:cNvSpPr>
            <a:spLocks noGrp="1"/>
          </p:cNvSpPr>
          <p:nvPr>
            <p:ph type="ftr" sz="quarter" idx="3"/>
          </p:nvPr>
        </p:nvSpPr>
        <p:spPr>
          <a:xfrm>
            <a:off x="1032891" y="6228798"/>
            <a:ext cx="1198179" cy="203703"/>
          </a:xfrm>
        </p:spPr>
        <p:txBody>
          <a:bodyPr/>
          <a:lstStyle/>
          <a:p>
            <a:r>
              <a:rPr lang="en-US"/>
              <a:t>© 2022 Cognizant</a:t>
            </a:r>
            <a:endParaRPr lang="en-US" dirty="0"/>
          </a:p>
        </p:txBody>
      </p:sp>
      <p:sp>
        <p:nvSpPr>
          <p:cNvPr id="5" name="Slide Number Placeholder 4">
            <a:extLst>
              <a:ext uri="{FF2B5EF4-FFF2-40B4-BE49-F238E27FC236}">
                <a16:creationId xmlns:a16="http://schemas.microsoft.com/office/drawing/2014/main" id="{1CB3929C-381B-4724-AD74-AEC78B8AA418}"/>
              </a:ext>
            </a:extLst>
          </p:cNvPr>
          <p:cNvSpPr>
            <a:spLocks noGrp="1"/>
          </p:cNvSpPr>
          <p:nvPr>
            <p:ph type="sldNum" sz="quarter" idx="4"/>
          </p:nvPr>
        </p:nvSpPr>
        <p:spPr>
          <a:xfrm>
            <a:off x="447674" y="6229101"/>
            <a:ext cx="352097" cy="204057"/>
          </a:xfrm>
        </p:spPr>
        <p:txBody>
          <a:bodyPr/>
          <a:lstStyle/>
          <a:p>
            <a:fld id="{C53E075B-3175-45CF-B3C7-FEDF3F5961E3}" type="slidenum">
              <a:rPr lang="en-US" smtClean="0"/>
              <a:pPr/>
              <a:t>9</a:t>
            </a:fld>
            <a:endParaRPr lang="en-US" dirty="0"/>
          </a:p>
        </p:txBody>
      </p:sp>
      <p:cxnSp>
        <p:nvCxnSpPr>
          <p:cNvPr id="69" name="Straight Connector 68">
            <a:extLst>
              <a:ext uri="{FF2B5EF4-FFF2-40B4-BE49-F238E27FC236}">
                <a16:creationId xmlns:a16="http://schemas.microsoft.com/office/drawing/2014/main" id="{35F2A9F8-DF85-46EA-B038-BDCADFAE2953}"/>
              </a:ext>
            </a:extLst>
          </p:cNvPr>
          <p:cNvCxnSpPr>
            <a:cxnSpLocks/>
          </p:cNvCxnSpPr>
          <p:nvPr/>
        </p:nvCxnSpPr>
        <p:spPr>
          <a:xfrm>
            <a:off x="361950" y="495300"/>
            <a:ext cx="1155382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6887ED07-ACD0-4F7A-B96C-2D9BEE1DB475}"/>
              </a:ext>
            </a:extLst>
          </p:cNvPr>
          <p:cNvSpPr>
            <a:spLocks noGrp="1"/>
          </p:cNvSpPr>
          <p:nvPr>
            <p:ph type="title"/>
          </p:nvPr>
        </p:nvSpPr>
        <p:spPr>
          <a:xfrm>
            <a:off x="456691" y="74713"/>
            <a:ext cx="10808209" cy="307777"/>
          </a:xfrm>
        </p:spPr>
        <p:txBody>
          <a:bodyPr/>
          <a:lstStyle/>
          <a:p>
            <a:r>
              <a:rPr lang="en-US" dirty="0"/>
              <a:t>Difference between Environment base Cluster and Grouped one</a:t>
            </a:r>
          </a:p>
        </p:txBody>
      </p:sp>
      <p:graphicFrame>
        <p:nvGraphicFramePr>
          <p:cNvPr id="76" name="Content Placeholder 2">
            <a:extLst>
              <a:ext uri="{FF2B5EF4-FFF2-40B4-BE49-F238E27FC236}">
                <a16:creationId xmlns:a16="http://schemas.microsoft.com/office/drawing/2014/main" id="{006F497C-9A75-4610-B3A5-5384AF9B793B}"/>
              </a:ext>
            </a:extLst>
          </p:cNvPr>
          <p:cNvGraphicFramePr>
            <a:graphicFrameLocks/>
          </p:cNvGraphicFramePr>
          <p:nvPr>
            <p:extLst>
              <p:ext uri="{D42A27DB-BD31-4B8C-83A1-F6EECF244321}">
                <p14:modId xmlns:p14="http://schemas.microsoft.com/office/powerpoint/2010/main" val="2752924986"/>
              </p:ext>
            </p:extLst>
          </p:nvPr>
        </p:nvGraphicFramePr>
        <p:xfrm>
          <a:off x="114299" y="600079"/>
          <a:ext cx="11953876" cy="5643798"/>
        </p:xfrm>
        <a:graphic>
          <a:graphicData uri="http://schemas.openxmlformats.org/drawingml/2006/table">
            <a:tbl>
              <a:tblPr firstRow="1" bandRow="1">
                <a:tableStyleId>{FABFCF23-3B69-468F-B69F-88F6DE6A72F2}</a:tableStyleId>
              </a:tblPr>
              <a:tblGrid>
                <a:gridCol w="2400301">
                  <a:extLst>
                    <a:ext uri="{9D8B030D-6E8A-4147-A177-3AD203B41FA5}">
                      <a16:colId xmlns:a16="http://schemas.microsoft.com/office/drawing/2014/main" val="3157557481"/>
                    </a:ext>
                  </a:extLst>
                </a:gridCol>
                <a:gridCol w="3028950">
                  <a:extLst>
                    <a:ext uri="{9D8B030D-6E8A-4147-A177-3AD203B41FA5}">
                      <a16:colId xmlns:a16="http://schemas.microsoft.com/office/drawing/2014/main" val="210988574"/>
                    </a:ext>
                  </a:extLst>
                </a:gridCol>
                <a:gridCol w="3311841">
                  <a:extLst>
                    <a:ext uri="{9D8B030D-6E8A-4147-A177-3AD203B41FA5}">
                      <a16:colId xmlns:a16="http://schemas.microsoft.com/office/drawing/2014/main" val="1732075862"/>
                    </a:ext>
                  </a:extLst>
                </a:gridCol>
                <a:gridCol w="3212784">
                  <a:extLst>
                    <a:ext uri="{9D8B030D-6E8A-4147-A177-3AD203B41FA5}">
                      <a16:colId xmlns:a16="http://schemas.microsoft.com/office/drawing/2014/main" val="1996207425"/>
                    </a:ext>
                  </a:extLst>
                </a:gridCol>
              </a:tblGrid>
              <a:tr h="98439">
                <a:tc>
                  <a:txBody>
                    <a:bodyPr/>
                    <a:lstStyle/>
                    <a:p>
                      <a:pPr algn="ctr" fontAlgn="t"/>
                      <a:r>
                        <a:rPr lang="en-US" sz="1600" b="1" kern="1200" dirty="0">
                          <a:solidFill>
                            <a:schemeClr val="tx2"/>
                          </a:solidFill>
                          <a:latin typeface="Calibri" panose="020F0502020204030204" pitchFamily="34" charset="0"/>
                          <a:ea typeface="+mn-ea"/>
                          <a:cs typeface="Calibri" panose="020F0502020204030204" pitchFamily="34" charset="0"/>
                        </a:rPr>
                        <a:t>Topics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tx2"/>
                          </a:solidFill>
                          <a:latin typeface="Calibri" panose="020F0502020204030204" pitchFamily="34" charset="0"/>
                          <a:ea typeface="+mn-ea"/>
                          <a:cs typeface="Calibri" panose="020F0502020204030204" pitchFamily="34" charset="0"/>
                        </a:rPr>
                        <a:t>AKS Cluster for each application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tx2"/>
                          </a:solidFill>
                          <a:latin typeface="Calibri" panose="020F0502020204030204" pitchFamily="34" charset="0"/>
                          <a:ea typeface="+mn-ea"/>
                          <a:cs typeface="Calibri" panose="020F0502020204030204" pitchFamily="34" charset="0"/>
                        </a:rPr>
                        <a:t>AKS Cluster for Each Business Group</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600" b="1" kern="1200" dirty="0">
                          <a:solidFill>
                            <a:schemeClr val="tx2"/>
                          </a:solidFill>
                          <a:latin typeface="Calibri" panose="020F0502020204030204" pitchFamily="34" charset="0"/>
                          <a:ea typeface="+mn-ea"/>
                          <a:cs typeface="Calibri" panose="020F0502020204030204" pitchFamily="34" charset="0"/>
                        </a:rPr>
                        <a:t>AKS Cluster Per Environment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2516702"/>
                  </a:ext>
                </a:extLst>
              </a:tr>
              <a:tr h="87130">
                <a:tc>
                  <a:txBody>
                    <a:bodyPr/>
                    <a:lstStyle/>
                    <a:p>
                      <a:pPr marL="0" algn="l" defTabSz="914400" rtl="0" eaLnBrk="1" fontAlgn="t" latinLnBrk="0" hangingPunct="1"/>
                      <a:r>
                        <a:rPr lang="en-US" sz="1400" kern="1200" dirty="0">
                          <a:solidFill>
                            <a:schemeClr val="dk1"/>
                          </a:solidFill>
                          <a:latin typeface="+mn-lt"/>
                          <a:ea typeface="+mn-ea"/>
                          <a:cs typeface="+mn-cs"/>
                        </a:rPr>
                        <a:t>Description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Each application can manage their own AKS Cluster</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ts val="0"/>
                        </a:spcBef>
                        <a:spcAft>
                          <a:spcPct val="0"/>
                        </a:spcAft>
                        <a:buClr>
                          <a:srgbClr val="15864F"/>
                        </a:buClr>
                        <a:buSzTx/>
                        <a:buFont typeface="Wingdings" pitchFamily="2" charset="2"/>
                        <a:buNone/>
                        <a:tabLst/>
                      </a:pPr>
                      <a:r>
                        <a:rPr lang="en-GB" sz="1400" kern="1200" dirty="0">
                          <a:solidFill>
                            <a:schemeClr val="dk1"/>
                          </a:solidFill>
                          <a:latin typeface="+mn-lt"/>
                          <a:ea typeface="+mn-ea"/>
                          <a:cs typeface="+mn-cs"/>
                        </a:rPr>
                        <a:t>AKS Cluster to be shared between all applications of a Business Group. Individual applications and related components will be deployed in dedicated namespaces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ts val="0"/>
                        </a:spcBef>
                        <a:spcAft>
                          <a:spcPct val="0"/>
                        </a:spcAft>
                        <a:buClr>
                          <a:srgbClr val="15864F"/>
                        </a:buClr>
                        <a:buSzTx/>
                        <a:buFont typeface="Wingdings" pitchFamily="2" charset="2"/>
                        <a:buNone/>
                        <a:tabLst/>
                        <a:defRPr/>
                      </a:pPr>
                      <a:r>
                        <a:rPr lang="en-GB" sz="1400" kern="1200" dirty="0">
                          <a:solidFill>
                            <a:schemeClr val="dk1"/>
                          </a:solidFill>
                          <a:latin typeface="+mn-lt"/>
                          <a:ea typeface="+mn-ea"/>
                          <a:cs typeface="+mn-cs"/>
                        </a:rPr>
                        <a:t>Common AKS cluster for all containerized applications in </a:t>
                      </a:r>
                      <a:r>
                        <a:rPr lang="en-GB" sz="1400" kern="1200" dirty="0" err="1">
                          <a:solidFill>
                            <a:schemeClr val="dk1"/>
                          </a:solidFill>
                          <a:latin typeface="+mn-lt"/>
                          <a:ea typeface="+mn-ea"/>
                          <a:cs typeface="+mn-cs"/>
                        </a:rPr>
                        <a:t>abrdn</a:t>
                      </a:r>
                      <a:r>
                        <a:rPr lang="en-GB" sz="1400" kern="1200" dirty="0">
                          <a:solidFill>
                            <a:schemeClr val="dk1"/>
                          </a:solidFill>
                          <a:latin typeface="+mn-lt"/>
                          <a:ea typeface="+mn-ea"/>
                          <a:cs typeface="+mn-cs"/>
                        </a:rPr>
                        <a:t> per environment. Individual applications and related components will be deployed in dedicated namespaces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017692"/>
                  </a:ext>
                </a:extLst>
              </a:tr>
              <a:tr h="134776">
                <a:tc>
                  <a:txBody>
                    <a:bodyPr/>
                    <a:lstStyle/>
                    <a:p>
                      <a:pPr marL="0" algn="l" defTabSz="914400" rtl="0" eaLnBrk="1" fontAlgn="t" latinLnBrk="0" hangingPunct="1"/>
                      <a:r>
                        <a:rPr lang="en-US" sz="1400" kern="1200" dirty="0">
                          <a:solidFill>
                            <a:schemeClr val="dk1"/>
                          </a:solidFill>
                          <a:latin typeface="+mn-lt"/>
                          <a:ea typeface="+mn-ea"/>
                          <a:cs typeface="+mn-cs"/>
                        </a:rPr>
                        <a:t>Provisioning and management overhead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buFont typeface="Arial" panose="020B0604020202020204" pitchFamily="34" charset="0"/>
                        <a:buNone/>
                      </a:pPr>
                      <a:r>
                        <a:rPr lang="en-US" sz="1400" kern="1200" dirty="0">
                          <a:solidFill>
                            <a:schemeClr val="dk1"/>
                          </a:solidFill>
                          <a:latin typeface="+mn-lt"/>
                          <a:ea typeface="+mn-ea"/>
                          <a:cs typeface="+mn-cs"/>
                        </a:rPr>
                        <a:t>High - Cluster creation, maintenance and governance challenges will grow</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buFont typeface="Arial" panose="020B0604020202020204" pitchFamily="34" charset="0"/>
                        <a:buNone/>
                      </a:pPr>
                      <a:r>
                        <a:rPr lang="en-US" sz="1400" kern="1200" dirty="0">
                          <a:solidFill>
                            <a:schemeClr val="dk1"/>
                          </a:solidFill>
                          <a:latin typeface="+mn-lt"/>
                          <a:ea typeface="+mn-ea"/>
                          <a:cs typeface="+mn-cs"/>
                        </a:rPr>
                        <a:t>Medium</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Low - Initial deployment is one time job </a:t>
                      </a:r>
                    </a:p>
                    <a:p>
                      <a:pPr marL="0" algn="l" defTabSz="914400" rtl="0" eaLnBrk="1" fontAlgn="t" latinLnBrk="0" hangingPunct="1"/>
                      <a:r>
                        <a:rPr lang="en-US" sz="1400" kern="1200" dirty="0">
                          <a:solidFill>
                            <a:schemeClr val="dk1"/>
                          </a:solidFill>
                          <a:latin typeface="+mn-lt"/>
                          <a:ea typeface="+mn-ea"/>
                          <a:cs typeface="+mn-cs"/>
                        </a:rPr>
                        <a:t>Maintenance can be managed centrally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008826"/>
                  </a:ext>
                </a:extLst>
              </a:tr>
              <a:tr h="87130">
                <a:tc>
                  <a:txBody>
                    <a:bodyPr/>
                    <a:lstStyle/>
                    <a:p>
                      <a:pPr marL="0" algn="l" defTabSz="914400" rtl="0" eaLnBrk="1" fontAlgn="t" latinLnBrk="0" hangingPunct="1"/>
                      <a:r>
                        <a:rPr lang="en-US" sz="1400" kern="1200" dirty="0">
                          <a:solidFill>
                            <a:schemeClr val="dk1"/>
                          </a:solidFill>
                          <a:latin typeface="+mn-lt"/>
                          <a:ea typeface="+mn-ea"/>
                          <a:cs typeface="+mn-cs"/>
                        </a:rPr>
                        <a:t>Define/classify Cluster property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Easy - Each application cluster can have different property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Medium – For each Business we need to define the Property</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Complex – Need to derive the common properties and setup for all application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1255665"/>
                  </a:ext>
                </a:extLst>
              </a:tr>
              <a:tr h="8713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Cluster Sizing - Calculate CIDR, VM Size &amp; Count, etc.</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Easy – Its per Application so easy to derive.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Medium - Sizing can be managed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Complex – Cluster resource limits will be hit much sooner.</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1282364"/>
                  </a:ext>
                </a:extLst>
              </a:tr>
              <a:tr h="87130">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Security - IAM &amp; RBAC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Separate RBAC for each application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RBAC can be managed on namespaces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RBAC can be managed on namespaces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7327665"/>
                  </a:ext>
                </a:extLst>
              </a:tr>
              <a:tr h="87130">
                <a:tc>
                  <a:txBody>
                    <a:bodyPr/>
                    <a:lstStyle/>
                    <a:p>
                      <a:pPr marL="0" algn="l" defTabSz="914400" rtl="0" eaLnBrk="1" fontAlgn="t" latinLnBrk="0" hangingPunct="1"/>
                      <a:r>
                        <a:rPr lang="en-US" sz="1400" kern="1200" dirty="0">
                          <a:solidFill>
                            <a:schemeClr val="dk1"/>
                          </a:solidFill>
                          <a:latin typeface="+mn-lt"/>
                          <a:ea typeface="+mn-ea"/>
                          <a:cs typeface="+mn-cs"/>
                        </a:rPr>
                        <a:t>Cost efficient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Low - Increased cost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Medium - Balanced cost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High - Optimal cost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5792097"/>
                  </a:ext>
                </a:extLst>
              </a:tr>
              <a:tr h="87130">
                <a:tc>
                  <a:txBody>
                    <a:bodyPr/>
                    <a:lstStyle/>
                    <a:p>
                      <a:pPr marL="0" algn="l" defTabSz="914400" rtl="0" eaLnBrk="1" fontAlgn="t" latinLnBrk="0" hangingPunct="1"/>
                      <a:r>
                        <a:rPr lang="en-US" sz="1400" kern="1200" dirty="0">
                          <a:solidFill>
                            <a:schemeClr val="dk1"/>
                          </a:solidFill>
                          <a:latin typeface="+mn-lt"/>
                          <a:ea typeface="+mn-ea"/>
                          <a:cs typeface="+mn-cs"/>
                        </a:rPr>
                        <a:t>Resource Utilization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Low - Under utilization of resources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Medium - Effective resource utilization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High - Maximum resource utilization</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0524936"/>
                  </a:ext>
                </a:extLst>
              </a:tr>
              <a:tr h="87130">
                <a:tc>
                  <a:txBody>
                    <a:bodyPr/>
                    <a:lstStyle/>
                    <a:p>
                      <a:pPr marL="0" algn="l" defTabSz="914400" rtl="0" eaLnBrk="1" fontAlgn="t" latinLnBrk="0" hangingPunct="1"/>
                      <a:r>
                        <a:rPr lang="en-US" sz="1400" kern="1200" dirty="0">
                          <a:solidFill>
                            <a:schemeClr val="dk1"/>
                          </a:solidFill>
                          <a:latin typeface="+mn-lt"/>
                          <a:ea typeface="+mn-ea"/>
                          <a:cs typeface="+mn-cs"/>
                        </a:rPr>
                        <a:t>Introduce Changes &amp; Maintenance to Cluster</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Low risk, if any cluster has issues only those applications will be impacted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Medium Rollout and rollback process. Easy to derive Maintenance/patching window.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Complex Rollout and rollback process. Maintenance/patching nightmare with hard-to-get acceptable window.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26187"/>
                  </a:ext>
                </a:extLst>
              </a:tr>
              <a:tr h="87130">
                <a:tc>
                  <a:txBody>
                    <a:bodyPr/>
                    <a:lstStyle/>
                    <a:p>
                      <a:pPr marL="0" algn="l" defTabSz="914400" rtl="0" eaLnBrk="1" fontAlgn="t" latinLnBrk="0" hangingPunct="1"/>
                      <a:r>
                        <a:rPr lang="en-US" sz="1400" kern="1200" dirty="0">
                          <a:solidFill>
                            <a:schemeClr val="dk1"/>
                          </a:solidFill>
                          <a:latin typeface="+mn-lt"/>
                          <a:ea typeface="+mn-ea"/>
                          <a:cs typeface="+mn-cs"/>
                        </a:rPr>
                        <a:t>Costs show back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Each App have its cluster so easy to calculate the cost for the App.</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Costs show back for individual Business vector is possible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Cost show back will be difficult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9646143"/>
                  </a:ext>
                </a:extLst>
              </a:tr>
              <a:tr h="92784">
                <a:tc>
                  <a:txBody>
                    <a:bodyPr/>
                    <a:lstStyle/>
                    <a:p>
                      <a:pPr marL="0" algn="l" defTabSz="914400" rtl="0" eaLnBrk="1" fontAlgn="t" latinLnBrk="0" hangingPunct="1"/>
                      <a:r>
                        <a:rPr lang="en-US" sz="1400" kern="1200" dirty="0">
                          <a:solidFill>
                            <a:schemeClr val="dk1"/>
                          </a:solidFill>
                          <a:latin typeface="+mn-lt"/>
                          <a:ea typeface="+mn-ea"/>
                          <a:cs typeface="+mn-cs"/>
                        </a:rPr>
                        <a:t>Performance &amp; Capacity Management</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No resource sharing so no bottleneck</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Need to </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endParaRPr lang="en-US" sz="1400" kern="1200" dirty="0">
                        <a:solidFill>
                          <a:schemeClr val="dk1"/>
                        </a:solidFill>
                        <a:latin typeface="+mn-lt"/>
                        <a:ea typeface="+mn-ea"/>
                        <a:cs typeface="+mn-cs"/>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467828"/>
                  </a:ext>
                </a:extLst>
              </a:tr>
              <a:tr h="9278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400" kern="1200" dirty="0">
                          <a:solidFill>
                            <a:schemeClr val="dk1"/>
                          </a:solidFill>
                          <a:latin typeface="+mn-lt"/>
                          <a:ea typeface="+mn-ea"/>
                          <a:cs typeface="+mn-cs"/>
                        </a:rPr>
                        <a:t>Repo Management</a:t>
                      </a:r>
                      <a:endParaRPr lang="en-US" sz="1400" kern="1200" dirty="0">
                        <a:solidFill>
                          <a:schemeClr val="dk1"/>
                        </a:solidFill>
                        <a:latin typeface="+mn-lt"/>
                        <a:ea typeface="+mn-ea"/>
                        <a:cs typeface="+mn-cs"/>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Easy </a:t>
                      </a:r>
                      <a:r>
                        <a:rPr lang="en-IN" sz="1400" kern="1200" dirty="0">
                          <a:solidFill>
                            <a:schemeClr val="dk1"/>
                          </a:solidFill>
                          <a:latin typeface="+mn-lt"/>
                          <a:ea typeface="+mn-ea"/>
                          <a:cs typeface="+mn-cs"/>
                        </a:rPr>
                        <a:t>and high Security</a:t>
                      </a:r>
                      <a:endParaRPr lang="en-US" sz="1400" kern="1200" dirty="0">
                        <a:solidFill>
                          <a:schemeClr val="dk1"/>
                        </a:solidFill>
                        <a:latin typeface="+mn-lt"/>
                        <a:ea typeface="+mn-ea"/>
                        <a:cs typeface="+mn-cs"/>
                      </a:endParaRP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Medium - Balanced</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400" kern="1200" dirty="0">
                          <a:solidFill>
                            <a:schemeClr val="dk1"/>
                          </a:solidFill>
                          <a:latin typeface="+mn-lt"/>
                          <a:ea typeface="+mn-ea"/>
                          <a:cs typeface="+mn-cs"/>
                        </a:rPr>
                        <a:t>Complex on Managing &amp; securing</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2379452"/>
                  </a:ext>
                </a:extLst>
              </a:tr>
              <a:tr h="87130">
                <a:tc>
                  <a:txBody>
                    <a:bodyPr/>
                    <a:lstStyle/>
                    <a:p>
                      <a:pPr marL="0" algn="l" defTabSz="914400" rtl="0" eaLnBrk="1" fontAlgn="t" latinLnBrk="0" hangingPunct="1"/>
                      <a:r>
                        <a:rPr lang="en-US" sz="1400" kern="1200" dirty="0">
                          <a:solidFill>
                            <a:schemeClr val="dk1"/>
                          </a:solidFill>
                          <a:latin typeface="+mn-lt"/>
                          <a:ea typeface="+mn-ea"/>
                          <a:cs typeface="+mn-cs"/>
                        </a:rPr>
                        <a:t>Use Case</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Suits for minimum number of applications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914400" rtl="0" eaLnBrk="1" fontAlgn="t" latinLnBrk="0" hangingPunct="1"/>
                      <a:r>
                        <a:rPr lang="en-US" sz="1400" kern="1200" dirty="0">
                          <a:solidFill>
                            <a:schemeClr val="dk1"/>
                          </a:solidFill>
                          <a:latin typeface="+mn-lt"/>
                          <a:ea typeface="+mn-ea"/>
                          <a:cs typeface="+mn-cs"/>
                        </a:rPr>
                        <a:t>Suits for Medium or largescale application, Business group isolations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defTabSz="914400" rtl="0" eaLnBrk="1" fontAlgn="t" latinLnBrk="0" hangingPunct="1">
                        <a:buFont typeface="Arial" panose="020B0604020202020204" pitchFamily="34" charset="0"/>
                        <a:buNone/>
                      </a:pPr>
                      <a:r>
                        <a:rPr lang="en-US" sz="1400" kern="1200" dirty="0">
                          <a:solidFill>
                            <a:schemeClr val="dk1"/>
                          </a:solidFill>
                          <a:latin typeface="+mn-lt"/>
                          <a:ea typeface="+mn-ea"/>
                          <a:cs typeface="+mn-cs"/>
                        </a:rPr>
                        <a:t>Its suites for large number of applications migrating to Microservices</a:t>
                      </a:r>
                    </a:p>
                  </a:txBody>
                  <a:tcPr marL="21485" marR="21485" marT="10743" marB="107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32951"/>
                  </a:ext>
                </a:extLst>
              </a:tr>
            </a:tbl>
          </a:graphicData>
        </a:graphic>
      </p:graphicFrame>
    </p:spTree>
    <p:extLst>
      <p:ext uri="{BB962C8B-B14F-4D97-AF65-F5344CB8AC3E}">
        <p14:creationId xmlns:p14="http://schemas.microsoft.com/office/powerpoint/2010/main" val="2213393358"/>
      </p:ext>
    </p:extLst>
  </p:cSld>
  <p:clrMapOvr>
    <a:masterClrMapping/>
  </p:clrMapOvr>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729107_CorporateTemplate_ppt_031122" id="{E81ECB99-F2DE-FC44-B993-E5A209E9C071}" vid="{E056BC50-BFCB-5444-AECA-4841FEB0A9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CaaS</Template>
  <TotalTime>14082</TotalTime>
  <Words>11481</Words>
  <Application>Microsoft Office PowerPoint</Application>
  <PresentationFormat>Widescreen</PresentationFormat>
  <Paragraphs>2128</Paragraphs>
  <Slides>87</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96" baseType="lpstr">
      <vt:lpstr>arial</vt:lpstr>
      <vt:lpstr>arial</vt:lpstr>
      <vt:lpstr>az_ea_font</vt:lpstr>
      <vt:lpstr>Calibri</vt:lpstr>
      <vt:lpstr>Cambria</vt:lpstr>
      <vt:lpstr>Segoe UI</vt:lpstr>
      <vt:lpstr>Wingdings</vt:lpstr>
      <vt:lpstr>Office Theme</vt:lpstr>
      <vt:lpstr>Worksheet</vt:lpstr>
      <vt:lpstr>CaaS</vt:lpstr>
      <vt:lpstr>AKS Introduction</vt:lpstr>
      <vt:lpstr>Introduction (Container &amp; Docker) </vt:lpstr>
      <vt:lpstr>K8S Intro &amp; Architecture </vt:lpstr>
      <vt:lpstr>AKS Namespace &amp; Cluster Topology</vt:lpstr>
      <vt:lpstr>AKS Cluster</vt:lpstr>
      <vt:lpstr>AKS Standard cluster</vt:lpstr>
      <vt:lpstr>AKS Private cluster</vt:lpstr>
      <vt:lpstr>Difference between Environment base Cluster and Grouped one</vt:lpstr>
      <vt:lpstr>PowerPoint Presentation</vt:lpstr>
      <vt:lpstr>PowerPoint Presentation</vt:lpstr>
      <vt:lpstr>PowerPoint Presentation</vt:lpstr>
      <vt:lpstr>AKS Basic Components</vt:lpstr>
      <vt:lpstr>AKS Networking</vt:lpstr>
      <vt:lpstr>AKS Networking Guidelines</vt:lpstr>
      <vt:lpstr>Pod Connectivity ( Kubenet )</vt:lpstr>
      <vt:lpstr>Pod Connectivity ( Azure CNI )</vt:lpstr>
      <vt:lpstr>AKS Network Guidelines</vt:lpstr>
      <vt:lpstr>AKS Network Policy Guidelines</vt:lpstr>
      <vt:lpstr>AKS Services &amp; Ingress Controller</vt:lpstr>
      <vt:lpstr>AKS Services</vt:lpstr>
      <vt:lpstr>Cluster-IP Service</vt:lpstr>
      <vt:lpstr>Node-Port Service</vt:lpstr>
      <vt:lpstr>Load Balancer Service</vt:lpstr>
      <vt:lpstr>Ingress Controller</vt:lpstr>
      <vt:lpstr>AGIC</vt:lpstr>
      <vt:lpstr>AGIC vs ALB with Nginx</vt:lpstr>
      <vt:lpstr>AGIC</vt:lpstr>
      <vt:lpstr>AddOn AppGW vs Separate Built AppGW</vt:lpstr>
      <vt:lpstr>Service Mesh</vt:lpstr>
      <vt:lpstr>Service Mesh</vt:lpstr>
      <vt:lpstr>AKS High Availability</vt:lpstr>
      <vt:lpstr>High Availability for Kubernetes API Server for AKS Clusters (Control Plane)</vt:lpstr>
      <vt:lpstr>High Availability for Node pools in your AKS Cluster </vt:lpstr>
      <vt:lpstr>High Availability for Node pools in your AKS Cluster </vt:lpstr>
      <vt:lpstr>High Availability for Disks/File in your AKS Cluster </vt:lpstr>
      <vt:lpstr>AKS High Availability Diagram (With Multiple Nodepool)</vt:lpstr>
      <vt:lpstr>AKS Disaster Recovery</vt:lpstr>
      <vt:lpstr>AKS Disaster Recovery</vt:lpstr>
      <vt:lpstr>Component wise DR Setup Recommendation</vt:lpstr>
      <vt:lpstr>AKS Backup</vt:lpstr>
      <vt:lpstr>Backup Persistence Storage</vt:lpstr>
      <vt:lpstr>AKS Sizing</vt:lpstr>
      <vt:lpstr>AKS Recommended VM Sizing</vt:lpstr>
      <vt:lpstr>AKS System DaemonSet Pods</vt:lpstr>
      <vt:lpstr>AKS System DaemonSet Pods</vt:lpstr>
      <vt:lpstr>AKS System Pod Capacity</vt:lpstr>
      <vt:lpstr>AKS System Pod Capacity</vt:lpstr>
      <vt:lpstr>Azure CNI Network IP Sizing</vt:lpstr>
      <vt:lpstr>AKS Reserved Resource</vt:lpstr>
      <vt:lpstr>AKS Workload Assumptions</vt:lpstr>
      <vt:lpstr>Sizing Summary</vt:lpstr>
      <vt:lpstr>AKS HA, DR &amp; Backup</vt:lpstr>
      <vt:lpstr>AKS Monitoring</vt:lpstr>
      <vt:lpstr>AKS Monitoring Options</vt:lpstr>
      <vt:lpstr>Kubernetes Native monitoring</vt:lpstr>
      <vt:lpstr>Azure resource logs </vt:lpstr>
      <vt:lpstr>Kubernetes Container Insights</vt:lpstr>
      <vt:lpstr>Kubernetes Container Insights</vt:lpstr>
      <vt:lpstr>Application Insight </vt:lpstr>
      <vt:lpstr>Kubernetes Monitoring For External Resources </vt:lpstr>
      <vt:lpstr>Monitoring extension </vt:lpstr>
      <vt:lpstr>Monitoring extension - AKS Prometheus Scrapping</vt:lpstr>
      <vt:lpstr>Monitoring extension – CI Prometheus Scrapping vs Prometheus Service</vt:lpstr>
      <vt:lpstr>AKS Monitoring Comparison</vt:lpstr>
      <vt:lpstr>Kubernetes Monitoring options</vt:lpstr>
      <vt:lpstr>AKS Monitoring Design Decision</vt:lpstr>
      <vt:lpstr>AKS Monitoring Alert</vt:lpstr>
      <vt:lpstr>AKS Security</vt:lpstr>
      <vt:lpstr>Azure RBAC</vt:lpstr>
      <vt:lpstr>AKS RBAC</vt:lpstr>
      <vt:lpstr>Pod Managed Identity</vt:lpstr>
      <vt:lpstr>AKS Upgrade</vt:lpstr>
      <vt:lpstr>Kubernetes versions</vt:lpstr>
      <vt:lpstr>Release and deprecation process</vt:lpstr>
      <vt:lpstr>Upgrade Steps</vt:lpstr>
      <vt:lpstr>AKS IaC – Repo &amp; Automation</vt:lpstr>
      <vt:lpstr>PowerPoint Presentation</vt:lpstr>
      <vt:lpstr>Deployment Diagram Infra</vt:lpstr>
      <vt:lpstr>PowerPoint Presentation</vt:lpstr>
      <vt:lpstr>Deployment Diagram Apps</vt:lpstr>
      <vt:lpstr>Infra IaC Steps</vt:lpstr>
      <vt:lpstr>Helm vs kubectl</vt:lpstr>
      <vt:lpstr>Repo Folder Structure</vt:lpstr>
      <vt:lpstr>AKS Other Topics</vt:lpstr>
      <vt:lpstr>Resourcing</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CaaS</dc:title>
  <dc:subject/>
  <dc:creator>Maria Ephrem, Benno Bright (Cognizant)</dc:creator>
  <cp:keywords/>
  <dc:description/>
  <cp:lastModifiedBy>Balraj, Parthiban (Cognizant)</cp:lastModifiedBy>
  <cp:revision>456</cp:revision>
  <dcterms:created xsi:type="dcterms:W3CDTF">2022-04-05T05:41:23Z</dcterms:created>
  <dcterms:modified xsi:type="dcterms:W3CDTF">2022-11-18T14:06:55Z</dcterms:modified>
  <cp:category/>
</cp:coreProperties>
</file>